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7"/>
  </p:notesMasterIdLst>
  <p:sldIdLst>
    <p:sldId id="865" r:id="rId3"/>
    <p:sldId id="979" r:id="rId4"/>
    <p:sldId id="980" r:id="rId5"/>
    <p:sldId id="981" r:id="rId6"/>
    <p:sldId id="982" r:id="rId7"/>
    <p:sldId id="983" r:id="rId8"/>
    <p:sldId id="984" r:id="rId9"/>
    <p:sldId id="985" r:id="rId10"/>
    <p:sldId id="986" r:id="rId11"/>
    <p:sldId id="987" r:id="rId12"/>
    <p:sldId id="988" r:id="rId13"/>
    <p:sldId id="989" r:id="rId14"/>
    <p:sldId id="990" r:id="rId15"/>
    <p:sldId id="991" r:id="rId16"/>
    <p:sldId id="992" r:id="rId17"/>
    <p:sldId id="993" r:id="rId18"/>
    <p:sldId id="978" r:id="rId19"/>
    <p:sldId id="960" r:id="rId20"/>
    <p:sldId id="961" r:id="rId21"/>
    <p:sldId id="969" r:id="rId22"/>
    <p:sldId id="962" r:id="rId23"/>
    <p:sldId id="963" r:id="rId24"/>
    <p:sldId id="964" r:id="rId25"/>
    <p:sldId id="965" r:id="rId26"/>
    <p:sldId id="966" r:id="rId27"/>
    <p:sldId id="970" r:id="rId28"/>
    <p:sldId id="971" r:id="rId29"/>
    <p:sldId id="972" r:id="rId30"/>
    <p:sldId id="973" r:id="rId31"/>
    <p:sldId id="974" r:id="rId32"/>
    <p:sldId id="976" r:id="rId33"/>
    <p:sldId id="977" r:id="rId34"/>
    <p:sldId id="975" r:id="rId35"/>
    <p:sldId id="994"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DADC57-458D-4A3D-AACC-95D61F47A51D}">
          <p14:sldIdLst>
            <p14:sldId id="865"/>
            <p14:sldId id="979"/>
            <p14:sldId id="980"/>
            <p14:sldId id="981"/>
            <p14:sldId id="982"/>
            <p14:sldId id="983"/>
            <p14:sldId id="984"/>
            <p14:sldId id="985"/>
            <p14:sldId id="986"/>
            <p14:sldId id="987"/>
            <p14:sldId id="988"/>
            <p14:sldId id="989"/>
            <p14:sldId id="990"/>
            <p14:sldId id="991"/>
            <p14:sldId id="992"/>
            <p14:sldId id="993"/>
            <p14:sldId id="978"/>
            <p14:sldId id="960"/>
            <p14:sldId id="961"/>
            <p14:sldId id="969"/>
            <p14:sldId id="962"/>
            <p14:sldId id="963"/>
            <p14:sldId id="964"/>
            <p14:sldId id="965"/>
            <p14:sldId id="966"/>
            <p14:sldId id="970"/>
            <p14:sldId id="971"/>
            <p14:sldId id="972"/>
            <p14:sldId id="973"/>
            <p14:sldId id="974"/>
            <p14:sldId id="976"/>
            <p14:sldId id="977"/>
            <p14:sldId id="975"/>
            <p14:sldId id="994"/>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1E"/>
    <a:srgbClr val="FFFFFF"/>
    <a:srgbClr val="000000"/>
    <a:srgbClr val="404040"/>
    <a:srgbClr val="BFEAFF"/>
    <a:srgbClr val="151616"/>
    <a:srgbClr val="00142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3" autoAdjust="0"/>
    <p:restoredTop sz="90216" autoAdjust="0"/>
  </p:normalViewPr>
  <p:slideViewPr>
    <p:cSldViewPr>
      <p:cViewPr varScale="1">
        <p:scale>
          <a:sx n="82" d="100"/>
          <a:sy n="82" d="100"/>
        </p:scale>
        <p:origin x="-90" y="-102"/>
      </p:cViewPr>
      <p:guideLst>
        <p:guide orient="horz" pos="2160"/>
        <p:guide pos="3840"/>
      </p:guideLst>
    </p:cSldViewPr>
  </p:slideViewPr>
  <p:notesTextViewPr>
    <p:cViewPr>
      <p:scale>
        <a:sx n="100" d="100"/>
        <a:sy n="100" d="100"/>
      </p:scale>
      <p:origin x="0" y="0"/>
    </p:cViewPr>
  </p:notesTextViewPr>
  <p:notesViewPr>
    <p:cSldViewPr>
      <p:cViewPr varScale="1">
        <p:scale>
          <a:sx n="50" d="100"/>
          <a:sy n="50" d="100"/>
        </p:scale>
        <p:origin x="2637"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83442694663169"/>
          <c:y val="3.3672391930733854E-2"/>
          <c:w val="0.68646106736657919"/>
          <c:h val="0.84844882735453209"/>
        </c:manualLayout>
      </c:layout>
      <c:barChart>
        <c:barDir val="bar"/>
        <c:grouping val="clustered"/>
        <c:varyColors val="0"/>
        <c:ser>
          <c:idx val="0"/>
          <c:order val="0"/>
          <c:tx>
            <c:strRef>
              <c:f>Sheet3!$A$3</c:f>
              <c:strCache>
                <c:ptCount val="1"/>
                <c:pt idx="0">
                  <c:v>Worst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Sheet3!$B$2:$K$2</c:f>
              <c:strCache>
                <c:ptCount val="10"/>
                <c:pt idx="0">
                  <c:v>Resource Breakdown Reflects Business Strategy</c:v>
                </c:pt>
                <c:pt idx="1">
                  <c:v>Good Balance Between Number of Projects and Resources</c:v>
                </c:pt>
                <c:pt idx="2">
                  <c:v>Formal System to Select and Allocate Projects</c:v>
                </c:pt>
                <c:pt idx="3">
                  <c:v>Sufficient Marketing People &amp; Time</c:v>
                </c:pt>
                <c:pt idx="4">
                  <c:v>Sufficient Manufacturing/Operational People &amp; Time</c:v>
                </c:pt>
                <c:pt idx="5">
                  <c:v>Sufficient R&amp;D/Technical People &amp; Time</c:v>
                </c:pt>
                <c:pt idx="6">
                  <c:v>Resources Allocated based on Project Merit</c:v>
                </c:pt>
                <c:pt idx="7">
                  <c:v>Adequate Resources Assigned to NPD Projects</c:v>
                </c:pt>
                <c:pt idx="8">
                  <c:v>Team Focused - Not Spread Over Too Many Projects</c:v>
                </c:pt>
                <c:pt idx="9">
                  <c:v>Team Focused - Not Doing Too Much Other Work</c:v>
                </c:pt>
              </c:strCache>
            </c:strRef>
          </c:cat>
          <c:val>
            <c:numRef>
              <c:f>Sheet3!$B$3:$K$3</c:f>
              <c:numCache>
                <c:formatCode>0.0%</c:formatCode>
                <c:ptCount val="10"/>
                <c:pt idx="0">
                  <c:v>0.08</c:v>
                </c:pt>
                <c:pt idx="1">
                  <c:v>0.04</c:v>
                </c:pt>
                <c:pt idx="2">
                  <c:v>3.7999999999999999E-2</c:v>
                </c:pt>
                <c:pt idx="3">
                  <c:v>0</c:v>
                </c:pt>
                <c:pt idx="4">
                  <c:v>0.125</c:v>
                </c:pt>
                <c:pt idx="5">
                  <c:v>0.23100000000000001</c:v>
                </c:pt>
                <c:pt idx="6">
                  <c:v>0.16</c:v>
                </c:pt>
                <c:pt idx="7">
                  <c:v>0</c:v>
                </c:pt>
                <c:pt idx="8">
                  <c:v>0</c:v>
                </c:pt>
                <c:pt idx="9">
                  <c:v>7.6999999999999999E-2</c:v>
                </c:pt>
              </c:numCache>
            </c:numRef>
          </c:val>
          <c:extLst xmlns:c16r2="http://schemas.microsoft.com/office/drawing/2015/06/chart">
            <c:ext xmlns:c16="http://schemas.microsoft.com/office/drawing/2014/chart" uri="{C3380CC4-5D6E-409C-BE32-E72D297353CC}">
              <c16:uniqueId val="{00000000-21B7-4C1F-A455-856B7C29B34C}"/>
            </c:ext>
          </c:extLst>
        </c:ser>
        <c:ser>
          <c:idx val="1"/>
          <c:order val="1"/>
          <c:tx>
            <c:strRef>
              <c:f>Sheet3!$A$4</c:f>
              <c:strCache>
                <c:ptCount val="1"/>
                <c:pt idx="0">
                  <c:v>Average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Sheet3!$B$2:$K$2</c:f>
              <c:strCache>
                <c:ptCount val="10"/>
                <c:pt idx="0">
                  <c:v>Resource Breakdown Reflects Business Strategy</c:v>
                </c:pt>
                <c:pt idx="1">
                  <c:v>Good Balance Between Number of Projects and Resources</c:v>
                </c:pt>
                <c:pt idx="2">
                  <c:v>Formal System to Select and Allocate Projects</c:v>
                </c:pt>
                <c:pt idx="3">
                  <c:v>Sufficient Marketing People &amp; Time</c:v>
                </c:pt>
                <c:pt idx="4">
                  <c:v>Sufficient Manufacturing/Operational People &amp; Time</c:v>
                </c:pt>
                <c:pt idx="5">
                  <c:v>Sufficient R&amp;D/Technical People &amp; Time</c:v>
                </c:pt>
                <c:pt idx="6">
                  <c:v>Resources Allocated based on Project Merit</c:v>
                </c:pt>
                <c:pt idx="7">
                  <c:v>Adequate Resources Assigned to NPD Projects</c:v>
                </c:pt>
                <c:pt idx="8">
                  <c:v>Team Focused - Not Spread Over Too Many Projects</c:v>
                </c:pt>
                <c:pt idx="9">
                  <c:v>Team Focused - Not Doing Too Much Other Work</c:v>
                </c:pt>
              </c:strCache>
            </c:strRef>
          </c:cat>
          <c:val>
            <c:numRef>
              <c:f>Sheet3!$B$4:$K$4</c:f>
              <c:numCache>
                <c:formatCode>0.0%</c:formatCode>
                <c:ptCount val="10"/>
                <c:pt idx="0">
                  <c:v>0.307</c:v>
                </c:pt>
                <c:pt idx="1">
                  <c:v>0.24</c:v>
                </c:pt>
                <c:pt idx="2">
                  <c:v>0.21199999999999999</c:v>
                </c:pt>
                <c:pt idx="3">
                  <c:v>0.253</c:v>
                </c:pt>
                <c:pt idx="4">
                  <c:v>0.24299999999999999</c:v>
                </c:pt>
                <c:pt idx="5">
                  <c:v>0.314</c:v>
                </c:pt>
                <c:pt idx="6">
                  <c:v>0.38200000000000001</c:v>
                </c:pt>
                <c:pt idx="7">
                  <c:v>0.107</c:v>
                </c:pt>
                <c:pt idx="8">
                  <c:v>0.114</c:v>
                </c:pt>
                <c:pt idx="9">
                  <c:v>0.219</c:v>
                </c:pt>
              </c:numCache>
            </c:numRef>
          </c:val>
          <c:extLst xmlns:c16r2="http://schemas.microsoft.com/office/drawing/2015/06/chart">
            <c:ext xmlns:c16="http://schemas.microsoft.com/office/drawing/2014/chart" uri="{C3380CC4-5D6E-409C-BE32-E72D297353CC}">
              <c16:uniqueId val="{00000001-21B7-4C1F-A455-856B7C29B34C}"/>
            </c:ext>
          </c:extLst>
        </c:ser>
        <c:ser>
          <c:idx val="2"/>
          <c:order val="2"/>
          <c:tx>
            <c:strRef>
              <c:f>Sheet3!$A$5</c:f>
              <c:strCache>
                <c:ptCount val="1"/>
                <c:pt idx="0">
                  <c:v>Best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Sheet3!$B$2:$K$2</c:f>
              <c:strCache>
                <c:ptCount val="10"/>
                <c:pt idx="0">
                  <c:v>Resource Breakdown Reflects Business Strategy</c:v>
                </c:pt>
                <c:pt idx="1">
                  <c:v>Good Balance Between Number of Projects and Resources</c:v>
                </c:pt>
                <c:pt idx="2">
                  <c:v>Formal System to Select and Allocate Projects</c:v>
                </c:pt>
                <c:pt idx="3">
                  <c:v>Sufficient Marketing People &amp; Time</c:v>
                </c:pt>
                <c:pt idx="4">
                  <c:v>Sufficient Manufacturing/Operational People &amp; Time</c:v>
                </c:pt>
                <c:pt idx="5">
                  <c:v>Sufficient R&amp;D/Technical People &amp; Time</c:v>
                </c:pt>
                <c:pt idx="6">
                  <c:v>Resources Allocated based on Project Merit</c:v>
                </c:pt>
                <c:pt idx="7">
                  <c:v>Adequate Resources Assigned to NPD Projects</c:v>
                </c:pt>
                <c:pt idx="8">
                  <c:v>Team Focused - Not Spread Over Too Many Projects</c:v>
                </c:pt>
                <c:pt idx="9">
                  <c:v>Team Focused - Not Doing Too Much Other Work</c:v>
                </c:pt>
              </c:strCache>
            </c:strRef>
          </c:cat>
          <c:val>
            <c:numRef>
              <c:f>Sheet3!$B$5:$K$5</c:f>
              <c:numCache>
                <c:formatCode>0.0%</c:formatCode>
                <c:ptCount val="10"/>
                <c:pt idx="0">
                  <c:v>0.65600000000000003</c:v>
                </c:pt>
                <c:pt idx="1">
                  <c:v>0.379</c:v>
                </c:pt>
                <c:pt idx="2">
                  <c:v>0.31</c:v>
                </c:pt>
                <c:pt idx="3">
                  <c:v>0.60699999999999998</c:v>
                </c:pt>
                <c:pt idx="4">
                  <c:v>0.34499999999999997</c:v>
                </c:pt>
                <c:pt idx="5">
                  <c:v>0.44800000000000001</c:v>
                </c:pt>
                <c:pt idx="6">
                  <c:v>0.58599999999999997</c:v>
                </c:pt>
                <c:pt idx="7">
                  <c:v>0.20699999999999999</c:v>
                </c:pt>
                <c:pt idx="8">
                  <c:v>0.24099999999999999</c:v>
                </c:pt>
                <c:pt idx="9">
                  <c:v>0.48299999999999998</c:v>
                </c:pt>
              </c:numCache>
            </c:numRef>
          </c:val>
          <c:extLst xmlns:c16r2="http://schemas.microsoft.com/office/drawing/2015/06/chart">
            <c:ext xmlns:c16="http://schemas.microsoft.com/office/drawing/2014/chart" uri="{C3380CC4-5D6E-409C-BE32-E72D297353CC}">
              <c16:uniqueId val="{00000002-21B7-4C1F-A455-856B7C29B34C}"/>
            </c:ext>
          </c:extLst>
        </c:ser>
        <c:dLbls>
          <c:showLegendKey val="0"/>
          <c:showVal val="0"/>
          <c:showCatName val="0"/>
          <c:showSerName val="0"/>
          <c:showPercent val="0"/>
          <c:showBubbleSize val="0"/>
        </c:dLbls>
        <c:gapWidth val="100"/>
        <c:axId val="37692160"/>
        <c:axId val="37693696"/>
      </c:barChart>
      <c:catAx>
        <c:axId val="3769216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en-US"/>
          </a:p>
        </c:txPr>
        <c:crossAx val="37693696"/>
        <c:crosses val="autoZero"/>
        <c:auto val="1"/>
        <c:lblAlgn val="ctr"/>
        <c:lblOffset val="100"/>
        <c:noMultiLvlLbl val="0"/>
      </c:catAx>
      <c:valAx>
        <c:axId val="37693696"/>
        <c:scaling>
          <c:orientation val="minMax"/>
        </c:scaling>
        <c:delete val="0"/>
        <c:axPos val="b"/>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37692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DF18226-29D3-4286-BC33-EDE35D27E23F}" type="datetimeFigureOut">
              <a:rPr lang="en-US" smtClean="0"/>
              <a:pPr/>
              <a:t>10/11/2017</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1C10E56-B014-41C3-B9B8-55CDFF659DB4}" type="slidenum">
              <a:rPr lang="en-US" smtClean="0"/>
              <a:pPr/>
              <a:t>‹#›</a:t>
            </a:fld>
            <a:endParaRPr lang="en-US" dirty="0"/>
          </a:p>
        </p:txBody>
      </p:sp>
    </p:spTree>
    <p:extLst>
      <p:ext uri="{BB962C8B-B14F-4D97-AF65-F5344CB8AC3E}">
        <p14:creationId xmlns:p14="http://schemas.microsoft.com/office/powerpoint/2010/main" val="126260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8CE80F-2F8E-407D-8081-034D1B688114}" type="slidenum">
              <a:rPr lang="en-US"/>
              <a:t>1</a:t>
            </a:fld>
            <a:endParaRPr lang="en-US" dirty="0"/>
          </a:p>
        </p:txBody>
      </p:sp>
    </p:spTree>
    <p:extLst>
      <p:ext uri="{BB962C8B-B14F-4D97-AF65-F5344CB8AC3E}">
        <p14:creationId xmlns:p14="http://schemas.microsoft.com/office/powerpoint/2010/main" val="283254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10E56-B014-41C3-B9B8-55CDFF659DB4}" type="slidenum">
              <a:rPr lang="en-US" smtClean="0"/>
              <a:pPr/>
              <a:t>3</a:t>
            </a:fld>
            <a:endParaRPr lang="en-US" dirty="0"/>
          </a:p>
        </p:txBody>
      </p:sp>
    </p:spTree>
    <p:extLst>
      <p:ext uri="{BB962C8B-B14F-4D97-AF65-F5344CB8AC3E}">
        <p14:creationId xmlns:p14="http://schemas.microsoft.com/office/powerpoint/2010/main" val="148489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10E56-B014-41C3-B9B8-55CDFF659DB4}" type="slidenum">
              <a:rPr lang="en-US" smtClean="0"/>
              <a:pPr/>
              <a:t>11</a:t>
            </a:fld>
            <a:endParaRPr lang="en-US" dirty="0"/>
          </a:p>
        </p:txBody>
      </p:sp>
    </p:spTree>
    <p:extLst>
      <p:ext uri="{BB962C8B-B14F-4D97-AF65-F5344CB8AC3E}">
        <p14:creationId xmlns:p14="http://schemas.microsoft.com/office/powerpoint/2010/main" val="117074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3525" cy="3719512"/>
          </a:xfrm>
        </p:spPr>
      </p:sp>
      <p:sp>
        <p:nvSpPr>
          <p:cNvPr id="3" name="Notes Placeholder 2"/>
          <p:cNvSpPr>
            <a:spLocks noGrp="1"/>
          </p:cNvSpPr>
          <p:nvPr>
            <p:ph type="body" idx="1"/>
          </p:nvPr>
        </p:nvSpPr>
        <p:spPr/>
        <p:txBody>
          <a:bodyPr/>
          <a:lstStyle/>
          <a:p>
            <a:pPr marL="172011" indent="-17201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r>
              <a:rPr lang="de-DE" dirty="0">
                <a:solidFill>
                  <a:srgbClr val="EEECE1"/>
                </a:solidFill>
              </a:rPr>
              <a:t>Notizen </a:t>
            </a:r>
            <a:fld id="{810B1CD1-BC95-4107-AEC9-31F47697AE89}" type="slidenum">
              <a:rPr lang="de-DE" smtClean="0">
                <a:solidFill>
                  <a:srgbClr val="EEECE1"/>
                </a:solidFill>
              </a:rPr>
              <a:pPr>
                <a:defRPr/>
              </a:pPr>
              <a:t>17</a:t>
            </a:fld>
            <a:endParaRPr lang="de-DE" dirty="0">
              <a:solidFill>
                <a:srgbClr val="EEECE1"/>
              </a:solidFill>
            </a:endParaRPr>
          </a:p>
        </p:txBody>
      </p:sp>
    </p:spTree>
    <p:extLst>
      <p:ext uri="{BB962C8B-B14F-4D97-AF65-F5344CB8AC3E}">
        <p14:creationId xmlns:p14="http://schemas.microsoft.com/office/powerpoint/2010/main" val="413065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B018D4-1167-4292-901D-3D1AF6199C78}" type="slidenum">
              <a:rPr lang="en-US" altLang="en-US" smtClean="0"/>
              <a:pPr/>
              <a:t>32</a:t>
            </a:fld>
            <a:endParaRPr lang="en-US" altLang="en-US" dirty="0"/>
          </a:p>
        </p:txBody>
      </p:sp>
    </p:spTree>
    <p:extLst>
      <p:ext uri="{BB962C8B-B14F-4D97-AF65-F5344CB8AC3E}">
        <p14:creationId xmlns:p14="http://schemas.microsoft.com/office/powerpoint/2010/main" val="385889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3149600" cy="6858000"/>
          </a:xfrm>
          <a:prstGeom prst="rect">
            <a:avLst/>
          </a:prstGeom>
          <a:solidFill>
            <a:srgbClr val="001427"/>
          </a:solidFill>
          <a:ln w="12700">
            <a:solidFill>
              <a:srgbClr val="001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4F838E-B29F-4A9D-B76A-F6D4B799EFFF}" type="datetime1">
              <a:rPr lang="en-US" smtClean="0"/>
              <a:pPr/>
              <a:t>10/11/2017</a:t>
            </a:fld>
            <a:endParaRPr lang="en-US" dirty="0"/>
          </a:p>
        </p:txBody>
      </p:sp>
      <p:sp>
        <p:nvSpPr>
          <p:cNvPr id="5" name="Footer Placeholder 4"/>
          <p:cNvSpPr>
            <a:spLocks noGrp="1"/>
          </p:cNvSpPr>
          <p:nvPr>
            <p:ph type="ftr" sz="quarter" idx="11"/>
          </p:nvPr>
        </p:nvSpPr>
        <p:spPr/>
        <p:txBody>
          <a:bodyPr/>
          <a:lstStyle>
            <a:lvl1pPr>
              <a:defRPr>
                <a:latin typeface="Levenim MT" pitchFamily="2" charset="-79"/>
                <a:cs typeface="Levenim MT" pitchFamily="2" charset="-79"/>
              </a:defRPr>
            </a:lvl1pPr>
          </a:lstStyle>
          <a:p>
            <a:r>
              <a:rPr lang="en-US" dirty="0"/>
              <a:t>Proprietary &amp; Confidential</a:t>
            </a:r>
          </a:p>
        </p:txBody>
      </p:sp>
      <p:sp>
        <p:nvSpPr>
          <p:cNvPr id="6" name="Slide Number Placeholder 5"/>
          <p:cNvSpPr>
            <a:spLocks noGrp="1"/>
          </p:cNvSpPr>
          <p:nvPr>
            <p:ph type="sldNum" sz="quarter" idx="12"/>
          </p:nvPr>
        </p:nvSpPr>
        <p:spPr/>
        <p:txBody>
          <a:bodyPr/>
          <a:lstStyle>
            <a:lvl1pPr>
              <a:defRPr>
                <a:latin typeface="Levenim MT" pitchFamily="2" charset="-79"/>
                <a:cs typeface="Levenim MT" pitchFamily="2" charset="-79"/>
              </a:defRPr>
            </a:lvl1pPr>
          </a:lstStyle>
          <a:p>
            <a:fld id="{FAA17265-072A-42DA-9895-4FDD4193B3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7191D-3214-41AA-95EF-D916F6175098}" type="datetime1">
              <a:rPr lang="en-US" smtClean="0"/>
              <a:pPr/>
              <a:t>10/11/2017</a:t>
            </a:fld>
            <a:endParaRPr lang="en-US" dirty="0"/>
          </a:p>
        </p:txBody>
      </p:sp>
      <p:sp>
        <p:nvSpPr>
          <p:cNvPr id="5" name="Footer Placeholder 4"/>
          <p:cNvSpPr>
            <a:spLocks noGrp="1"/>
          </p:cNvSpPr>
          <p:nvPr>
            <p:ph type="ftr" sz="quarter" idx="11"/>
          </p:nvPr>
        </p:nvSpPr>
        <p:spPr/>
        <p:txBody>
          <a:bodyPr/>
          <a:lstStyle/>
          <a:p>
            <a:r>
              <a:rPr lang="en-US" dirty="0"/>
              <a:t>Proprietary &amp; Confidential</a:t>
            </a:r>
          </a:p>
        </p:txBody>
      </p:sp>
      <p:sp>
        <p:nvSpPr>
          <p:cNvPr id="6" name="Slide Number Placeholder 5"/>
          <p:cNvSpPr>
            <a:spLocks noGrp="1"/>
          </p:cNvSpPr>
          <p:nvPr>
            <p:ph type="sldNum" sz="quarter" idx="12"/>
          </p:nvPr>
        </p:nvSpPr>
        <p:spPr/>
        <p:txBody>
          <a:bodyPr/>
          <a:lstStyle/>
          <a:p>
            <a:fld id="{FAA17265-072A-42DA-9895-4FDD4193B31A}" type="slidenum">
              <a:rPr lang="en-US" smtClean="0"/>
              <a:pPr/>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39CDF-24E9-4A9F-B840-8BFC3ED7FBFE}" type="datetime1">
              <a:rPr lang="en-US" smtClean="0"/>
              <a:pPr/>
              <a:t>10/11/2017</a:t>
            </a:fld>
            <a:endParaRPr lang="en-US" dirty="0"/>
          </a:p>
        </p:txBody>
      </p:sp>
      <p:sp>
        <p:nvSpPr>
          <p:cNvPr id="5" name="Footer Placeholder 4"/>
          <p:cNvSpPr>
            <a:spLocks noGrp="1"/>
          </p:cNvSpPr>
          <p:nvPr>
            <p:ph type="ftr" sz="quarter" idx="11"/>
          </p:nvPr>
        </p:nvSpPr>
        <p:spPr/>
        <p:txBody>
          <a:bodyPr/>
          <a:lstStyle/>
          <a:p>
            <a:r>
              <a:rPr lang="en-US" dirty="0"/>
              <a:t>Proprietary &amp; Confidential</a:t>
            </a:r>
          </a:p>
        </p:txBody>
      </p:sp>
      <p:sp>
        <p:nvSpPr>
          <p:cNvPr id="6" name="Slide Number Placeholder 5"/>
          <p:cNvSpPr>
            <a:spLocks noGrp="1"/>
          </p:cNvSpPr>
          <p:nvPr>
            <p:ph type="sldNum" sz="quarter" idx="12"/>
          </p:nvPr>
        </p:nvSpPr>
        <p:spPr/>
        <p:txBody>
          <a:bodyPr/>
          <a:lstStyle/>
          <a:p>
            <a:fld id="{FAA17265-072A-42DA-9895-4FDD4193B31A}" type="slidenum">
              <a:rPr lang="en-US" smtClean="0"/>
              <a:pPr/>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30372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sp>
        <p:nvSpPr>
          <p:cNvPr id="3" name="Rectangle 2"/>
          <p:cNvSpPr/>
          <p:nvPr userDrawn="1"/>
        </p:nvSpPr>
        <p:spPr bwMode="auto">
          <a:xfrm>
            <a:off x="0" y="714375"/>
            <a:ext cx="12192000" cy="5580000"/>
          </a:xfrm>
          <a:prstGeom prst="rect">
            <a:avLst/>
          </a:prstGeom>
          <a:solidFill>
            <a:srgbClr val="FAD9C0"/>
          </a:solidFill>
          <a:ln>
            <a:noFill/>
          </a:ln>
          <a:extLst/>
        </p:spPr>
        <p:txBody>
          <a:bodyPr vert="horz" wrap="square" lIns="91392" tIns="45696" rIns="91392" bIns="45696" numCol="1" anchor="t" anchorCtr="0" compatLnSpc="1">
            <a:prstTxWarp prst="textNoShape">
              <a:avLst/>
            </a:prstTxWarp>
          </a:bodyPr>
          <a:lstStyle/>
          <a:p>
            <a:endParaRPr lang="de-DE" sz="1799" dirty="0">
              <a:solidFill>
                <a:srgbClr val="5F5656"/>
              </a:solidFill>
              <a:latin typeface="Arial"/>
            </a:endParaRPr>
          </a:p>
        </p:txBody>
      </p:sp>
      <p:sp>
        <p:nvSpPr>
          <p:cNvPr id="5" name="Freeform 11"/>
          <p:cNvSpPr>
            <a:spLocks/>
          </p:cNvSpPr>
          <p:nvPr userDrawn="1"/>
        </p:nvSpPr>
        <p:spPr bwMode="auto">
          <a:xfrm>
            <a:off x="-3652" y="34"/>
            <a:ext cx="12195652" cy="1606039"/>
          </a:xfrm>
          <a:custGeom>
            <a:avLst/>
            <a:gdLst>
              <a:gd name="T0" fmla="*/ 2 w 7684"/>
              <a:gd name="T1" fmla="*/ 964 h 964"/>
              <a:gd name="T2" fmla="*/ 2 w 7684"/>
              <a:gd name="T3" fmla="*/ 964 h 964"/>
              <a:gd name="T4" fmla="*/ 112 w 7684"/>
              <a:gd name="T5" fmla="*/ 954 h 964"/>
              <a:gd name="T6" fmla="*/ 394 w 7684"/>
              <a:gd name="T7" fmla="*/ 932 h 964"/>
              <a:gd name="T8" fmla="*/ 812 w 7684"/>
              <a:gd name="T9" fmla="*/ 896 h 964"/>
              <a:gd name="T10" fmla="*/ 1340 w 7684"/>
              <a:gd name="T11" fmla="*/ 854 h 964"/>
              <a:gd name="T12" fmla="*/ 1948 w 7684"/>
              <a:gd name="T13" fmla="*/ 808 h 964"/>
              <a:gd name="T14" fmla="*/ 2272 w 7684"/>
              <a:gd name="T15" fmla="*/ 784 h 964"/>
              <a:gd name="T16" fmla="*/ 2604 w 7684"/>
              <a:gd name="T17" fmla="*/ 762 h 964"/>
              <a:gd name="T18" fmla="*/ 2942 w 7684"/>
              <a:gd name="T19" fmla="*/ 740 h 964"/>
              <a:gd name="T20" fmla="*/ 3282 w 7684"/>
              <a:gd name="T21" fmla="*/ 720 h 964"/>
              <a:gd name="T22" fmla="*/ 3618 w 7684"/>
              <a:gd name="T23" fmla="*/ 702 h 964"/>
              <a:gd name="T24" fmla="*/ 3950 w 7684"/>
              <a:gd name="T25" fmla="*/ 686 h 964"/>
              <a:gd name="T26" fmla="*/ 3950 w 7684"/>
              <a:gd name="T27" fmla="*/ 686 h 964"/>
              <a:gd name="T28" fmla="*/ 4292 w 7684"/>
              <a:gd name="T29" fmla="*/ 672 h 964"/>
              <a:gd name="T30" fmla="*/ 4634 w 7684"/>
              <a:gd name="T31" fmla="*/ 660 h 964"/>
              <a:gd name="T32" fmla="*/ 5304 w 7684"/>
              <a:gd name="T33" fmla="*/ 638 h 964"/>
              <a:gd name="T34" fmla="*/ 5934 w 7684"/>
              <a:gd name="T35" fmla="*/ 620 h 964"/>
              <a:gd name="T36" fmla="*/ 6502 w 7684"/>
              <a:gd name="T37" fmla="*/ 606 h 964"/>
              <a:gd name="T38" fmla="*/ 6984 w 7684"/>
              <a:gd name="T39" fmla="*/ 598 h 964"/>
              <a:gd name="T40" fmla="*/ 7358 w 7684"/>
              <a:gd name="T41" fmla="*/ 590 h 964"/>
              <a:gd name="T42" fmla="*/ 7684 w 7684"/>
              <a:gd name="T43" fmla="*/ 586 h 964"/>
              <a:gd name="T44" fmla="*/ 7684 w 7684"/>
              <a:gd name="T45" fmla="*/ 0 h 964"/>
              <a:gd name="T46" fmla="*/ 0 w 7684"/>
              <a:gd name="T47" fmla="*/ 0 h 964"/>
              <a:gd name="T48" fmla="*/ 2 w 7684"/>
              <a:gd name="T49" fmla="*/ 964 h 964"/>
              <a:gd name="T50" fmla="*/ 2 w 7684"/>
              <a:gd name="T51" fmla="*/ 964 h 964"/>
              <a:gd name="connsiteX0" fmla="*/ 3 w 10000"/>
              <a:gd name="connsiteY0" fmla="*/ 10000 h 10000"/>
              <a:gd name="connsiteX1" fmla="*/ 3 w 10000"/>
              <a:gd name="connsiteY1" fmla="*/ 10000 h 10000"/>
              <a:gd name="connsiteX2" fmla="*/ 513 w 10000"/>
              <a:gd name="connsiteY2" fmla="*/ 9668 h 10000"/>
              <a:gd name="connsiteX3" fmla="*/ 1057 w 10000"/>
              <a:gd name="connsiteY3" fmla="*/ 9295 h 10000"/>
              <a:gd name="connsiteX4" fmla="*/ 1744 w 10000"/>
              <a:gd name="connsiteY4" fmla="*/ 8859 h 10000"/>
              <a:gd name="connsiteX5" fmla="*/ 2535 w 10000"/>
              <a:gd name="connsiteY5" fmla="*/ 8382 h 10000"/>
              <a:gd name="connsiteX6" fmla="*/ 2957 w 10000"/>
              <a:gd name="connsiteY6" fmla="*/ 8133 h 10000"/>
              <a:gd name="connsiteX7" fmla="*/ 3389 w 10000"/>
              <a:gd name="connsiteY7" fmla="*/ 7905 h 10000"/>
              <a:gd name="connsiteX8" fmla="*/ 3829 w 10000"/>
              <a:gd name="connsiteY8" fmla="*/ 7676 h 10000"/>
              <a:gd name="connsiteX9" fmla="*/ 4271 w 10000"/>
              <a:gd name="connsiteY9" fmla="*/ 7469 h 10000"/>
              <a:gd name="connsiteX10" fmla="*/ 4708 w 10000"/>
              <a:gd name="connsiteY10" fmla="*/ 7282 h 10000"/>
              <a:gd name="connsiteX11" fmla="*/ 5141 w 10000"/>
              <a:gd name="connsiteY11" fmla="*/ 7116 h 10000"/>
              <a:gd name="connsiteX12" fmla="*/ 5141 w 10000"/>
              <a:gd name="connsiteY12" fmla="*/ 7116 h 10000"/>
              <a:gd name="connsiteX13" fmla="*/ 5586 w 10000"/>
              <a:gd name="connsiteY13" fmla="*/ 6971 h 10000"/>
              <a:gd name="connsiteX14" fmla="*/ 6031 w 10000"/>
              <a:gd name="connsiteY14" fmla="*/ 6846 h 10000"/>
              <a:gd name="connsiteX15" fmla="*/ 6903 w 10000"/>
              <a:gd name="connsiteY15" fmla="*/ 6618 h 10000"/>
              <a:gd name="connsiteX16" fmla="*/ 7723 w 10000"/>
              <a:gd name="connsiteY16" fmla="*/ 6432 h 10000"/>
              <a:gd name="connsiteX17" fmla="*/ 8462 w 10000"/>
              <a:gd name="connsiteY17" fmla="*/ 6286 h 10000"/>
              <a:gd name="connsiteX18" fmla="*/ 9089 w 10000"/>
              <a:gd name="connsiteY18" fmla="*/ 6203 h 10000"/>
              <a:gd name="connsiteX19" fmla="*/ 9576 w 10000"/>
              <a:gd name="connsiteY19" fmla="*/ 6120 h 10000"/>
              <a:gd name="connsiteX20" fmla="*/ 10000 w 10000"/>
              <a:gd name="connsiteY20" fmla="*/ 6079 h 10000"/>
              <a:gd name="connsiteX21" fmla="*/ 10000 w 10000"/>
              <a:gd name="connsiteY21" fmla="*/ 0 h 10000"/>
              <a:gd name="connsiteX22" fmla="*/ 0 w 10000"/>
              <a:gd name="connsiteY22" fmla="*/ 0 h 10000"/>
              <a:gd name="connsiteX23" fmla="*/ 3 w 10000"/>
              <a:gd name="connsiteY23" fmla="*/ 10000 h 10000"/>
              <a:gd name="connsiteX24" fmla="*/ 3 w 10000"/>
              <a:gd name="connsiteY24" fmla="*/ 10000 h 10000"/>
              <a:gd name="connsiteX0" fmla="*/ 3 w 10000"/>
              <a:gd name="connsiteY0" fmla="*/ 10000 h 10000"/>
              <a:gd name="connsiteX1" fmla="*/ 3 w 10000"/>
              <a:gd name="connsiteY1" fmla="*/ 10000 h 10000"/>
              <a:gd name="connsiteX2" fmla="*/ 1057 w 10000"/>
              <a:gd name="connsiteY2" fmla="*/ 9295 h 10000"/>
              <a:gd name="connsiteX3" fmla="*/ 1744 w 10000"/>
              <a:gd name="connsiteY3" fmla="*/ 8859 h 10000"/>
              <a:gd name="connsiteX4" fmla="*/ 2535 w 10000"/>
              <a:gd name="connsiteY4" fmla="*/ 8382 h 10000"/>
              <a:gd name="connsiteX5" fmla="*/ 2957 w 10000"/>
              <a:gd name="connsiteY5" fmla="*/ 8133 h 10000"/>
              <a:gd name="connsiteX6" fmla="*/ 3389 w 10000"/>
              <a:gd name="connsiteY6" fmla="*/ 7905 h 10000"/>
              <a:gd name="connsiteX7" fmla="*/ 3829 w 10000"/>
              <a:gd name="connsiteY7" fmla="*/ 7676 h 10000"/>
              <a:gd name="connsiteX8" fmla="*/ 4271 w 10000"/>
              <a:gd name="connsiteY8" fmla="*/ 7469 h 10000"/>
              <a:gd name="connsiteX9" fmla="*/ 4708 w 10000"/>
              <a:gd name="connsiteY9" fmla="*/ 7282 h 10000"/>
              <a:gd name="connsiteX10" fmla="*/ 5141 w 10000"/>
              <a:gd name="connsiteY10" fmla="*/ 7116 h 10000"/>
              <a:gd name="connsiteX11" fmla="*/ 5141 w 10000"/>
              <a:gd name="connsiteY11" fmla="*/ 7116 h 10000"/>
              <a:gd name="connsiteX12" fmla="*/ 5586 w 10000"/>
              <a:gd name="connsiteY12" fmla="*/ 6971 h 10000"/>
              <a:gd name="connsiteX13" fmla="*/ 6031 w 10000"/>
              <a:gd name="connsiteY13" fmla="*/ 6846 h 10000"/>
              <a:gd name="connsiteX14" fmla="*/ 6903 w 10000"/>
              <a:gd name="connsiteY14" fmla="*/ 6618 h 10000"/>
              <a:gd name="connsiteX15" fmla="*/ 7723 w 10000"/>
              <a:gd name="connsiteY15" fmla="*/ 6432 h 10000"/>
              <a:gd name="connsiteX16" fmla="*/ 8462 w 10000"/>
              <a:gd name="connsiteY16" fmla="*/ 6286 h 10000"/>
              <a:gd name="connsiteX17" fmla="*/ 9089 w 10000"/>
              <a:gd name="connsiteY17" fmla="*/ 6203 h 10000"/>
              <a:gd name="connsiteX18" fmla="*/ 9576 w 10000"/>
              <a:gd name="connsiteY18" fmla="*/ 6120 h 10000"/>
              <a:gd name="connsiteX19" fmla="*/ 10000 w 10000"/>
              <a:gd name="connsiteY19" fmla="*/ 6079 h 10000"/>
              <a:gd name="connsiteX20" fmla="*/ 10000 w 10000"/>
              <a:gd name="connsiteY20" fmla="*/ 0 h 10000"/>
              <a:gd name="connsiteX21" fmla="*/ 0 w 10000"/>
              <a:gd name="connsiteY21" fmla="*/ 0 h 10000"/>
              <a:gd name="connsiteX22" fmla="*/ 3 w 10000"/>
              <a:gd name="connsiteY22" fmla="*/ 10000 h 10000"/>
              <a:gd name="connsiteX23" fmla="*/ 3 w 10000"/>
              <a:gd name="connsiteY23" fmla="*/ 10000 h 10000"/>
              <a:gd name="connsiteX0" fmla="*/ 3 w 10000"/>
              <a:gd name="connsiteY0" fmla="*/ 10000 h 10000"/>
              <a:gd name="connsiteX1" fmla="*/ 3 w 10000"/>
              <a:gd name="connsiteY1" fmla="*/ 10000 h 10000"/>
              <a:gd name="connsiteX2" fmla="*/ 1744 w 10000"/>
              <a:gd name="connsiteY2" fmla="*/ 8859 h 10000"/>
              <a:gd name="connsiteX3" fmla="*/ 2535 w 10000"/>
              <a:gd name="connsiteY3" fmla="*/ 8382 h 10000"/>
              <a:gd name="connsiteX4" fmla="*/ 2957 w 10000"/>
              <a:gd name="connsiteY4" fmla="*/ 8133 h 10000"/>
              <a:gd name="connsiteX5" fmla="*/ 3389 w 10000"/>
              <a:gd name="connsiteY5" fmla="*/ 7905 h 10000"/>
              <a:gd name="connsiteX6" fmla="*/ 3829 w 10000"/>
              <a:gd name="connsiteY6" fmla="*/ 7676 h 10000"/>
              <a:gd name="connsiteX7" fmla="*/ 4271 w 10000"/>
              <a:gd name="connsiteY7" fmla="*/ 7469 h 10000"/>
              <a:gd name="connsiteX8" fmla="*/ 4708 w 10000"/>
              <a:gd name="connsiteY8" fmla="*/ 7282 h 10000"/>
              <a:gd name="connsiteX9" fmla="*/ 5141 w 10000"/>
              <a:gd name="connsiteY9" fmla="*/ 7116 h 10000"/>
              <a:gd name="connsiteX10" fmla="*/ 5141 w 10000"/>
              <a:gd name="connsiteY10" fmla="*/ 7116 h 10000"/>
              <a:gd name="connsiteX11" fmla="*/ 5586 w 10000"/>
              <a:gd name="connsiteY11" fmla="*/ 6971 h 10000"/>
              <a:gd name="connsiteX12" fmla="*/ 6031 w 10000"/>
              <a:gd name="connsiteY12" fmla="*/ 6846 h 10000"/>
              <a:gd name="connsiteX13" fmla="*/ 6903 w 10000"/>
              <a:gd name="connsiteY13" fmla="*/ 6618 h 10000"/>
              <a:gd name="connsiteX14" fmla="*/ 7723 w 10000"/>
              <a:gd name="connsiteY14" fmla="*/ 6432 h 10000"/>
              <a:gd name="connsiteX15" fmla="*/ 8462 w 10000"/>
              <a:gd name="connsiteY15" fmla="*/ 6286 h 10000"/>
              <a:gd name="connsiteX16" fmla="*/ 9089 w 10000"/>
              <a:gd name="connsiteY16" fmla="*/ 6203 h 10000"/>
              <a:gd name="connsiteX17" fmla="*/ 9576 w 10000"/>
              <a:gd name="connsiteY17" fmla="*/ 6120 h 10000"/>
              <a:gd name="connsiteX18" fmla="*/ 10000 w 10000"/>
              <a:gd name="connsiteY18" fmla="*/ 6079 h 10000"/>
              <a:gd name="connsiteX19" fmla="*/ 10000 w 10000"/>
              <a:gd name="connsiteY19" fmla="*/ 0 h 10000"/>
              <a:gd name="connsiteX20" fmla="*/ 0 w 10000"/>
              <a:gd name="connsiteY20" fmla="*/ 0 h 10000"/>
              <a:gd name="connsiteX21" fmla="*/ 3 w 10000"/>
              <a:gd name="connsiteY21" fmla="*/ 10000 h 10000"/>
              <a:gd name="connsiteX22" fmla="*/ 3 w 10000"/>
              <a:gd name="connsiteY22" fmla="*/ 10000 h 10000"/>
              <a:gd name="connsiteX0" fmla="*/ 3 w 10000"/>
              <a:gd name="connsiteY0" fmla="*/ 10000 h 10000"/>
              <a:gd name="connsiteX1" fmla="*/ 3 w 10000"/>
              <a:gd name="connsiteY1" fmla="*/ 10000 h 10000"/>
              <a:gd name="connsiteX2" fmla="*/ 2535 w 10000"/>
              <a:gd name="connsiteY2" fmla="*/ 8382 h 10000"/>
              <a:gd name="connsiteX3" fmla="*/ 2957 w 10000"/>
              <a:gd name="connsiteY3" fmla="*/ 8133 h 10000"/>
              <a:gd name="connsiteX4" fmla="*/ 3389 w 10000"/>
              <a:gd name="connsiteY4" fmla="*/ 7905 h 10000"/>
              <a:gd name="connsiteX5" fmla="*/ 3829 w 10000"/>
              <a:gd name="connsiteY5" fmla="*/ 7676 h 10000"/>
              <a:gd name="connsiteX6" fmla="*/ 4271 w 10000"/>
              <a:gd name="connsiteY6" fmla="*/ 7469 h 10000"/>
              <a:gd name="connsiteX7" fmla="*/ 4708 w 10000"/>
              <a:gd name="connsiteY7" fmla="*/ 7282 h 10000"/>
              <a:gd name="connsiteX8" fmla="*/ 5141 w 10000"/>
              <a:gd name="connsiteY8" fmla="*/ 7116 h 10000"/>
              <a:gd name="connsiteX9" fmla="*/ 5141 w 10000"/>
              <a:gd name="connsiteY9" fmla="*/ 7116 h 10000"/>
              <a:gd name="connsiteX10" fmla="*/ 5586 w 10000"/>
              <a:gd name="connsiteY10" fmla="*/ 6971 h 10000"/>
              <a:gd name="connsiteX11" fmla="*/ 6031 w 10000"/>
              <a:gd name="connsiteY11" fmla="*/ 6846 h 10000"/>
              <a:gd name="connsiteX12" fmla="*/ 6903 w 10000"/>
              <a:gd name="connsiteY12" fmla="*/ 6618 h 10000"/>
              <a:gd name="connsiteX13" fmla="*/ 7723 w 10000"/>
              <a:gd name="connsiteY13" fmla="*/ 6432 h 10000"/>
              <a:gd name="connsiteX14" fmla="*/ 8462 w 10000"/>
              <a:gd name="connsiteY14" fmla="*/ 6286 h 10000"/>
              <a:gd name="connsiteX15" fmla="*/ 9089 w 10000"/>
              <a:gd name="connsiteY15" fmla="*/ 6203 h 10000"/>
              <a:gd name="connsiteX16" fmla="*/ 9576 w 10000"/>
              <a:gd name="connsiteY16" fmla="*/ 6120 h 10000"/>
              <a:gd name="connsiteX17" fmla="*/ 10000 w 10000"/>
              <a:gd name="connsiteY17" fmla="*/ 6079 h 10000"/>
              <a:gd name="connsiteX18" fmla="*/ 10000 w 10000"/>
              <a:gd name="connsiteY18" fmla="*/ 0 h 10000"/>
              <a:gd name="connsiteX19" fmla="*/ 0 w 10000"/>
              <a:gd name="connsiteY19" fmla="*/ 0 h 10000"/>
              <a:gd name="connsiteX20" fmla="*/ 3 w 10000"/>
              <a:gd name="connsiteY20" fmla="*/ 10000 h 10000"/>
              <a:gd name="connsiteX21" fmla="*/ 3 w 10000"/>
              <a:gd name="connsiteY21" fmla="*/ 10000 h 10000"/>
              <a:gd name="connsiteX0" fmla="*/ 3 w 10000"/>
              <a:gd name="connsiteY0" fmla="*/ 10000 h 10000"/>
              <a:gd name="connsiteX1" fmla="*/ 3 w 10000"/>
              <a:gd name="connsiteY1" fmla="*/ 10000 h 10000"/>
              <a:gd name="connsiteX2" fmla="*/ 2957 w 10000"/>
              <a:gd name="connsiteY2" fmla="*/ 8133 h 10000"/>
              <a:gd name="connsiteX3" fmla="*/ 3389 w 10000"/>
              <a:gd name="connsiteY3" fmla="*/ 7905 h 10000"/>
              <a:gd name="connsiteX4" fmla="*/ 3829 w 10000"/>
              <a:gd name="connsiteY4" fmla="*/ 7676 h 10000"/>
              <a:gd name="connsiteX5" fmla="*/ 4271 w 10000"/>
              <a:gd name="connsiteY5" fmla="*/ 7469 h 10000"/>
              <a:gd name="connsiteX6" fmla="*/ 4708 w 10000"/>
              <a:gd name="connsiteY6" fmla="*/ 7282 h 10000"/>
              <a:gd name="connsiteX7" fmla="*/ 5141 w 10000"/>
              <a:gd name="connsiteY7" fmla="*/ 7116 h 10000"/>
              <a:gd name="connsiteX8" fmla="*/ 5141 w 10000"/>
              <a:gd name="connsiteY8" fmla="*/ 7116 h 10000"/>
              <a:gd name="connsiteX9" fmla="*/ 5586 w 10000"/>
              <a:gd name="connsiteY9" fmla="*/ 6971 h 10000"/>
              <a:gd name="connsiteX10" fmla="*/ 6031 w 10000"/>
              <a:gd name="connsiteY10" fmla="*/ 6846 h 10000"/>
              <a:gd name="connsiteX11" fmla="*/ 6903 w 10000"/>
              <a:gd name="connsiteY11" fmla="*/ 6618 h 10000"/>
              <a:gd name="connsiteX12" fmla="*/ 7723 w 10000"/>
              <a:gd name="connsiteY12" fmla="*/ 6432 h 10000"/>
              <a:gd name="connsiteX13" fmla="*/ 8462 w 10000"/>
              <a:gd name="connsiteY13" fmla="*/ 6286 h 10000"/>
              <a:gd name="connsiteX14" fmla="*/ 9089 w 10000"/>
              <a:gd name="connsiteY14" fmla="*/ 6203 h 10000"/>
              <a:gd name="connsiteX15" fmla="*/ 9576 w 10000"/>
              <a:gd name="connsiteY15" fmla="*/ 6120 h 10000"/>
              <a:gd name="connsiteX16" fmla="*/ 10000 w 10000"/>
              <a:gd name="connsiteY16" fmla="*/ 6079 h 10000"/>
              <a:gd name="connsiteX17" fmla="*/ 10000 w 10000"/>
              <a:gd name="connsiteY17" fmla="*/ 0 h 10000"/>
              <a:gd name="connsiteX18" fmla="*/ 0 w 10000"/>
              <a:gd name="connsiteY18" fmla="*/ 0 h 10000"/>
              <a:gd name="connsiteX19" fmla="*/ 3 w 10000"/>
              <a:gd name="connsiteY19" fmla="*/ 10000 h 10000"/>
              <a:gd name="connsiteX20" fmla="*/ 3 w 10000"/>
              <a:gd name="connsiteY20" fmla="*/ 10000 h 10000"/>
              <a:gd name="connsiteX0" fmla="*/ 3 w 10000"/>
              <a:gd name="connsiteY0" fmla="*/ 10000 h 10000"/>
              <a:gd name="connsiteX1" fmla="*/ 3 w 10000"/>
              <a:gd name="connsiteY1" fmla="*/ 10000 h 10000"/>
              <a:gd name="connsiteX2" fmla="*/ 3389 w 10000"/>
              <a:gd name="connsiteY2" fmla="*/ 7905 h 10000"/>
              <a:gd name="connsiteX3" fmla="*/ 3829 w 10000"/>
              <a:gd name="connsiteY3" fmla="*/ 7676 h 10000"/>
              <a:gd name="connsiteX4" fmla="*/ 4271 w 10000"/>
              <a:gd name="connsiteY4" fmla="*/ 7469 h 10000"/>
              <a:gd name="connsiteX5" fmla="*/ 4708 w 10000"/>
              <a:gd name="connsiteY5" fmla="*/ 7282 h 10000"/>
              <a:gd name="connsiteX6" fmla="*/ 5141 w 10000"/>
              <a:gd name="connsiteY6" fmla="*/ 7116 h 10000"/>
              <a:gd name="connsiteX7" fmla="*/ 5141 w 10000"/>
              <a:gd name="connsiteY7" fmla="*/ 7116 h 10000"/>
              <a:gd name="connsiteX8" fmla="*/ 5586 w 10000"/>
              <a:gd name="connsiteY8" fmla="*/ 6971 h 10000"/>
              <a:gd name="connsiteX9" fmla="*/ 6031 w 10000"/>
              <a:gd name="connsiteY9" fmla="*/ 6846 h 10000"/>
              <a:gd name="connsiteX10" fmla="*/ 6903 w 10000"/>
              <a:gd name="connsiteY10" fmla="*/ 6618 h 10000"/>
              <a:gd name="connsiteX11" fmla="*/ 7723 w 10000"/>
              <a:gd name="connsiteY11" fmla="*/ 6432 h 10000"/>
              <a:gd name="connsiteX12" fmla="*/ 8462 w 10000"/>
              <a:gd name="connsiteY12" fmla="*/ 6286 h 10000"/>
              <a:gd name="connsiteX13" fmla="*/ 9089 w 10000"/>
              <a:gd name="connsiteY13" fmla="*/ 6203 h 10000"/>
              <a:gd name="connsiteX14" fmla="*/ 9576 w 10000"/>
              <a:gd name="connsiteY14" fmla="*/ 6120 h 10000"/>
              <a:gd name="connsiteX15" fmla="*/ 10000 w 10000"/>
              <a:gd name="connsiteY15" fmla="*/ 6079 h 10000"/>
              <a:gd name="connsiteX16" fmla="*/ 10000 w 10000"/>
              <a:gd name="connsiteY16" fmla="*/ 0 h 10000"/>
              <a:gd name="connsiteX17" fmla="*/ 0 w 10000"/>
              <a:gd name="connsiteY17" fmla="*/ 0 h 10000"/>
              <a:gd name="connsiteX18" fmla="*/ 3 w 10000"/>
              <a:gd name="connsiteY18" fmla="*/ 10000 h 10000"/>
              <a:gd name="connsiteX19" fmla="*/ 3 w 10000"/>
              <a:gd name="connsiteY19" fmla="*/ 10000 h 10000"/>
              <a:gd name="connsiteX0" fmla="*/ 3 w 10000"/>
              <a:gd name="connsiteY0" fmla="*/ 10000 h 10000"/>
              <a:gd name="connsiteX1" fmla="*/ 3 w 10000"/>
              <a:gd name="connsiteY1" fmla="*/ 10000 h 10000"/>
              <a:gd name="connsiteX2" fmla="*/ 3829 w 10000"/>
              <a:gd name="connsiteY2" fmla="*/ 7676 h 10000"/>
              <a:gd name="connsiteX3" fmla="*/ 4271 w 10000"/>
              <a:gd name="connsiteY3" fmla="*/ 7469 h 10000"/>
              <a:gd name="connsiteX4" fmla="*/ 4708 w 10000"/>
              <a:gd name="connsiteY4" fmla="*/ 7282 h 10000"/>
              <a:gd name="connsiteX5" fmla="*/ 5141 w 10000"/>
              <a:gd name="connsiteY5" fmla="*/ 7116 h 10000"/>
              <a:gd name="connsiteX6" fmla="*/ 5141 w 10000"/>
              <a:gd name="connsiteY6" fmla="*/ 7116 h 10000"/>
              <a:gd name="connsiteX7" fmla="*/ 5586 w 10000"/>
              <a:gd name="connsiteY7" fmla="*/ 6971 h 10000"/>
              <a:gd name="connsiteX8" fmla="*/ 6031 w 10000"/>
              <a:gd name="connsiteY8" fmla="*/ 6846 h 10000"/>
              <a:gd name="connsiteX9" fmla="*/ 6903 w 10000"/>
              <a:gd name="connsiteY9" fmla="*/ 6618 h 10000"/>
              <a:gd name="connsiteX10" fmla="*/ 7723 w 10000"/>
              <a:gd name="connsiteY10" fmla="*/ 6432 h 10000"/>
              <a:gd name="connsiteX11" fmla="*/ 8462 w 10000"/>
              <a:gd name="connsiteY11" fmla="*/ 6286 h 10000"/>
              <a:gd name="connsiteX12" fmla="*/ 9089 w 10000"/>
              <a:gd name="connsiteY12" fmla="*/ 6203 h 10000"/>
              <a:gd name="connsiteX13" fmla="*/ 9576 w 10000"/>
              <a:gd name="connsiteY13" fmla="*/ 6120 h 10000"/>
              <a:gd name="connsiteX14" fmla="*/ 10000 w 10000"/>
              <a:gd name="connsiteY14" fmla="*/ 6079 h 10000"/>
              <a:gd name="connsiteX15" fmla="*/ 10000 w 10000"/>
              <a:gd name="connsiteY15" fmla="*/ 0 h 10000"/>
              <a:gd name="connsiteX16" fmla="*/ 0 w 10000"/>
              <a:gd name="connsiteY16" fmla="*/ 0 h 10000"/>
              <a:gd name="connsiteX17" fmla="*/ 3 w 10000"/>
              <a:gd name="connsiteY17" fmla="*/ 10000 h 10000"/>
              <a:gd name="connsiteX18" fmla="*/ 3 w 10000"/>
              <a:gd name="connsiteY18" fmla="*/ 10000 h 10000"/>
              <a:gd name="connsiteX0" fmla="*/ 3 w 10000"/>
              <a:gd name="connsiteY0" fmla="*/ 10000 h 10000"/>
              <a:gd name="connsiteX1" fmla="*/ 3 w 10000"/>
              <a:gd name="connsiteY1" fmla="*/ 10000 h 10000"/>
              <a:gd name="connsiteX2" fmla="*/ 4271 w 10000"/>
              <a:gd name="connsiteY2" fmla="*/ 7469 h 10000"/>
              <a:gd name="connsiteX3" fmla="*/ 4708 w 10000"/>
              <a:gd name="connsiteY3" fmla="*/ 7282 h 10000"/>
              <a:gd name="connsiteX4" fmla="*/ 5141 w 10000"/>
              <a:gd name="connsiteY4" fmla="*/ 7116 h 10000"/>
              <a:gd name="connsiteX5" fmla="*/ 5141 w 10000"/>
              <a:gd name="connsiteY5" fmla="*/ 7116 h 10000"/>
              <a:gd name="connsiteX6" fmla="*/ 5586 w 10000"/>
              <a:gd name="connsiteY6" fmla="*/ 6971 h 10000"/>
              <a:gd name="connsiteX7" fmla="*/ 6031 w 10000"/>
              <a:gd name="connsiteY7" fmla="*/ 6846 h 10000"/>
              <a:gd name="connsiteX8" fmla="*/ 6903 w 10000"/>
              <a:gd name="connsiteY8" fmla="*/ 6618 h 10000"/>
              <a:gd name="connsiteX9" fmla="*/ 7723 w 10000"/>
              <a:gd name="connsiteY9" fmla="*/ 6432 h 10000"/>
              <a:gd name="connsiteX10" fmla="*/ 8462 w 10000"/>
              <a:gd name="connsiteY10" fmla="*/ 6286 h 10000"/>
              <a:gd name="connsiteX11" fmla="*/ 9089 w 10000"/>
              <a:gd name="connsiteY11" fmla="*/ 6203 h 10000"/>
              <a:gd name="connsiteX12" fmla="*/ 9576 w 10000"/>
              <a:gd name="connsiteY12" fmla="*/ 6120 h 10000"/>
              <a:gd name="connsiteX13" fmla="*/ 10000 w 10000"/>
              <a:gd name="connsiteY13" fmla="*/ 6079 h 10000"/>
              <a:gd name="connsiteX14" fmla="*/ 10000 w 10000"/>
              <a:gd name="connsiteY14" fmla="*/ 0 h 10000"/>
              <a:gd name="connsiteX15" fmla="*/ 0 w 10000"/>
              <a:gd name="connsiteY15" fmla="*/ 0 h 10000"/>
              <a:gd name="connsiteX16" fmla="*/ 3 w 10000"/>
              <a:gd name="connsiteY16" fmla="*/ 10000 h 10000"/>
              <a:gd name="connsiteX17" fmla="*/ 3 w 10000"/>
              <a:gd name="connsiteY17" fmla="*/ 10000 h 10000"/>
              <a:gd name="connsiteX0" fmla="*/ 3 w 10000"/>
              <a:gd name="connsiteY0" fmla="*/ 10000 h 10000"/>
              <a:gd name="connsiteX1" fmla="*/ 3 w 10000"/>
              <a:gd name="connsiteY1" fmla="*/ 10000 h 10000"/>
              <a:gd name="connsiteX2" fmla="*/ 4708 w 10000"/>
              <a:gd name="connsiteY2" fmla="*/ 7282 h 10000"/>
              <a:gd name="connsiteX3" fmla="*/ 5141 w 10000"/>
              <a:gd name="connsiteY3" fmla="*/ 7116 h 10000"/>
              <a:gd name="connsiteX4" fmla="*/ 5141 w 10000"/>
              <a:gd name="connsiteY4" fmla="*/ 7116 h 10000"/>
              <a:gd name="connsiteX5" fmla="*/ 5586 w 10000"/>
              <a:gd name="connsiteY5" fmla="*/ 6971 h 10000"/>
              <a:gd name="connsiteX6" fmla="*/ 6031 w 10000"/>
              <a:gd name="connsiteY6" fmla="*/ 6846 h 10000"/>
              <a:gd name="connsiteX7" fmla="*/ 6903 w 10000"/>
              <a:gd name="connsiteY7" fmla="*/ 6618 h 10000"/>
              <a:gd name="connsiteX8" fmla="*/ 7723 w 10000"/>
              <a:gd name="connsiteY8" fmla="*/ 6432 h 10000"/>
              <a:gd name="connsiteX9" fmla="*/ 8462 w 10000"/>
              <a:gd name="connsiteY9" fmla="*/ 6286 h 10000"/>
              <a:gd name="connsiteX10" fmla="*/ 9089 w 10000"/>
              <a:gd name="connsiteY10" fmla="*/ 6203 h 10000"/>
              <a:gd name="connsiteX11" fmla="*/ 9576 w 10000"/>
              <a:gd name="connsiteY11" fmla="*/ 6120 h 10000"/>
              <a:gd name="connsiteX12" fmla="*/ 10000 w 10000"/>
              <a:gd name="connsiteY12" fmla="*/ 6079 h 10000"/>
              <a:gd name="connsiteX13" fmla="*/ 10000 w 10000"/>
              <a:gd name="connsiteY13" fmla="*/ 0 h 10000"/>
              <a:gd name="connsiteX14" fmla="*/ 0 w 10000"/>
              <a:gd name="connsiteY14" fmla="*/ 0 h 10000"/>
              <a:gd name="connsiteX15" fmla="*/ 3 w 10000"/>
              <a:gd name="connsiteY15" fmla="*/ 10000 h 10000"/>
              <a:gd name="connsiteX16" fmla="*/ 3 w 10000"/>
              <a:gd name="connsiteY16" fmla="*/ 10000 h 10000"/>
              <a:gd name="connsiteX0" fmla="*/ 3 w 10000"/>
              <a:gd name="connsiteY0" fmla="*/ 10000 h 10000"/>
              <a:gd name="connsiteX1" fmla="*/ 3 w 10000"/>
              <a:gd name="connsiteY1" fmla="*/ 10000 h 10000"/>
              <a:gd name="connsiteX2" fmla="*/ 5141 w 10000"/>
              <a:gd name="connsiteY2" fmla="*/ 7116 h 10000"/>
              <a:gd name="connsiteX3" fmla="*/ 5141 w 10000"/>
              <a:gd name="connsiteY3" fmla="*/ 7116 h 10000"/>
              <a:gd name="connsiteX4" fmla="*/ 5586 w 10000"/>
              <a:gd name="connsiteY4" fmla="*/ 6971 h 10000"/>
              <a:gd name="connsiteX5" fmla="*/ 6031 w 10000"/>
              <a:gd name="connsiteY5" fmla="*/ 6846 h 10000"/>
              <a:gd name="connsiteX6" fmla="*/ 6903 w 10000"/>
              <a:gd name="connsiteY6" fmla="*/ 6618 h 10000"/>
              <a:gd name="connsiteX7" fmla="*/ 7723 w 10000"/>
              <a:gd name="connsiteY7" fmla="*/ 6432 h 10000"/>
              <a:gd name="connsiteX8" fmla="*/ 8462 w 10000"/>
              <a:gd name="connsiteY8" fmla="*/ 6286 h 10000"/>
              <a:gd name="connsiteX9" fmla="*/ 9089 w 10000"/>
              <a:gd name="connsiteY9" fmla="*/ 6203 h 10000"/>
              <a:gd name="connsiteX10" fmla="*/ 9576 w 10000"/>
              <a:gd name="connsiteY10" fmla="*/ 6120 h 10000"/>
              <a:gd name="connsiteX11" fmla="*/ 10000 w 10000"/>
              <a:gd name="connsiteY11" fmla="*/ 6079 h 10000"/>
              <a:gd name="connsiteX12" fmla="*/ 10000 w 10000"/>
              <a:gd name="connsiteY12" fmla="*/ 0 h 10000"/>
              <a:gd name="connsiteX13" fmla="*/ 0 w 10000"/>
              <a:gd name="connsiteY13" fmla="*/ 0 h 10000"/>
              <a:gd name="connsiteX14" fmla="*/ 3 w 10000"/>
              <a:gd name="connsiteY14" fmla="*/ 10000 h 10000"/>
              <a:gd name="connsiteX15" fmla="*/ 3 w 10000"/>
              <a:gd name="connsiteY15" fmla="*/ 10000 h 10000"/>
              <a:gd name="connsiteX0" fmla="*/ 3 w 10000"/>
              <a:gd name="connsiteY0" fmla="*/ 10000 h 10000"/>
              <a:gd name="connsiteX1" fmla="*/ 3 w 10000"/>
              <a:gd name="connsiteY1" fmla="*/ 10000 h 10000"/>
              <a:gd name="connsiteX2" fmla="*/ 5141 w 10000"/>
              <a:gd name="connsiteY2" fmla="*/ 7116 h 10000"/>
              <a:gd name="connsiteX3" fmla="*/ 5586 w 10000"/>
              <a:gd name="connsiteY3" fmla="*/ 6971 h 10000"/>
              <a:gd name="connsiteX4" fmla="*/ 6031 w 10000"/>
              <a:gd name="connsiteY4" fmla="*/ 6846 h 10000"/>
              <a:gd name="connsiteX5" fmla="*/ 6903 w 10000"/>
              <a:gd name="connsiteY5" fmla="*/ 6618 h 10000"/>
              <a:gd name="connsiteX6" fmla="*/ 7723 w 10000"/>
              <a:gd name="connsiteY6" fmla="*/ 6432 h 10000"/>
              <a:gd name="connsiteX7" fmla="*/ 8462 w 10000"/>
              <a:gd name="connsiteY7" fmla="*/ 6286 h 10000"/>
              <a:gd name="connsiteX8" fmla="*/ 9089 w 10000"/>
              <a:gd name="connsiteY8" fmla="*/ 6203 h 10000"/>
              <a:gd name="connsiteX9" fmla="*/ 9576 w 10000"/>
              <a:gd name="connsiteY9" fmla="*/ 6120 h 10000"/>
              <a:gd name="connsiteX10" fmla="*/ 10000 w 10000"/>
              <a:gd name="connsiteY10" fmla="*/ 6079 h 10000"/>
              <a:gd name="connsiteX11" fmla="*/ 10000 w 10000"/>
              <a:gd name="connsiteY11" fmla="*/ 0 h 10000"/>
              <a:gd name="connsiteX12" fmla="*/ 0 w 10000"/>
              <a:gd name="connsiteY12" fmla="*/ 0 h 10000"/>
              <a:gd name="connsiteX13" fmla="*/ 3 w 10000"/>
              <a:gd name="connsiteY13" fmla="*/ 10000 h 10000"/>
              <a:gd name="connsiteX14" fmla="*/ 3 w 10000"/>
              <a:gd name="connsiteY14" fmla="*/ 10000 h 10000"/>
              <a:gd name="connsiteX0" fmla="*/ 3 w 10000"/>
              <a:gd name="connsiteY0" fmla="*/ 10000 h 10000"/>
              <a:gd name="connsiteX1" fmla="*/ 3 w 10000"/>
              <a:gd name="connsiteY1" fmla="*/ 10000 h 10000"/>
              <a:gd name="connsiteX2" fmla="*/ 5141 w 10000"/>
              <a:gd name="connsiteY2" fmla="*/ 7116 h 10000"/>
              <a:gd name="connsiteX3" fmla="*/ 5586 w 10000"/>
              <a:gd name="connsiteY3" fmla="*/ 6971 h 10000"/>
              <a:gd name="connsiteX4" fmla="*/ 6031 w 10000"/>
              <a:gd name="connsiteY4" fmla="*/ 6846 h 10000"/>
              <a:gd name="connsiteX5" fmla="*/ 6903 w 10000"/>
              <a:gd name="connsiteY5" fmla="*/ 6618 h 10000"/>
              <a:gd name="connsiteX6" fmla="*/ 7723 w 10000"/>
              <a:gd name="connsiteY6" fmla="*/ 6432 h 10000"/>
              <a:gd name="connsiteX7" fmla="*/ 8462 w 10000"/>
              <a:gd name="connsiteY7" fmla="*/ 6286 h 10000"/>
              <a:gd name="connsiteX8" fmla="*/ 9576 w 10000"/>
              <a:gd name="connsiteY8" fmla="*/ 6120 h 10000"/>
              <a:gd name="connsiteX9" fmla="*/ 10000 w 10000"/>
              <a:gd name="connsiteY9" fmla="*/ 6079 h 10000"/>
              <a:gd name="connsiteX10" fmla="*/ 10000 w 10000"/>
              <a:gd name="connsiteY10" fmla="*/ 0 h 10000"/>
              <a:gd name="connsiteX11" fmla="*/ 0 w 10000"/>
              <a:gd name="connsiteY11" fmla="*/ 0 h 10000"/>
              <a:gd name="connsiteX12" fmla="*/ 3 w 10000"/>
              <a:gd name="connsiteY12" fmla="*/ 10000 h 10000"/>
              <a:gd name="connsiteX13" fmla="*/ 3 w 10000"/>
              <a:gd name="connsiteY13" fmla="*/ 10000 h 10000"/>
              <a:gd name="connsiteX0" fmla="*/ 3 w 10000"/>
              <a:gd name="connsiteY0" fmla="*/ 10000 h 10000"/>
              <a:gd name="connsiteX1" fmla="*/ 3 w 10000"/>
              <a:gd name="connsiteY1" fmla="*/ 10000 h 10000"/>
              <a:gd name="connsiteX2" fmla="*/ 5141 w 10000"/>
              <a:gd name="connsiteY2" fmla="*/ 7116 h 10000"/>
              <a:gd name="connsiteX3" fmla="*/ 5586 w 10000"/>
              <a:gd name="connsiteY3" fmla="*/ 6971 h 10000"/>
              <a:gd name="connsiteX4" fmla="*/ 6031 w 10000"/>
              <a:gd name="connsiteY4" fmla="*/ 6846 h 10000"/>
              <a:gd name="connsiteX5" fmla="*/ 6903 w 10000"/>
              <a:gd name="connsiteY5" fmla="*/ 6618 h 10000"/>
              <a:gd name="connsiteX6" fmla="*/ 7723 w 10000"/>
              <a:gd name="connsiteY6" fmla="*/ 6432 h 10000"/>
              <a:gd name="connsiteX7" fmla="*/ 9576 w 10000"/>
              <a:gd name="connsiteY7" fmla="*/ 6120 h 10000"/>
              <a:gd name="connsiteX8" fmla="*/ 10000 w 10000"/>
              <a:gd name="connsiteY8" fmla="*/ 6079 h 10000"/>
              <a:gd name="connsiteX9" fmla="*/ 10000 w 10000"/>
              <a:gd name="connsiteY9" fmla="*/ 0 h 10000"/>
              <a:gd name="connsiteX10" fmla="*/ 0 w 10000"/>
              <a:gd name="connsiteY10" fmla="*/ 0 h 10000"/>
              <a:gd name="connsiteX11" fmla="*/ 3 w 10000"/>
              <a:gd name="connsiteY11" fmla="*/ 10000 h 10000"/>
              <a:gd name="connsiteX12" fmla="*/ 3 w 10000"/>
              <a:gd name="connsiteY12" fmla="*/ 10000 h 10000"/>
              <a:gd name="connsiteX0" fmla="*/ 3 w 10000"/>
              <a:gd name="connsiteY0" fmla="*/ 10000 h 10000"/>
              <a:gd name="connsiteX1" fmla="*/ 3 w 10000"/>
              <a:gd name="connsiteY1" fmla="*/ 10000 h 10000"/>
              <a:gd name="connsiteX2" fmla="*/ 5141 w 10000"/>
              <a:gd name="connsiteY2" fmla="*/ 7116 h 10000"/>
              <a:gd name="connsiteX3" fmla="*/ 5586 w 10000"/>
              <a:gd name="connsiteY3" fmla="*/ 6971 h 10000"/>
              <a:gd name="connsiteX4" fmla="*/ 6031 w 10000"/>
              <a:gd name="connsiteY4" fmla="*/ 6846 h 10000"/>
              <a:gd name="connsiteX5" fmla="*/ 6903 w 10000"/>
              <a:gd name="connsiteY5" fmla="*/ 6618 h 10000"/>
              <a:gd name="connsiteX6" fmla="*/ 9576 w 10000"/>
              <a:gd name="connsiteY6" fmla="*/ 6120 h 10000"/>
              <a:gd name="connsiteX7" fmla="*/ 10000 w 10000"/>
              <a:gd name="connsiteY7" fmla="*/ 6079 h 10000"/>
              <a:gd name="connsiteX8" fmla="*/ 10000 w 10000"/>
              <a:gd name="connsiteY8" fmla="*/ 0 h 10000"/>
              <a:gd name="connsiteX9" fmla="*/ 0 w 10000"/>
              <a:gd name="connsiteY9" fmla="*/ 0 h 10000"/>
              <a:gd name="connsiteX10" fmla="*/ 3 w 10000"/>
              <a:gd name="connsiteY10" fmla="*/ 10000 h 10000"/>
              <a:gd name="connsiteX11" fmla="*/ 3 w 10000"/>
              <a:gd name="connsiteY11" fmla="*/ 10000 h 10000"/>
              <a:gd name="connsiteX0" fmla="*/ 3 w 10000"/>
              <a:gd name="connsiteY0" fmla="*/ 10000 h 10000"/>
              <a:gd name="connsiteX1" fmla="*/ 3 w 10000"/>
              <a:gd name="connsiteY1" fmla="*/ 10000 h 10000"/>
              <a:gd name="connsiteX2" fmla="*/ 5141 w 10000"/>
              <a:gd name="connsiteY2" fmla="*/ 7116 h 10000"/>
              <a:gd name="connsiteX3" fmla="*/ 5586 w 10000"/>
              <a:gd name="connsiteY3" fmla="*/ 6971 h 10000"/>
              <a:gd name="connsiteX4" fmla="*/ 6031 w 10000"/>
              <a:gd name="connsiteY4" fmla="*/ 6846 h 10000"/>
              <a:gd name="connsiteX5" fmla="*/ 9576 w 10000"/>
              <a:gd name="connsiteY5" fmla="*/ 6120 h 10000"/>
              <a:gd name="connsiteX6" fmla="*/ 10000 w 10000"/>
              <a:gd name="connsiteY6" fmla="*/ 6079 h 10000"/>
              <a:gd name="connsiteX7" fmla="*/ 10000 w 10000"/>
              <a:gd name="connsiteY7" fmla="*/ 0 h 10000"/>
              <a:gd name="connsiteX8" fmla="*/ 0 w 10000"/>
              <a:gd name="connsiteY8" fmla="*/ 0 h 10000"/>
              <a:gd name="connsiteX9" fmla="*/ 3 w 10000"/>
              <a:gd name="connsiteY9" fmla="*/ 10000 h 10000"/>
              <a:gd name="connsiteX10" fmla="*/ 3 w 10000"/>
              <a:gd name="connsiteY10" fmla="*/ 10000 h 10000"/>
              <a:gd name="connsiteX0" fmla="*/ 3 w 10000"/>
              <a:gd name="connsiteY0" fmla="*/ 10000 h 10000"/>
              <a:gd name="connsiteX1" fmla="*/ 3 w 10000"/>
              <a:gd name="connsiteY1" fmla="*/ 10000 h 10000"/>
              <a:gd name="connsiteX2" fmla="*/ 5141 w 10000"/>
              <a:gd name="connsiteY2" fmla="*/ 7116 h 10000"/>
              <a:gd name="connsiteX3" fmla="*/ 5586 w 10000"/>
              <a:gd name="connsiteY3" fmla="*/ 6971 h 10000"/>
              <a:gd name="connsiteX4" fmla="*/ 9576 w 10000"/>
              <a:gd name="connsiteY4" fmla="*/ 6120 h 10000"/>
              <a:gd name="connsiteX5" fmla="*/ 10000 w 10000"/>
              <a:gd name="connsiteY5" fmla="*/ 6079 h 10000"/>
              <a:gd name="connsiteX6" fmla="*/ 10000 w 10000"/>
              <a:gd name="connsiteY6" fmla="*/ 0 h 10000"/>
              <a:gd name="connsiteX7" fmla="*/ 0 w 10000"/>
              <a:gd name="connsiteY7" fmla="*/ 0 h 10000"/>
              <a:gd name="connsiteX8" fmla="*/ 3 w 10000"/>
              <a:gd name="connsiteY8" fmla="*/ 10000 h 10000"/>
              <a:gd name="connsiteX9" fmla="*/ 3 w 10000"/>
              <a:gd name="connsiteY9" fmla="*/ 10000 h 10000"/>
              <a:gd name="connsiteX0" fmla="*/ 3 w 10000"/>
              <a:gd name="connsiteY0" fmla="*/ 10000 h 10000"/>
              <a:gd name="connsiteX1" fmla="*/ 3 w 10000"/>
              <a:gd name="connsiteY1" fmla="*/ 10000 h 10000"/>
              <a:gd name="connsiteX2" fmla="*/ 432 w 10000"/>
              <a:gd name="connsiteY2" fmla="*/ 9646 h 10000"/>
              <a:gd name="connsiteX3" fmla="*/ 5586 w 10000"/>
              <a:gd name="connsiteY3" fmla="*/ 6971 h 10000"/>
              <a:gd name="connsiteX4" fmla="*/ 9576 w 10000"/>
              <a:gd name="connsiteY4" fmla="*/ 6120 h 10000"/>
              <a:gd name="connsiteX5" fmla="*/ 10000 w 10000"/>
              <a:gd name="connsiteY5" fmla="*/ 6079 h 10000"/>
              <a:gd name="connsiteX6" fmla="*/ 10000 w 10000"/>
              <a:gd name="connsiteY6" fmla="*/ 0 h 10000"/>
              <a:gd name="connsiteX7" fmla="*/ 0 w 10000"/>
              <a:gd name="connsiteY7" fmla="*/ 0 h 10000"/>
              <a:gd name="connsiteX8" fmla="*/ 3 w 10000"/>
              <a:gd name="connsiteY8" fmla="*/ 10000 h 10000"/>
              <a:gd name="connsiteX9" fmla="*/ 3 w 10000"/>
              <a:gd name="connsiteY9" fmla="*/ 10000 h 10000"/>
              <a:gd name="connsiteX0" fmla="*/ 3 w 10000"/>
              <a:gd name="connsiteY0" fmla="*/ 10000 h 10000"/>
              <a:gd name="connsiteX1" fmla="*/ 3 w 10000"/>
              <a:gd name="connsiteY1" fmla="*/ 10000 h 10000"/>
              <a:gd name="connsiteX2" fmla="*/ 397 w 10000"/>
              <a:gd name="connsiteY2" fmla="*/ 9646 h 10000"/>
              <a:gd name="connsiteX3" fmla="*/ 5586 w 10000"/>
              <a:gd name="connsiteY3" fmla="*/ 6971 h 10000"/>
              <a:gd name="connsiteX4" fmla="*/ 9576 w 10000"/>
              <a:gd name="connsiteY4" fmla="*/ 6120 h 10000"/>
              <a:gd name="connsiteX5" fmla="*/ 10000 w 10000"/>
              <a:gd name="connsiteY5" fmla="*/ 6079 h 10000"/>
              <a:gd name="connsiteX6" fmla="*/ 10000 w 10000"/>
              <a:gd name="connsiteY6" fmla="*/ 0 h 10000"/>
              <a:gd name="connsiteX7" fmla="*/ 0 w 10000"/>
              <a:gd name="connsiteY7" fmla="*/ 0 h 10000"/>
              <a:gd name="connsiteX8" fmla="*/ 3 w 10000"/>
              <a:gd name="connsiteY8" fmla="*/ 10000 h 10000"/>
              <a:gd name="connsiteX9" fmla="*/ 3 w 10000"/>
              <a:gd name="connsiteY9" fmla="*/ 10000 h 10000"/>
              <a:gd name="connsiteX0" fmla="*/ 3 w 10000"/>
              <a:gd name="connsiteY0" fmla="*/ 10000 h 10000"/>
              <a:gd name="connsiteX1" fmla="*/ 3 w 10000"/>
              <a:gd name="connsiteY1" fmla="*/ 10000 h 10000"/>
              <a:gd name="connsiteX2" fmla="*/ 397 w 10000"/>
              <a:gd name="connsiteY2" fmla="*/ 9646 h 10000"/>
              <a:gd name="connsiteX3" fmla="*/ 5586 w 10000"/>
              <a:gd name="connsiteY3" fmla="*/ 6971 h 10000"/>
              <a:gd name="connsiteX4" fmla="*/ 9576 w 10000"/>
              <a:gd name="connsiteY4" fmla="*/ 6120 h 10000"/>
              <a:gd name="connsiteX5" fmla="*/ 10000 w 10000"/>
              <a:gd name="connsiteY5" fmla="*/ 6079 h 10000"/>
              <a:gd name="connsiteX6" fmla="*/ 10000 w 10000"/>
              <a:gd name="connsiteY6" fmla="*/ 0 h 10000"/>
              <a:gd name="connsiteX7" fmla="*/ 0 w 10000"/>
              <a:gd name="connsiteY7" fmla="*/ 0 h 10000"/>
              <a:gd name="connsiteX8" fmla="*/ 3 w 10000"/>
              <a:gd name="connsiteY8" fmla="*/ 10000 h 10000"/>
              <a:gd name="connsiteX0" fmla="*/ 489 w 10000"/>
              <a:gd name="connsiteY0" fmla="*/ 10509 h 10509"/>
              <a:gd name="connsiteX1" fmla="*/ 3 w 10000"/>
              <a:gd name="connsiteY1" fmla="*/ 10000 h 10509"/>
              <a:gd name="connsiteX2" fmla="*/ 397 w 10000"/>
              <a:gd name="connsiteY2" fmla="*/ 9646 h 10509"/>
              <a:gd name="connsiteX3" fmla="*/ 5586 w 10000"/>
              <a:gd name="connsiteY3" fmla="*/ 6971 h 10509"/>
              <a:gd name="connsiteX4" fmla="*/ 9576 w 10000"/>
              <a:gd name="connsiteY4" fmla="*/ 6120 h 10509"/>
              <a:gd name="connsiteX5" fmla="*/ 10000 w 10000"/>
              <a:gd name="connsiteY5" fmla="*/ 6079 h 10509"/>
              <a:gd name="connsiteX6" fmla="*/ 10000 w 10000"/>
              <a:gd name="connsiteY6" fmla="*/ 0 h 10509"/>
              <a:gd name="connsiteX7" fmla="*/ 0 w 10000"/>
              <a:gd name="connsiteY7" fmla="*/ 0 h 10509"/>
              <a:gd name="connsiteX8" fmla="*/ 489 w 10000"/>
              <a:gd name="connsiteY8" fmla="*/ 10509 h 10509"/>
              <a:gd name="connsiteX0" fmla="*/ 754 w 10754"/>
              <a:gd name="connsiteY0" fmla="*/ 0 h 10000"/>
              <a:gd name="connsiteX1" fmla="*/ 757 w 10754"/>
              <a:gd name="connsiteY1" fmla="*/ 10000 h 10000"/>
              <a:gd name="connsiteX2" fmla="*/ 1151 w 10754"/>
              <a:gd name="connsiteY2" fmla="*/ 9646 h 10000"/>
              <a:gd name="connsiteX3" fmla="*/ 6340 w 10754"/>
              <a:gd name="connsiteY3" fmla="*/ 6971 h 10000"/>
              <a:gd name="connsiteX4" fmla="*/ 10330 w 10754"/>
              <a:gd name="connsiteY4" fmla="*/ 6120 h 10000"/>
              <a:gd name="connsiteX5" fmla="*/ 10754 w 10754"/>
              <a:gd name="connsiteY5" fmla="*/ 6079 h 10000"/>
              <a:gd name="connsiteX6" fmla="*/ 10754 w 10754"/>
              <a:gd name="connsiteY6" fmla="*/ 0 h 10000"/>
              <a:gd name="connsiteX7" fmla="*/ 754 w 10754"/>
              <a:gd name="connsiteY7" fmla="*/ 0 h 10000"/>
              <a:gd name="connsiteX0" fmla="*/ 754 w 10754"/>
              <a:gd name="connsiteY0" fmla="*/ 1019 h 11019"/>
              <a:gd name="connsiteX1" fmla="*/ 757 w 10754"/>
              <a:gd name="connsiteY1" fmla="*/ 11019 h 11019"/>
              <a:gd name="connsiteX2" fmla="*/ 1151 w 10754"/>
              <a:gd name="connsiteY2" fmla="*/ 10665 h 11019"/>
              <a:gd name="connsiteX3" fmla="*/ 6340 w 10754"/>
              <a:gd name="connsiteY3" fmla="*/ 7990 h 11019"/>
              <a:gd name="connsiteX4" fmla="*/ 10330 w 10754"/>
              <a:gd name="connsiteY4" fmla="*/ 7139 h 11019"/>
              <a:gd name="connsiteX5" fmla="*/ 10754 w 10754"/>
              <a:gd name="connsiteY5" fmla="*/ 7098 h 11019"/>
              <a:gd name="connsiteX6" fmla="*/ 10754 w 10754"/>
              <a:gd name="connsiteY6" fmla="*/ 1019 h 11019"/>
              <a:gd name="connsiteX7" fmla="*/ 754 w 10754"/>
              <a:gd name="connsiteY7" fmla="*/ 1019 h 11019"/>
              <a:gd name="connsiteX0" fmla="*/ 754 w 10754"/>
              <a:gd name="connsiteY0" fmla="*/ 451 h 10451"/>
              <a:gd name="connsiteX1" fmla="*/ 757 w 10754"/>
              <a:gd name="connsiteY1" fmla="*/ 10451 h 10451"/>
              <a:gd name="connsiteX2" fmla="*/ 1151 w 10754"/>
              <a:gd name="connsiteY2" fmla="*/ 10097 h 10451"/>
              <a:gd name="connsiteX3" fmla="*/ 6340 w 10754"/>
              <a:gd name="connsiteY3" fmla="*/ 7422 h 10451"/>
              <a:gd name="connsiteX4" fmla="*/ 10330 w 10754"/>
              <a:gd name="connsiteY4" fmla="*/ 6571 h 10451"/>
              <a:gd name="connsiteX5" fmla="*/ 10754 w 10754"/>
              <a:gd name="connsiteY5" fmla="*/ 6530 h 10451"/>
              <a:gd name="connsiteX6" fmla="*/ 10754 w 10754"/>
              <a:gd name="connsiteY6" fmla="*/ 451 h 10451"/>
              <a:gd name="connsiteX7" fmla="*/ 754 w 10754"/>
              <a:gd name="connsiteY7" fmla="*/ 451 h 10451"/>
              <a:gd name="connsiteX0" fmla="*/ 28 w 10028"/>
              <a:gd name="connsiteY0" fmla="*/ 451 h 10451"/>
              <a:gd name="connsiteX1" fmla="*/ 31 w 10028"/>
              <a:gd name="connsiteY1" fmla="*/ 10451 h 10451"/>
              <a:gd name="connsiteX2" fmla="*/ 425 w 10028"/>
              <a:gd name="connsiteY2" fmla="*/ 10097 h 10451"/>
              <a:gd name="connsiteX3" fmla="*/ 5614 w 10028"/>
              <a:gd name="connsiteY3" fmla="*/ 7422 h 10451"/>
              <a:gd name="connsiteX4" fmla="*/ 9604 w 10028"/>
              <a:gd name="connsiteY4" fmla="*/ 6571 h 10451"/>
              <a:gd name="connsiteX5" fmla="*/ 10028 w 10028"/>
              <a:gd name="connsiteY5" fmla="*/ 6530 h 10451"/>
              <a:gd name="connsiteX6" fmla="*/ 10028 w 10028"/>
              <a:gd name="connsiteY6" fmla="*/ 451 h 10451"/>
              <a:gd name="connsiteX7" fmla="*/ 28 w 10028"/>
              <a:gd name="connsiteY7" fmla="*/ 451 h 10451"/>
              <a:gd name="connsiteX0" fmla="*/ 1 w 10001"/>
              <a:gd name="connsiteY0" fmla="*/ 451 h 10451"/>
              <a:gd name="connsiteX1" fmla="*/ 4 w 10001"/>
              <a:gd name="connsiteY1" fmla="*/ 10451 h 10451"/>
              <a:gd name="connsiteX2" fmla="*/ 398 w 10001"/>
              <a:gd name="connsiteY2" fmla="*/ 10097 h 10451"/>
              <a:gd name="connsiteX3" fmla="*/ 5587 w 10001"/>
              <a:gd name="connsiteY3" fmla="*/ 7422 h 10451"/>
              <a:gd name="connsiteX4" fmla="*/ 9577 w 10001"/>
              <a:gd name="connsiteY4" fmla="*/ 6571 h 10451"/>
              <a:gd name="connsiteX5" fmla="*/ 10001 w 10001"/>
              <a:gd name="connsiteY5" fmla="*/ 6530 h 10451"/>
              <a:gd name="connsiteX6" fmla="*/ 10001 w 10001"/>
              <a:gd name="connsiteY6" fmla="*/ 451 h 10451"/>
              <a:gd name="connsiteX7" fmla="*/ 1 w 10001"/>
              <a:gd name="connsiteY7" fmla="*/ 451 h 10451"/>
              <a:gd name="connsiteX0" fmla="*/ 1 w 10001"/>
              <a:gd name="connsiteY0" fmla="*/ 451 h 10451"/>
              <a:gd name="connsiteX1" fmla="*/ 4 w 10001"/>
              <a:gd name="connsiteY1" fmla="*/ 10451 h 10451"/>
              <a:gd name="connsiteX2" fmla="*/ 398 w 10001"/>
              <a:gd name="connsiteY2" fmla="*/ 10097 h 10451"/>
              <a:gd name="connsiteX3" fmla="*/ 5587 w 10001"/>
              <a:gd name="connsiteY3" fmla="*/ 7422 h 10451"/>
              <a:gd name="connsiteX4" fmla="*/ 9577 w 10001"/>
              <a:gd name="connsiteY4" fmla="*/ 6571 h 10451"/>
              <a:gd name="connsiteX5" fmla="*/ 10001 w 10001"/>
              <a:gd name="connsiteY5" fmla="*/ 6530 h 10451"/>
              <a:gd name="connsiteX6" fmla="*/ 10001 w 10001"/>
              <a:gd name="connsiteY6" fmla="*/ 451 h 10451"/>
              <a:gd name="connsiteX7" fmla="*/ 1 w 10001"/>
              <a:gd name="connsiteY7" fmla="*/ 451 h 10451"/>
              <a:gd name="connsiteX0" fmla="*/ 1 w 10001"/>
              <a:gd name="connsiteY0" fmla="*/ 451 h 10451"/>
              <a:gd name="connsiteX1" fmla="*/ 4 w 10001"/>
              <a:gd name="connsiteY1" fmla="*/ 10451 h 10451"/>
              <a:gd name="connsiteX2" fmla="*/ 935 w 10001"/>
              <a:gd name="connsiteY2" fmla="*/ 9758 h 10451"/>
              <a:gd name="connsiteX3" fmla="*/ 5587 w 10001"/>
              <a:gd name="connsiteY3" fmla="*/ 7422 h 10451"/>
              <a:gd name="connsiteX4" fmla="*/ 9577 w 10001"/>
              <a:gd name="connsiteY4" fmla="*/ 6571 h 10451"/>
              <a:gd name="connsiteX5" fmla="*/ 10001 w 10001"/>
              <a:gd name="connsiteY5" fmla="*/ 6530 h 10451"/>
              <a:gd name="connsiteX6" fmla="*/ 10001 w 10001"/>
              <a:gd name="connsiteY6" fmla="*/ 451 h 10451"/>
              <a:gd name="connsiteX7" fmla="*/ 1 w 10001"/>
              <a:gd name="connsiteY7" fmla="*/ 451 h 10451"/>
              <a:gd name="connsiteX0" fmla="*/ 8 w 10008"/>
              <a:gd name="connsiteY0" fmla="*/ 451 h 9846"/>
              <a:gd name="connsiteX1" fmla="*/ 1 w 10008"/>
              <a:gd name="connsiteY1" fmla="*/ 9846 h 9846"/>
              <a:gd name="connsiteX2" fmla="*/ 942 w 10008"/>
              <a:gd name="connsiteY2" fmla="*/ 9758 h 9846"/>
              <a:gd name="connsiteX3" fmla="*/ 5594 w 10008"/>
              <a:gd name="connsiteY3" fmla="*/ 7422 h 9846"/>
              <a:gd name="connsiteX4" fmla="*/ 9584 w 10008"/>
              <a:gd name="connsiteY4" fmla="*/ 6571 h 9846"/>
              <a:gd name="connsiteX5" fmla="*/ 10008 w 10008"/>
              <a:gd name="connsiteY5" fmla="*/ 6530 h 9846"/>
              <a:gd name="connsiteX6" fmla="*/ 10008 w 10008"/>
              <a:gd name="connsiteY6" fmla="*/ 451 h 9846"/>
              <a:gd name="connsiteX7" fmla="*/ 8 w 10008"/>
              <a:gd name="connsiteY7" fmla="*/ 451 h 9846"/>
              <a:gd name="connsiteX0" fmla="*/ 7 w 9999"/>
              <a:gd name="connsiteY0" fmla="*/ 458 h 10000"/>
              <a:gd name="connsiteX1" fmla="*/ 0 w 9999"/>
              <a:gd name="connsiteY1" fmla="*/ 10000 h 10000"/>
              <a:gd name="connsiteX2" fmla="*/ 940 w 9999"/>
              <a:gd name="connsiteY2" fmla="*/ 9911 h 10000"/>
              <a:gd name="connsiteX3" fmla="*/ 5589 w 9999"/>
              <a:gd name="connsiteY3" fmla="*/ 7538 h 10000"/>
              <a:gd name="connsiteX4" fmla="*/ 9575 w 9999"/>
              <a:gd name="connsiteY4" fmla="*/ 6674 h 10000"/>
              <a:gd name="connsiteX5" fmla="*/ 9999 w 9999"/>
              <a:gd name="connsiteY5" fmla="*/ 6632 h 10000"/>
              <a:gd name="connsiteX6" fmla="*/ 9999 w 9999"/>
              <a:gd name="connsiteY6" fmla="*/ 458 h 10000"/>
              <a:gd name="connsiteX7" fmla="*/ 7 w 9999"/>
              <a:gd name="connsiteY7" fmla="*/ 458 h 10000"/>
              <a:gd name="connsiteX0" fmla="*/ 1 w 9994"/>
              <a:gd name="connsiteY0" fmla="*/ 458 h 10049"/>
              <a:gd name="connsiteX1" fmla="*/ 1 w 9994"/>
              <a:gd name="connsiteY1" fmla="*/ 10049 h 10049"/>
              <a:gd name="connsiteX2" fmla="*/ 934 w 9994"/>
              <a:gd name="connsiteY2" fmla="*/ 9911 h 10049"/>
              <a:gd name="connsiteX3" fmla="*/ 5584 w 9994"/>
              <a:gd name="connsiteY3" fmla="*/ 7538 h 10049"/>
              <a:gd name="connsiteX4" fmla="*/ 9570 w 9994"/>
              <a:gd name="connsiteY4" fmla="*/ 6674 h 10049"/>
              <a:gd name="connsiteX5" fmla="*/ 9994 w 9994"/>
              <a:gd name="connsiteY5" fmla="*/ 6632 h 10049"/>
              <a:gd name="connsiteX6" fmla="*/ 9994 w 9994"/>
              <a:gd name="connsiteY6" fmla="*/ 458 h 10049"/>
              <a:gd name="connsiteX7" fmla="*/ 1 w 9994"/>
              <a:gd name="connsiteY7" fmla="*/ 458 h 10049"/>
              <a:gd name="connsiteX0" fmla="*/ 3 w 10002"/>
              <a:gd name="connsiteY0" fmla="*/ 456 h 10000"/>
              <a:gd name="connsiteX1" fmla="*/ 3 w 10002"/>
              <a:gd name="connsiteY1" fmla="*/ 10000 h 10000"/>
              <a:gd name="connsiteX2" fmla="*/ 937 w 10002"/>
              <a:gd name="connsiteY2" fmla="*/ 9863 h 10000"/>
              <a:gd name="connsiteX3" fmla="*/ 5589 w 10002"/>
              <a:gd name="connsiteY3" fmla="*/ 7501 h 10000"/>
              <a:gd name="connsiteX4" fmla="*/ 9578 w 10002"/>
              <a:gd name="connsiteY4" fmla="*/ 6641 h 10000"/>
              <a:gd name="connsiteX5" fmla="*/ 10002 w 10002"/>
              <a:gd name="connsiteY5" fmla="*/ 6600 h 10000"/>
              <a:gd name="connsiteX6" fmla="*/ 10002 w 10002"/>
              <a:gd name="connsiteY6" fmla="*/ 456 h 10000"/>
              <a:gd name="connsiteX7" fmla="*/ 3 w 10002"/>
              <a:gd name="connsiteY7" fmla="*/ 456 h 10000"/>
              <a:gd name="connsiteX0" fmla="*/ 3 w 10002"/>
              <a:gd name="connsiteY0" fmla="*/ 456 h 10000"/>
              <a:gd name="connsiteX1" fmla="*/ 3 w 10002"/>
              <a:gd name="connsiteY1" fmla="*/ 10000 h 10000"/>
              <a:gd name="connsiteX2" fmla="*/ 937 w 10002"/>
              <a:gd name="connsiteY2" fmla="*/ 9863 h 10000"/>
              <a:gd name="connsiteX3" fmla="*/ 5589 w 10002"/>
              <a:gd name="connsiteY3" fmla="*/ 7501 h 10000"/>
              <a:gd name="connsiteX4" fmla="*/ 9578 w 10002"/>
              <a:gd name="connsiteY4" fmla="*/ 6641 h 10000"/>
              <a:gd name="connsiteX5" fmla="*/ 10002 w 10002"/>
              <a:gd name="connsiteY5" fmla="*/ 6600 h 10000"/>
              <a:gd name="connsiteX6" fmla="*/ 10002 w 10002"/>
              <a:gd name="connsiteY6" fmla="*/ 456 h 10000"/>
              <a:gd name="connsiteX7" fmla="*/ 3 w 10002"/>
              <a:gd name="connsiteY7" fmla="*/ 456 h 10000"/>
              <a:gd name="connsiteX0" fmla="*/ 3 w 10002"/>
              <a:gd name="connsiteY0" fmla="*/ 456 h 10262"/>
              <a:gd name="connsiteX1" fmla="*/ 3 w 10002"/>
              <a:gd name="connsiteY1" fmla="*/ 10000 h 10262"/>
              <a:gd name="connsiteX2" fmla="*/ 5589 w 10002"/>
              <a:gd name="connsiteY2" fmla="*/ 7501 h 10262"/>
              <a:gd name="connsiteX3" fmla="*/ 9578 w 10002"/>
              <a:gd name="connsiteY3" fmla="*/ 6641 h 10262"/>
              <a:gd name="connsiteX4" fmla="*/ 10002 w 10002"/>
              <a:gd name="connsiteY4" fmla="*/ 6600 h 10262"/>
              <a:gd name="connsiteX5" fmla="*/ 10002 w 10002"/>
              <a:gd name="connsiteY5" fmla="*/ 456 h 10262"/>
              <a:gd name="connsiteX6" fmla="*/ 3 w 10002"/>
              <a:gd name="connsiteY6" fmla="*/ 456 h 10262"/>
              <a:gd name="connsiteX0" fmla="*/ 3 w 10002"/>
              <a:gd name="connsiteY0" fmla="*/ 456 h 10000"/>
              <a:gd name="connsiteX1" fmla="*/ 3 w 10002"/>
              <a:gd name="connsiteY1" fmla="*/ 10000 h 10000"/>
              <a:gd name="connsiteX2" fmla="*/ 5589 w 10002"/>
              <a:gd name="connsiteY2" fmla="*/ 7501 h 10000"/>
              <a:gd name="connsiteX3" fmla="*/ 9578 w 10002"/>
              <a:gd name="connsiteY3" fmla="*/ 6641 h 10000"/>
              <a:gd name="connsiteX4" fmla="*/ 10002 w 10002"/>
              <a:gd name="connsiteY4" fmla="*/ 6600 h 10000"/>
              <a:gd name="connsiteX5" fmla="*/ 10002 w 10002"/>
              <a:gd name="connsiteY5" fmla="*/ 456 h 10000"/>
              <a:gd name="connsiteX6" fmla="*/ 3 w 10002"/>
              <a:gd name="connsiteY6" fmla="*/ 456 h 10000"/>
              <a:gd name="connsiteX0" fmla="*/ 3 w 10002"/>
              <a:gd name="connsiteY0" fmla="*/ 456 h 10000"/>
              <a:gd name="connsiteX1" fmla="*/ 3 w 10002"/>
              <a:gd name="connsiteY1" fmla="*/ 10000 h 10000"/>
              <a:gd name="connsiteX2" fmla="*/ 5589 w 10002"/>
              <a:gd name="connsiteY2" fmla="*/ 7501 h 10000"/>
              <a:gd name="connsiteX3" fmla="*/ 9578 w 10002"/>
              <a:gd name="connsiteY3" fmla="*/ 6641 h 10000"/>
              <a:gd name="connsiteX4" fmla="*/ 10002 w 10002"/>
              <a:gd name="connsiteY4" fmla="*/ 6600 h 10000"/>
              <a:gd name="connsiteX5" fmla="*/ 10002 w 10002"/>
              <a:gd name="connsiteY5" fmla="*/ 456 h 10000"/>
              <a:gd name="connsiteX6" fmla="*/ 3 w 10002"/>
              <a:gd name="connsiteY6" fmla="*/ 456 h 10000"/>
              <a:gd name="connsiteX0" fmla="*/ 3 w 10002"/>
              <a:gd name="connsiteY0" fmla="*/ 456 h 10000"/>
              <a:gd name="connsiteX1" fmla="*/ 3 w 10002"/>
              <a:gd name="connsiteY1" fmla="*/ 10000 h 10000"/>
              <a:gd name="connsiteX2" fmla="*/ 5589 w 10002"/>
              <a:gd name="connsiteY2" fmla="*/ 7501 h 10000"/>
              <a:gd name="connsiteX3" fmla="*/ 9578 w 10002"/>
              <a:gd name="connsiteY3" fmla="*/ 6641 h 10000"/>
              <a:gd name="connsiteX4" fmla="*/ 10002 w 10002"/>
              <a:gd name="connsiteY4" fmla="*/ 6600 h 10000"/>
              <a:gd name="connsiteX5" fmla="*/ 10002 w 10002"/>
              <a:gd name="connsiteY5" fmla="*/ 456 h 10000"/>
              <a:gd name="connsiteX6" fmla="*/ 3 w 10002"/>
              <a:gd name="connsiteY6" fmla="*/ 456 h 10000"/>
              <a:gd name="connsiteX0" fmla="*/ 3 w 10002"/>
              <a:gd name="connsiteY0" fmla="*/ 456 h 10000"/>
              <a:gd name="connsiteX1" fmla="*/ 3 w 10002"/>
              <a:gd name="connsiteY1" fmla="*/ 10000 h 10000"/>
              <a:gd name="connsiteX2" fmla="*/ 5589 w 10002"/>
              <a:gd name="connsiteY2" fmla="*/ 7501 h 10000"/>
              <a:gd name="connsiteX3" fmla="*/ 10002 w 10002"/>
              <a:gd name="connsiteY3" fmla="*/ 6600 h 10000"/>
              <a:gd name="connsiteX4" fmla="*/ 10002 w 10002"/>
              <a:gd name="connsiteY4" fmla="*/ 456 h 10000"/>
              <a:gd name="connsiteX5" fmla="*/ 3 w 10002"/>
              <a:gd name="connsiteY5" fmla="*/ 456 h 10000"/>
              <a:gd name="connsiteX0" fmla="*/ 3 w 10002"/>
              <a:gd name="connsiteY0" fmla="*/ 456 h 10000"/>
              <a:gd name="connsiteX1" fmla="*/ 3 w 10002"/>
              <a:gd name="connsiteY1" fmla="*/ 10000 h 10000"/>
              <a:gd name="connsiteX2" fmla="*/ 5589 w 10002"/>
              <a:gd name="connsiteY2" fmla="*/ 7501 h 10000"/>
              <a:gd name="connsiteX3" fmla="*/ 10002 w 10002"/>
              <a:gd name="connsiteY3" fmla="*/ 7267 h 10000"/>
              <a:gd name="connsiteX4" fmla="*/ 10002 w 10002"/>
              <a:gd name="connsiteY4" fmla="*/ 456 h 10000"/>
              <a:gd name="connsiteX5" fmla="*/ 3 w 10002"/>
              <a:gd name="connsiteY5" fmla="*/ 456 h 10000"/>
              <a:gd name="connsiteX0" fmla="*/ 3 w 10002"/>
              <a:gd name="connsiteY0" fmla="*/ 456 h 10000"/>
              <a:gd name="connsiteX1" fmla="*/ 3 w 10002"/>
              <a:gd name="connsiteY1" fmla="*/ 10000 h 10000"/>
              <a:gd name="connsiteX2" fmla="*/ 4967 w 10002"/>
              <a:gd name="connsiteY2" fmla="*/ 7809 h 10000"/>
              <a:gd name="connsiteX3" fmla="*/ 10002 w 10002"/>
              <a:gd name="connsiteY3" fmla="*/ 7267 h 10000"/>
              <a:gd name="connsiteX4" fmla="*/ 10002 w 10002"/>
              <a:gd name="connsiteY4" fmla="*/ 456 h 10000"/>
              <a:gd name="connsiteX5" fmla="*/ 3 w 10002"/>
              <a:gd name="connsiteY5" fmla="*/ 456 h 10000"/>
              <a:gd name="connsiteX0" fmla="*/ 3 w 10002"/>
              <a:gd name="connsiteY0" fmla="*/ 456 h 10000"/>
              <a:gd name="connsiteX1" fmla="*/ 3 w 10002"/>
              <a:gd name="connsiteY1" fmla="*/ 10000 h 10000"/>
              <a:gd name="connsiteX2" fmla="*/ 4967 w 10002"/>
              <a:gd name="connsiteY2" fmla="*/ 7809 h 10000"/>
              <a:gd name="connsiteX3" fmla="*/ 10002 w 10002"/>
              <a:gd name="connsiteY3" fmla="*/ 7267 h 10000"/>
              <a:gd name="connsiteX4" fmla="*/ 10002 w 10002"/>
              <a:gd name="connsiteY4" fmla="*/ 456 h 10000"/>
              <a:gd name="connsiteX5" fmla="*/ 3 w 10002"/>
              <a:gd name="connsiteY5" fmla="*/ 456 h 10000"/>
              <a:gd name="connsiteX0" fmla="*/ 3 w 10002"/>
              <a:gd name="connsiteY0" fmla="*/ 456 h 10000"/>
              <a:gd name="connsiteX1" fmla="*/ 3 w 10002"/>
              <a:gd name="connsiteY1" fmla="*/ 10000 h 10000"/>
              <a:gd name="connsiteX2" fmla="*/ 4967 w 10002"/>
              <a:gd name="connsiteY2" fmla="*/ 7809 h 10000"/>
              <a:gd name="connsiteX3" fmla="*/ 10002 w 10002"/>
              <a:gd name="connsiteY3" fmla="*/ 7267 h 10000"/>
              <a:gd name="connsiteX4" fmla="*/ 10002 w 10002"/>
              <a:gd name="connsiteY4" fmla="*/ 456 h 10000"/>
              <a:gd name="connsiteX5" fmla="*/ 3 w 10002"/>
              <a:gd name="connsiteY5" fmla="*/ 456 h 10000"/>
              <a:gd name="connsiteX0" fmla="*/ 3 w 10002"/>
              <a:gd name="connsiteY0" fmla="*/ 456 h 10305"/>
              <a:gd name="connsiteX1" fmla="*/ 3 w 10002"/>
              <a:gd name="connsiteY1" fmla="*/ 10000 h 10305"/>
              <a:gd name="connsiteX2" fmla="*/ 10002 w 10002"/>
              <a:gd name="connsiteY2" fmla="*/ 7267 h 10305"/>
              <a:gd name="connsiteX3" fmla="*/ 10002 w 10002"/>
              <a:gd name="connsiteY3" fmla="*/ 456 h 10305"/>
              <a:gd name="connsiteX4" fmla="*/ 3 w 10002"/>
              <a:gd name="connsiteY4" fmla="*/ 456 h 10305"/>
              <a:gd name="connsiteX0" fmla="*/ 3 w 10002"/>
              <a:gd name="connsiteY0" fmla="*/ 456 h 10000"/>
              <a:gd name="connsiteX1" fmla="*/ 3 w 10002"/>
              <a:gd name="connsiteY1" fmla="*/ 10000 h 10000"/>
              <a:gd name="connsiteX2" fmla="*/ 10002 w 10002"/>
              <a:gd name="connsiteY2" fmla="*/ 7267 h 10000"/>
              <a:gd name="connsiteX3" fmla="*/ 10002 w 10002"/>
              <a:gd name="connsiteY3" fmla="*/ 456 h 10000"/>
              <a:gd name="connsiteX4" fmla="*/ 3 w 10002"/>
              <a:gd name="connsiteY4" fmla="*/ 456 h 10000"/>
              <a:gd name="connsiteX0" fmla="*/ 3 w 10002"/>
              <a:gd name="connsiteY0" fmla="*/ 456 h 10000"/>
              <a:gd name="connsiteX1" fmla="*/ 3 w 10002"/>
              <a:gd name="connsiteY1" fmla="*/ 10000 h 10000"/>
              <a:gd name="connsiteX2" fmla="*/ 10002 w 10002"/>
              <a:gd name="connsiteY2" fmla="*/ 7267 h 10000"/>
              <a:gd name="connsiteX3" fmla="*/ 10002 w 10002"/>
              <a:gd name="connsiteY3" fmla="*/ 456 h 10000"/>
              <a:gd name="connsiteX4" fmla="*/ 3 w 10002"/>
              <a:gd name="connsiteY4" fmla="*/ 456 h 10000"/>
              <a:gd name="connsiteX0" fmla="*/ 3 w 10002"/>
              <a:gd name="connsiteY0" fmla="*/ 456 h 10000"/>
              <a:gd name="connsiteX1" fmla="*/ 3 w 10002"/>
              <a:gd name="connsiteY1" fmla="*/ 10000 h 10000"/>
              <a:gd name="connsiteX2" fmla="*/ 10002 w 10002"/>
              <a:gd name="connsiteY2" fmla="*/ 7267 h 10000"/>
              <a:gd name="connsiteX3" fmla="*/ 10002 w 10002"/>
              <a:gd name="connsiteY3" fmla="*/ 456 h 10000"/>
              <a:gd name="connsiteX4" fmla="*/ 3 w 10002"/>
              <a:gd name="connsiteY4" fmla="*/ 456 h 10000"/>
              <a:gd name="connsiteX0" fmla="*/ 3 w 10002"/>
              <a:gd name="connsiteY0" fmla="*/ 0 h 9544"/>
              <a:gd name="connsiteX1" fmla="*/ 3 w 10002"/>
              <a:gd name="connsiteY1" fmla="*/ 9544 h 9544"/>
              <a:gd name="connsiteX2" fmla="*/ 10002 w 10002"/>
              <a:gd name="connsiteY2" fmla="*/ 6811 h 9544"/>
              <a:gd name="connsiteX3" fmla="*/ 10002 w 10002"/>
              <a:gd name="connsiteY3" fmla="*/ 0 h 9544"/>
              <a:gd name="connsiteX4" fmla="*/ 3 w 10002"/>
              <a:gd name="connsiteY4" fmla="*/ 0 h 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9544">
                <a:moveTo>
                  <a:pt x="3" y="0"/>
                </a:moveTo>
                <a:cubicBezTo>
                  <a:pt x="2" y="9811"/>
                  <a:pt x="-5" y="6304"/>
                  <a:pt x="3" y="9544"/>
                </a:cubicBezTo>
                <a:cubicBezTo>
                  <a:pt x="3479" y="7296"/>
                  <a:pt x="7884" y="6761"/>
                  <a:pt x="10002" y="6811"/>
                </a:cubicBezTo>
                <a:lnTo>
                  <a:pt x="10002" y="0"/>
                </a:lnTo>
                <a:lnTo>
                  <a:pt x="3" y="0"/>
                </a:lnTo>
                <a:close/>
              </a:path>
            </a:pathLst>
          </a:custGeom>
          <a:solidFill>
            <a:schemeClr val="bg1"/>
          </a:solidFill>
          <a:ln>
            <a:noFill/>
          </a:ln>
        </p:spPr>
        <p:txBody>
          <a:bodyPr vert="horz" wrap="square" lIns="91392" tIns="45696" rIns="91392" bIns="45696" numCol="1" anchor="t" anchorCtr="0" compatLnSpc="1">
            <a:prstTxWarp prst="textNoShape">
              <a:avLst/>
            </a:prstTxWarp>
          </a:bodyPr>
          <a:lstStyle/>
          <a:p>
            <a:endParaRPr lang="en-US" sz="1799" dirty="0">
              <a:solidFill>
                <a:srgbClr val="5F5656"/>
              </a:solidFill>
              <a:latin typeface="Arial"/>
            </a:endParaRPr>
          </a:p>
        </p:txBody>
      </p:sp>
      <p:sp>
        <p:nvSpPr>
          <p:cNvPr id="4" name="Textplatzhalter 3"/>
          <p:cNvSpPr>
            <a:spLocks noGrp="1"/>
          </p:cNvSpPr>
          <p:nvPr>
            <p:ph type="body" sz="quarter" idx="10"/>
          </p:nvPr>
        </p:nvSpPr>
        <p:spPr>
          <a:xfrm>
            <a:off x="4042952" y="6322217"/>
            <a:ext cx="7575972" cy="236537"/>
          </a:xfrm>
        </p:spPr>
        <p:txBody>
          <a:bodyPr anchor="b" anchorCtr="0"/>
          <a:lstStyle>
            <a:lvl1pPr algn="r">
              <a:lnSpc>
                <a:spcPct val="100000"/>
              </a:lnSpc>
              <a:defRPr sz="800">
                <a:solidFill>
                  <a:schemeClr val="bg2"/>
                </a:solidFill>
              </a:defRPr>
            </a:lvl1pPr>
          </a:lstStyle>
          <a:p>
            <a:pPr lvl="0"/>
            <a:r>
              <a:rPr lang="de-DE" dirty="0"/>
              <a:t>Textmasterformat</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90921" y="340598"/>
            <a:ext cx="1633549" cy="383320"/>
          </a:xfrm>
          <a:prstGeom prst="rect">
            <a:avLst/>
          </a:prstGeom>
        </p:spPr>
      </p:pic>
      <p:sp>
        <p:nvSpPr>
          <p:cNvPr id="8" name="Title 1"/>
          <p:cNvSpPr>
            <a:spLocks noGrp="1"/>
          </p:cNvSpPr>
          <p:nvPr>
            <p:ph type="title" hasCustomPrompt="1"/>
          </p:nvPr>
        </p:nvSpPr>
        <p:spPr>
          <a:xfrm>
            <a:off x="467755" y="288000"/>
            <a:ext cx="9175221" cy="900000"/>
          </a:xfrm>
        </p:spPr>
        <p:txBody>
          <a:bodyPr/>
          <a:lstStyle>
            <a:lvl1pPr>
              <a:defRPr sz="2999" b="1"/>
            </a:lvl1pPr>
          </a:lstStyle>
          <a:p>
            <a:r>
              <a:rPr lang="en-US" dirty="0"/>
              <a:t>Click to edit Master title style</a:t>
            </a:r>
            <a:endParaRPr lang="en-GB" dirty="0"/>
          </a:p>
        </p:txBody>
      </p:sp>
    </p:spTree>
    <p:extLst>
      <p:ext uri="{BB962C8B-B14F-4D97-AF65-F5344CB8AC3E}">
        <p14:creationId xmlns:p14="http://schemas.microsoft.com/office/powerpoint/2010/main" val="351484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7"/>
            <a:ext cx="10363200" cy="1470025"/>
          </a:xfrm>
        </p:spPr>
        <p:txBody>
          <a:bodyPr/>
          <a:lstStyle/>
          <a:p>
            <a:r>
              <a:rPr lang="en-US"/>
              <a:t>Click to edit Master title style</a:t>
            </a:r>
            <a:endParaRPr lang="da-DK"/>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da-DK"/>
          </a:p>
        </p:txBody>
      </p:sp>
      <p:sp>
        <p:nvSpPr>
          <p:cNvPr id="4" name="Pladsholder til dato 3"/>
          <p:cNvSpPr>
            <a:spLocks noGrp="1"/>
          </p:cNvSpPr>
          <p:nvPr>
            <p:ph type="dt" sz="half" idx="10"/>
          </p:nvPr>
        </p:nvSpPr>
        <p:spPr/>
        <p:txBody>
          <a:bodyPr/>
          <a:lstStyle>
            <a:lvl1pPr>
              <a:defRPr/>
            </a:lvl1pPr>
          </a:lstStyle>
          <a:p>
            <a:fld id="{49F3AE05-D20E-4DC1-A9FC-81C58E32E76C}" type="datetime1">
              <a:rPr lang="da-DK"/>
              <a:pPr/>
              <a:t>11-10-2017</a:t>
            </a:fld>
            <a:endParaRPr lang="da-DK"/>
          </a:p>
        </p:txBody>
      </p:sp>
      <p:sp>
        <p:nvSpPr>
          <p:cNvPr id="5" name="Pladsholder til sidefod 4"/>
          <p:cNvSpPr>
            <a:spLocks noGrp="1"/>
          </p:cNvSpPr>
          <p:nvPr>
            <p:ph type="ftr" sz="quarter" idx="11"/>
          </p:nvPr>
        </p:nvSpPr>
        <p:spPr/>
        <p:txBody>
          <a:bodyPr/>
          <a:lstStyle>
            <a:lvl1pPr>
              <a:defRPr/>
            </a:lvl1pPr>
          </a:lstStyle>
          <a:p>
            <a:endParaRPr lang="en-US" dirty="0"/>
          </a:p>
        </p:txBody>
      </p:sp>
      <p:sp>
        <p:nvSpPr>
          <p:cNvPr id="6" name="Pladsholder til diasnummer 5"/>
          <p:cNvSpPr>
            <a:spLocks noGrp="1"/>
          </p:cNvSpPr>
          <p:nvPr>
            <p:ph type="sldNum" sz="quarter" idx="12"/>
          </p:nvPr>
        </p:nvSpPr>
        <p:spPr/>
        <p:txBody>
          <a:bodyPr/>
          <a:lstStyle>
            <a:lvl1pPr>
              <a:defRPr/>
            </a:lvl1pPr>
          </a:lstStyle>
          <a:p>
            <a:fld id="{03866F7A-06BD-443D-8898-1AA5260AC07F}" type="slidenum">
              <a:rPr lang="da-DK"/>
              <a:pPr/>
              <a:t>‹#›</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a-DK"/>
          </a:p>
        </p:txBody>
      </p:sp>
      <p:sp>
        <p:nvSpPr>
          <p:cNvPr id="3" name="Pladsholder til ind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fld id="{B1F22F88-0E79-41EE-9BF2-F07852B7C7D5}" type="datetime1">
              <a:rPr lang="da-DK"/>
              <a:pPr/>
              <a:t>11-10-2017</a:t>
            </a:fld>
            <a:endParaRPr lang="da-DK"/>
          </a:p>
        </p:txBody>
      </p:sp>
      <p:sp>
        <p:nvSpPr>
          <p:cNvPr id="5" name="Pladsholder til sidefod 4"/>
          <p:cNvSpPr>
            <a:spLocks noGrp="1"/>
          </p:cNvSpPr>
          <p:nvPr>
            <p:ph type="ftr" sz="quarter" idx="11"/>
          </p:nvPr>
        </p:nvSpPr>
        <p:spPr/>
        <p:txBody>
          <a:bodyPr/>
          <a:lstStyle>
            <a:lvl1pPr>
              <a:defRPr/>
            </a:lvl1pPr>
          </a:lstStyle>
          <a:p>
            <a:endParaRPr lang="en-US" dirty="0"/>
          </a:p>
        </p:txBody>
      </p:sp>
      <p:sp>
        <p:nvSpPr>
          <p:cNvPr id="6" name="Pladsholder til diasnummer 5"/>
          <p:cNvSpPr>
            <a:spLocks noGrp="1"/>
          </p:cNvSpPr>
          <p:nvPr>
            <p:ph type="sldNum" sz="quarter" idx="12"/>
          </p:nvPr>
        </p:nvSpPr>
        <p:spPr/>
        <p:txBody>
          <a:bodyPr/>
          <a:lstStyle>
            <a:lvl1pPr>
              <a:defRPr/>
            </a:lvl1pPr>
          </a:lstStyle>
          <a:p>
            <a:fld id="{1909F4BC-2DDD-4F48-AD28-C75DCC40208D}" type="slidenum">
              <a:rPr lang="da-DK"/>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da-DK"/>
          </a:p>
        </p:txBody>
      </p:sp>
      <p:sp>
        <p:nvSpPr>
          <p:cNvPr id="3" name="Pladsholder til tekst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Pladsholder til dato 3"/>
          <p:cNvSpPr>
            <a:spLocks noGrp="1"/>
          </p:cNvSpPr>
          <p:nvPr>
            <p:ph type="dt" sz="half" idx="10"/>
          </p:nvPr>
        </p:nvSpPr>
        <p:spPr/>
        <p:txBody>
          <a:bodyPr/>
          <a:lstStyle>
            <a:lvl1pPr>
              <a:defRPr/>
            </a:lvl1pPr>
          </a:lstStyle>
          <a:p>
            <a:fld id="{E1388326-8993-4217-A375-B4268296E49F}" type="datetime1">
              <a:rPr lang="da-DK"/>
              <a:pPr/>
              <a:t>11-10-2017</a:t>
            </a:fld>
            <a:endParaRPr lang="da-DK"/>
          </a:p>
        </p:txBody>
      </p:sp>
      <p:sp>
        <p:nvSpPr>
          <p:cNvPr id="5" name="Pladsholder til sidefod 4"/>
          <p:cNvSpPr>
            <a:spLocks noGrp="1"/>
          </p:cNvSpPr>
          <p:nvPr>
            <p:ph type="ftr" sz="quarter" idx="11"/>
          </p:nvPr>
        </p:nvSpPr>
        <p:spPr/>
        <p:txBody>
          <a:bodyPr/>
          <a:lstStyle>
            <a:lvl1pPr>
              <a:defRPr/>
            </a:lvl1pPr>
          </a:lstStyle>
          <a:p>
            <a:endParaRPr lang="en-US" dirty="0"/>
          </a:p>
        </p:txBody>
      </p:sp>
      <p:sp>
        <p:nvSpPr>
          <p:cNvPr id="6" name="Pladsholder til diasnummer 5"/>
          <p:cNvSpPr>
            <a:spLocks noGrp="1"/>
          </p:cNvSpPr>
          <p:nvPr>
            <p:ph type="sldNum" sz="quarter" idx="12"/>
          </p:nvPr>
        </p:nvSpPr>
        <p:spPr/>
        <p:txBody>
          <a:bodyPr/>
          <a:lstStyle>
            <a:lvl1pPr>
              <a:defRPr/>
            </a:lvl1pPr>
          </a:lstStyle>
          <a:p>
            <a:fld id="{E7F8ADBD-315C-41AC-A57F-CA61012DB2F3}" type="slidenum">
              <a:rPr lang="da-DK"/>
              <a:pPr/>
              <a:t>‹#›</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a-DK"/>
          </a:p>
        </p:txBody>
      </p:sp>
      <p:sp>
        <p:nvSpPr>
          <p:cNvPr id="3" name="Pladsholder til indhold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indhold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dato 3"/>
          <p:cNvSpPr>
            <a:spLocks noGrp="1"/>
          </p:cNvSpPr>
          <p:nvPr>
            <p:ph type="dt" sz="half" idx="10"/>
          </p:nvPr>
        </p:nvSpPr>
        <p:spPr/>
        <p:txBody>
          <a:bodyPr/>
          <a:lstStyle>
            <a:lvl1pPr>
              <a:defRPr/>
            </a:lvl1pPr>
          </a:lstStyle>
          <a:p>
            <a:fld id="{3E39517D-2B15-4207-B8D2-24277FD4A4DB}" type="datetime1">
              <a:rPr lang="da-DK"/>
              <a:pPr/>
              <a:t>11-10-2017</a:t>
            </a:fld>
            <a:endParaRPr lang="da-DK"/>
          </a:p>
        </p:txBody>
      </p:sp>
      <p:sp>
        <p:nvSpPr>
          <p:cNvPr id="6" name="Pladsholder til sidefod 4"/>
          <p:cNvSpPr>
            <a:spLocks noGrp="1"/>
          </p:cNvSpPr>
          <p:nvPr>
            <p:ph type="ftr" sz="quarter" idx="11"/>
          </p:nvPr>
        </p:nvSpPr>
        <p:spPr/>
        <p:txBody>
          <a:bodyPr/>
          <a:lstStyle>
            <a:lvl1pPr>
              <a:defRPr/>
            </a:lvl1pPr>
          </a:lstStyle>
          <a:p>
            <a:endParaRPr lang="en-US" dirty="0"/>
          </a:p>
        </p:txBody>
      </p:sp>
      <p:sp>
        <p:nvSpPr>
          <p:cNvPr id="7" name="Pladsholder til diasnummer 5"/>
          <p:cNvSpPr>
            <a:spLocks noGrp="1"/>
          </p:cNvSpPr>
          <p:nvPr>
            <p:ph type="sldNum" sz="quarter" idx="12"/>
          </p:nvPr>
        </p:nvSpPr>
        <p:spPr/>
        <p:txBody>
          <a:bodyPr/>
          <a:lstStyle>
            <a:lvl1pPr>
              <a:defRPr/>
            </a:lvl1pPr>
          </a:lstStyle>
          <a:p>
            <a:fld id="{B42806D6-70DB-4DD4-A0A3-3AFAA6518C3E}" type="slidenum">
              <a:rPr lang="da-DK"/>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a-DK"/>
          </a:p>
        </p:txBody>
      </p:sp>
      <p:sp>
        <p:nvSpPr>
          <p:cNvPr id="3" name="Pladsholder til tekst 2"/>
          <p:cNvSpPr>
            <a:spLocks noGrp="1"/>
          </p:cNvSpPr>
          <p:nvPr>
            <p:ph type="body" idx="1"/>
          </p:nvPr>
        </p:nvSpPr>
        <p:spPr>
          <a:xfrm>
            <a:off x="609602"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Pladsholder til indhold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tekst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Pladsholder til indhol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Pladsholder til dato 3"/>
          <p:cNvSpPr>
            <a:spLocks noGrp="1"/>
          </p:cNvSpPr>
          <p:nvPr>
            <p:ph type="dt" sz="half" idx="10"/>
          </p:nvPr>
        </p:nvSpPr>
        <p:spPr/>
        <p:txBody>
          <a:bodyPr/>
          <a:lstStyle>
            <a:lvl1pPr>
              <a:defRPr/>
            </a:lvl1pPr>
          </a:lstStyle>
          <a:p>
            <a:fld id="{FC02C524-A0D4-46AD-A6ED-A978F35A6369}" type="datetime1">
              <a:rPr lang="da-DK"/>
              <a:pPr/>
              <a:t>11-10-2017</a:t>
            </a:fld>
            <a:endParaRPr lang="da-DK"/>
          </a:p>
        </p:txBody>
      </p:sp>
      <p:sp>
        <p:nvSpPr>
          <p:cNvPr id="8" name="Pladsholder til sidefod 4"/>
          <p:cNvSpPr>
            <a:spLocks noGrp="1"/>
          </p:cNvSpPr>
          <p:nvPr>
            <p:ph type="ftr" sz="quarter" idx="11"/>
          </p:nvPr>
        </p:nvSpPr>
        <p:spPr/>
        <p:txBody>
          <a:bodyPr/>
          <a:lstStyle>
            <a:lvl1pPr>
              <a:defRPr/>
            </a:lvl1pPr>
          </a:lstStyle>
          <a:p>
            <a:endParaRPr lang="en-US" dirty="0"/>
          </a:p>
        </p:txBody>
      </p:sp>
      <p:sp>
        <p:nvSpPr>
          <p:cNvPr id="9" name="Pladsholder til diasnummer 5"/>
          <p:cNvSpPr>
            <a:spLocks noGrp="1"/>
          </p:cNvSpPr>
          <p:nvPr>
            <p:ph type="sldNum" sz="quarter" idx="12"/>
          </p:nvPr>
        </p:nvSpPr>
        <p:spPr/>
        <p:txBody>
          <a:bodyPr/>
          <a:lstStyle>
            <a:lvl1pPr>
              <a:defRPr/>
            </a:lvl1pPr>
          </a:lstStyle>
          <a:p>
            <a:fld id="{57388BBE-90E7-4653-8212-89961874426D}" type="slidenum">
              <a:rPr lang="da-DK"/>
              <a:pPr/>
              <a:t>‹#›</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a-DK"/>
          </a:p>
        </p:txBody>
      </p:sp>
      <p:sp>
        <p:nvSpPr>
          <p:cNvPr id="3" name="Pladsholder til dato 3"/>
          <p:cNvSpPr>
            <a:spLocks noGrp="1"/>
          </p:cNvSpPr>
          <p:nvPr>
            <p:ph type="dt" sz="half" idx="10"/>
          </p:nvPr>
        </p:nvSpPr>
        <p:spPr/>
        <p:txBody>
          <a:bodyPr/>
          <a:lstStyle>
            <a:lvl1pPr>
              <a:defRPr/>
            </a:lvl1pPr>
          </a:lstStyle>
          <a:p>
            <a:fld id="{788AC08F-7FDF-4288-B05C-EAB84723E84C}" type="datetime1">
              <a:rPr lang="da-DK"/>
              <a:pPr/>
              <a:t>11-10-2017</a:t>
            </a:fld>
            <a:endParaRPr lang="da-DK"/>
          </a:p>
        </p:txBody>
      </p:sp>
      <p:sp>
        <p:nvSpPr>
          <p:cNvPr id="4" name="Pladsholder til sidefod 4"/>
          <p:cNvSpPr>
            <a:spLocks noGrp="1"/>
          </p:cNvSpPr>
          <p:nvPr>
            <p:ph type="ftr" sz="quarter" idx="11"/>
          </p:nvPr>
        </p:nvSpPr>
        <p:spPr/>
        <p:txBody>
          <a:bodyPr/>
          <a:lstStyle>
            <a:lvl1pPr>
              <a:defRPr/>
            </a:lvl1pPr>
          </a:lstStyle>
          <a:p>
            <a:endParaRPr lang="en-US" dirty="0"/>
          </a:p>
        </p:txBody>
      </p:sp>
      <p:sp>
        <p:nvSpPr>
          <p:cNvPr id="5" name="Pladsholder til diasnummer 5"/>
          <p:cNvSpPr>
            <a:spLocks noGrp="1"/>
          </p:cNvSpPr>
          <p:nvPr>
            <p:ph type="sldNum" sz="quarter" idx="12"/>
          </p:nvPr>
        </p:nvSpPr>
        <p:spPr/>
        <p:txBody>
          <a:bodyPr/>
          <a:lstStyle>
            <a:lvl1pPr>
              <a:defRPr/>
            </a:lvl1pPr>
          </a:lstStyle>
          <a:p>
            <a:fld id="{7BA92374-31FF-46AA-9D00-DBACBBF53C22}" type="slidenum">
              <a:rPr lang="da-DK"/>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019800"/>
            <a:ext cx="12192000" cy="838200"/>
          </a:xfrm>
          <a:prstGeom prst="rect">
            <a:avLst/>
          </a:prstGeom>
          <a:solidFill>
            <a:srgbClr val="404040"/>
          </a:solidFill>
          <a:ln w="12700">
            <a:solidFill>
              <a:srgbClr val="40404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63C4C-4AEB-49A4-8A7D-392244B75323}" type="datetime1">
              <a:rPr lang="en-US" smtClean="0"/>
              <a:pPr/>
              <a:t>10/11/2017</a:t>
            </a:fld>
            <a:endParaRPr lang="en-US" dirty="0"/>
          </a:p>
        </p:txBody>
      </p:sp>
      <p:sp>
        <p:nvSpPr>
          <p:cNvPr id="5" name="Footer Placeholder 4"/>
          <p:cNvSpPr>
            <a:spLocks noGrp="1"/>
          </p:cNvSpPr>
          <p:nvPr>
            <p:ph type="ftr" sz="quarter" idx="11"/>
          </p:nvPr>
        </p:nvSpPr>
        <p:spPr/>
        <p:txBody>
          <a:bodyPr/>
          <a:lstStyle/>
          <a:p>
            <a:r>
              <a:rPr lang="en-US" dirty="0"/>
              <a:t>Proprietary &amp; Confidential</a:t>
            </a:r>
          </a:p>
        </p:txBody>
      </p:sp>
      <p:sp>
        <p:nvSpPr>
          <p:cNvPr id="6" name="Slide Number Placeholder 5"/>
          <p:cNvSpPr>
            <a:spLocks noGrp="1"/>
          </p:cNvSpPr>
          <p:nvPr>
            <p:ph type="sldNum" sz="quarter" idx="12"/>
          </p:nvPr>
        </p:nvSpPr>
        <p:spPr/>
        <p:txBody>
          <a:bodyPr/>
          <a:lstStyle/>
          <a:p>
            <a:fld id="{FAA17265-072A-42DA-9895-4FDD4193B31A}"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fld id="{8363827D-7EBA-4F8C-941C-60E59B93133D}" type="datetime1">
              <a:rPr lang="da-DK"/>
              <a:pPr/>
              <a:t>11-10-2017</a:t>
            </a:fld>
            <a:endParaRPr lang="da-DK"/>
          </a:p>
        </p:txBody>
      </p:sp>
      <p:sp>
        <p:nvSpPr>
          <p:cNvPr id="3" name="Pladsholder til sidefod 4"/>
          <p:cNvSpPr>
            <a:spLocks noGrp="1"/>
          </p:cNvSpPr>
          <p:nvPr>
            <p:ph type="ftr" sz="quarter" idx="11"/>
          </p:nvPr>
        </p:nvSpPr>
        <p:spPr/>
        <p:txBody>
          <a:bodyPr/>
          <a:lstStyle>
            <a:lvl1pPr>
              <a:defRPr/>
            </a:lvl1pPr>
          </a:lstStyle>
          <a:p>
            <a:endParaRPr lang="en-US" dirty="0"/>
          </a:p>
        </p:txBody>
      </p:sp>
      <p:sp>
        <p:nvSpPr>
          <p:cNvPr id="4" name="Pladsholder til diasnummer 5"/>
          <p:cNvSpPr>
            <a:spLocks noGrp="1"/>
          </p:cNvSpPr>
          <p:nvPr>
            <p:ph type="sldNum" sz="quarter" idx="12"/>
          </p:nvPr>
        </p:nvSpPr>
        <p:spPr/>
        <p:txBody>
          <a:bodyPr/>
          <a:lstStyle>
            <a:lvl1pPr>
              <a:defRPr/>
            </a:lvl1pPr>
          </a:lstStyle>
          <a:p>
            <a:fld id="{5C0414DA-B0A2-431C-9139-F503956D32EA}" type="slidenum">
              <a:rPr lang="da-DK"/>
              <a:pPr/>
              <a:t>‹#›</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da-DK"/>
          </a:p>
        </p:txBody>
      </p:sp>
      <p:sp>
        <p:nvSpPr>
          <p:cNvPr id="3" name="Pladsholder til indhold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tekst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fld id="{9312C2AD-5F48-409C-806C-6455B3DC387C}" type="datetime1">
              <a:rPr lang="da-DK"/>
              <a:pPr/>
              <a:t>11-10-2017</a:t>
            </a:fld>
            <a:endParaRPr lang="da-DK"/>
          </a:p>
        </p:txBody>
      </p:sp>
      <p:sp>
        <p:nvSpPr>
          <p:cNvPr id="6" name="Pladsholder til sidefod 4"/>
          <p:cNvSpPr>
            <a:spLocks noGrp="1"/>
          </p:cNvSpPr>
          <p:nvPr>
            <p:ph type="ftr" sz="quarter" idx="11"/>
          </p:nvPr>
        </p:nvSpPr>
        <p:spPr/>
        <p:txBody>
          <a:bodyPr/>
          <a:lstStyle>
            <a:lvl1pPr>
              <a:defRPr/>
            </a:lvl1pPr>
          </a:lstStyle>
          <a:p>
            <a:endParaRPr lang="en-US" dirty="0"/>
          </a:p>
        </p:txBody>
      </p:sp>
      <p:sp>
        <p:nvSpPr>
          <p:cNvPr id="7" name="Pladsholder til diasnummer 5"/>
          <p:cNvSpPr>
            <a:spLocks noGrp="1"/>
          </p:cNvSpPr>
          <p:nvPr>
            <p:ph type="sldNum" sz="quarter" idx="12"/>
          </p:nvPr>
        </p:nvSpPr>
        <p:spPr/>
        <p:txBody>
          <a:bodyPr/>
          <a:lstStyle>
            <a:lvl1pPr>
              <a:defRPr/>
            </a:lvl1pPr>
          </a:lstStyle>
          <a:p>
            <a:fld id="{38A78BAA-7B01-4E8A-A7A9-15C1BF0802A2}" type="slidenum">
              <a:rPr lang="da-DK"/>
              <a:pPr/>
              <a:t>‹#›</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da-DK"/>
          </a:p>
        </p:txBody>
      </p:sp>
      <p:sp>
        <p:nvSpPr>
          <p:cNvPr id="3" name="Pladsholder til billede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endParaRPr lang="da-DK" noProof="0"/>
          </a:p>
        </p:txBody>
      </p:sp>
      <p:sp>
        <p:nvSpPr>
          <p:cNvPr id="4" name="Pladsholder til tekst 3"/>
          <p:cNvSpPr>
            <a:spLocks noGrp="1"/>
          </p:cNvSpPr>
          <p:nvPr>
            <p:ph type="body" sz="half" idx="2"/>
          </p:nvPr>
        </p:nvSpPr>
        <p:spPr>
          <a:xfrm>
            <a:off x="2389717" y="5367339"/>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fld id="{AE8C95B9-C52C-4B52-8C6C-FB5D24046583}" type="datetime1">
              <a:rPr lang="da-DK"/>
              <a:pPr/>
              <a:t>11-10-2017</a:t>
            </a:fld>
            <a:endParaRPr lang="da-DK"/>
          </a:p>
        </p:txBody>
      </p:sp>
      <p:sp>
        <p:nvSpPr>
          <p:cNvPr id="6" name="Pladsholder til sidefod 4"/>
          <p:cNvSpPr>
            <a:spLocks noGrp="1"/>
          </p:cNvSpPr>
          <p:nvPr>
            <p:ph type="ftr" sz="quarter" idx="11"/>
          </p:nvPr>
        </p:nvSpPr>
        <p:spPr/>
        <p:txBody>
          <a:bodyPr/>
          <a:lstStyle>
            <a:lvl1pPr>
              <a:defRPr/>
            </a:lvl1pPr>
          </a:lstStyle>
          <a:p>
            <a:endParaRPr lang="en-US" dirty="0"/>
          </a:p>
        </p:txBody>
      </p:sp>
      <p:sp>
        <p:nvSpPr>
          <p:cNvPr id="7" name="Pladsholder til diasnummer 5"/>
          <p:cNvSpPr>
            <a:spLocks noGrp="1"/>
          </p:cNvSpPr>
          <p:nvPr>
            <p:ph type="sldNum" sz="quarter" idx="12"/>
          </p:nvPr>
        </p:nvSpPr>
        <p:spPr/>
        <p:txBody>
          <a:bodyPr/>
          <a:lstStyle>
            <a:lvl1pPr>
              <a:defRPr/>
            </a:lvl1pPr>
          </a:lstStyle>
          <a:p>
            <a:fld id="{A12C63BC-D49C-4B25-8CFE-C9F0B914E689}" type="slidenum">
              <a:rPr lang="da-DK"/>
              <a:pPr/>
              <a:t>‹#›</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fld id="{895D2769-D802-4474-B4BD-103DF34CA3A6}" type="datetime1">
              <a:rPr lang="da-DK"/>
              <a:pPr/>
              <a:t>11-10-2017</a:t>
            </a:fld>
            <a:endParaRPr lang="da-DK"/>
          </a:p>
        </p:txBody>
      </p:sp>
      <p:sp>
        <p:nvSpPr>
          <p:cNvPr id="5" name="Pladsholder til sidefod 4"/>
          <p:cNvSpPr>
            <a:spLocks noGrp="1"/>
          </p:cNvSpPr>
          <p:nvPr>
            <p:ph type="ftr" sz="quarter" idx="11"/>
          </p:nvPr>
        </p:nvSpPr>
        <p:spPr/>
        <p:txBody>
          <a:bodyPr/>
          <a:lstStyle>
            <a:lvl1pPr>
              <a:defRPr/>
            </a:lvl1pPr>
          </a:lstStyle>
          <a:p>
            <a:endParaRPr lang="en-US" dirty="0"/>
          </a:p>
        </p:txBody>
      </p:sp>
      <p:sp>
        <p:nvSpPr>
          <p:cNvPr id="6" name="Pladsholder til diasnummer 5"/>
          <p:cNvSpPr>
            <a:spLocks noGrp="1"/>
          </p:cNvSpPr>
          <p:nvPr>
            <p:ph type="sldNum" sz="quarter" idx="12"/>
          </p:nvPr>
        </p:nvSpPr>
        <p:spPr/>
        <p:txBody>
          <a:bodyPr/>
          <a:lstStyle>
            <a:lvl1pPr>
              <a:defRPr/>
            </a:lvl1pPr>
          </a:lstStyle>
          <a:p>
            <a:fld id="{A407D4EE-F517-4E6D-8139-71293D0BCD0C}" type="slidenum">
              <a:rPr lang="da-DK"/>
              <a:pPr/>
              <a:t>‹#›</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en-US"/>
              <a:t>Click to edit Master title style</a:t>
            </a:r>
            <a:endParaRPr lang="da-DK"/>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fld id="{39A179EB-F857-41F7-9DE7-3B0DEABCA18F}" type="datetime1">
              <a:rPr lang="da-DK"/>
              <a:pPr/>
              <a:t>11-10-2017</a:t>
            </a:fld>
            <a:endParaRPr lang="da-DK"/>
          </a:p>
        </p:txBody>
      </p:sp>
      <p:sp>
        <p:nvSpPr>
          <p:cNvPr id="5" name="Pladsholder til sidefod 4"/>
          <p:cNvSpPr>
            <a:spLocks noGrp="1"/>
          </p:cNvSpPr>
          <p:nvPr>
            <p:ph type="ftr" sz="quarter" idx="11"/>
          </p:nvPr>
        </p:nvSpPr>
        <p:spPr/>
        <p:txBody>
          <a:bodyPr/>
          <a:lstStyle>
            <a:lvl1pPr>
              <a:defRPr/>
            </a:lvl1pPr>
          </a:lstStyle>
          <a:p>
            <a:endParaRPr lang="en-US" dirty="0"/>
          </a:p>
        </p:txBody>
      </p:sp>
      <p:sp>
        <p:nvSpPr>
          <p:cNvPr id="6" name="Pladsholder til diasnummer 5"/>
          <p:cNvSpPr>
            <a:spLocks noGrp="1"/>
          </p:cNvSpPr>
          <p:nvPr>
            <p:ph type="sldNum" sz="quarter" idx="12"/>
          </p:nvPr>
        </p:nvSpPr>
        <p:spPr/>
        <p:txBody>
          <a:bodyPr/>
          <a:lstStyle>
            <a:lvl1pPr>
              <a:defRPr/>
            </a:lvl1pPr>
          </a:lstStyle>
          <a:p>
            <a:fld id="{3944F031-FB9D-4DEE-9285-8A6C938290B2}" type="slidenum">
              <a:rPr lang="da-DK"/>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ED323-0B21-410C-9DB2-B6EBCCDAC14D}" type="datetime1">
              <a:rPr lang="en-US" smtClean="0"/>
              <a:pPr/>
              <a:t>10/11/2017</a:t>
            </a:fld>
            <a:endParaRPr lang="en-US" dirty="0"/>
          </a:p>
        </p:txBody>
      </p:sp>
      <p:sp>
        <p:nvSpPr>
          <p:cNvPr id="5" name="Footer Placeholder 4"/>
          <p:cNvSpPr>
            <a:spLocks noGrp="1"/>
          </p:cNvSpPr>
          <p:nvPr>
            <p:ph type="ftr" sz="quarter" idx="11"/>
          </p:nvPr>
        </p:nvSpPr>
        <p:spPr/>
        <p:txBody>
          <a:bodyPr/>
          <a:lstStyle/>
          <a:p>
            <a:r>
              <a:rPr lang="en-US" dirty="0"/>
              <a:t>Proprietary &amp; Confidential</a:t>
            </a:r>
          </a:p>
        </p:txBody>
      </p:sp>
      <p:sp>
        <p:nvSpPr>
          <p:cNvPr id="6" name="Slide Number Placeholder 5"/>
          <p:cNvSpPr>
            <a:spLocks noGrp="1"/>
          </p:cNvSpPr>
          <p:nvPr>
            <p:ph type="sldNum" sz="quarter" idx="12"/>
          </p:nvPr>
        </p:nvSpPr>
        <p:spPr/>
        <p:txBody>
          <a:bodyPr/>
          <a:lstStyle/>
          <a:p>
            <a:fld id="{FAA17265-072A-42DA-9895-4FDD4193B31A}" type="slidenum">
              <a:rPr lang="en-US" smtClean="0"/>
              <a:pPr/>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CCFBD-5F3F-41B6-889F-CE8AEC34DA85}" type="datetime1">
              <a:rPr lang="en-US" smtClean="0"/>
              <a:pPr/>
              <a:t>10/11/2017</a:t>
            </a:fld>
            <a:endParaRPr lang="en-US" dirty="0"/>
          </a:p>
        </p:txBody>
      </p:sp>
      <p:sp>
        <p:nvSpPr>
          <p:cNvPr id="6" name="Footer Placeholder 5"/>
          <p:cNvSpPr>
            <a:spLocks noGrp="1"/>
          </p:cNvSpPr>
          <p:nvPr>
            <p:ph type="ftr" sz="quarter" idx="11"/>
          </p:nvPr>
        </p:nvSpPr>
        <p:spPr/>
        <p:txBody>
          <a:bodyPr/>
          <a:lstStyle/>
          <a:p>
            <a:r>
              <a:rPr lang="en-US" dirty="0"/>
              <a:t>Proprietary &amp; Confidential</a:t>
            </a:r>
          </a:p>
        </p:txBody>
      </p:sp>
      <p:sp>
        <p:nvSpPr>
          <p:cNvPr id="7" name="Slide Number Placeholder 6"/>
          <p:cNvSpPr>
            <a:spLocks noGrp="1"/>
          </p:cNvSpPr>
          <p:nvPr>
            <p:ph type="sldNum" sz="quarter" idx="12"/>
          </p:nvPr>
        </p:nvSpPr>
        <p:spPr/>
        <p:txBody>
          <a:bodyPr/>
          <a:lstStyle/>
          <a:p>
            <a:fld id="{FAA17265-072A-42DA-9895-4FDD4193B31A}" type="slidenum">
              <a:rPr lang="en-US" smtClean="0"/>
              <a:pPr/>
              <a:t>‹#›</a:t>
            </a:fld>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748222-C94A-4641-AC04-3CDBA7F90870}" type="datetime1">
              <a:rPr lang="en-US" smtClean="0"/>
              <a:pPr/>
              <a:t>10/11/2017</a:t>
            </a:fld>
            <a:endParaRPr lang="en-US" dirty="0"/>
          </a:p>
        </p:txBody>
      </p:sp>
      <p:sp>
        <p:nvSpPr>
          <p:cNvPr id="8" name="Footer Placeholder 7"/>
          <p:cNvSpPr>
            <a:spLocks noGrp="1"/>
          </p:cNvSpPr>
          <p:nvPr>
            <p:ph type="ftr" sz="quarter" idx="11"/>
          </p:nvPr>
        </p:nvSpPr>
        <p:spPr/>
        <p:txBody>
          <a:bodyPr/>
          <a:lstStyle/>
          <a:p>
            <a:r>
              <a:rPr lang="en-US" dirty="0"/>
              <a:t>Proprietary &amp; Confidential</a:t>
            </a:r>
          </a:p>
        </p:txBody>
      </p:sp>
      <p:sp>
        <p:nvSpPr>
          <p:cNvPr id="9" name="Slide Number Placeholder 8"/>
          <p:cNvSpPr>
            <a:spLocks noGrp="1"/>
          </p:cNvSpPr>
          <p:nvPr>
            <p:ph type="sldNum" sz="quarter" idx="12"/>
          </p:nvPr>
        </p:nvSpPr>
        <p:spPr/>
        <p:txBody>
          <a:bodyPr/>
          <a:lstStyle/>
          <a:p>
            <a:fld id="{FAA17265-072A-42DA-9895-4FDD4193B31A}" type="slidenum">
              <a:rPr lang="en-US" smtClean="0"/>
              <a:pPr/>
              <a:t>‹#›</a:t>
            </a:fld>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DC09F6-699F-4433-ABB5-C2EFFFBF6675}" type="datetime1">
              <a:rPr lang="en-US" smtClean="0"/>
              <a:pPr/>
              <a:t>10/11/2017</a:t>
            </a:fld>
            <a:endParaRPr lang="en-US" dirty="0"/>
          </a:p>
        </p:txBody>
      </p:sp>
      <p:sp>
        <p:nvSpPr>
          <p:cNvPr id="4" name="Footer Placeholder 3"/>
          <p:cNvSpPr>
            <a:spLocks noGrp="1"/>
          </p:cNvSpPr>
          <p:nvPr>
            <p:ph type="ftr" sz="quarter" idx="11"/>
          </p:nvPr>
        </p:nvSpPr>
        <p:spPr/>
        <p:txBody>
          <a:bodyPr/>
          <a:lstStyle/>
          <a:p>
            <a:r>
              <a:rPr lang="en-US" dirty="0"/>
              <a:t>Proprietary &amp; Confidential</a:t>
            </a:r>
          </a:p>
        </p:txBody>
      </p:sp>
      <p:sp>
        <p:nvSpPr>
          <p:cNvPr id="5" name="Slide Number Placeholder 4"/>
          <p:cNvSpPr>
            <a:spLocks noGrp="1"/>
          </p:cNvSpPr>
          <p:nvPr>
            <p:ph type="sldNum" sz="quarter" idx="12"/>
          </p:nvPr>
        </p:nvSpPr>
        <p:spPr/>
        <p:txBody>
          <a:bodyPr/>
          <a:lstStyle/>
          <a:p>
            <a:fld id="{FAA17265-072A-42DA-9895-4FDD4193B31A}"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9C19801B-276F-4602-B673-2E4C134FF04D}" type="datetime1">
              <a:rPr lang="en-US" smtClean="0"/>
              <a:pPr/>
              <a:t>10/11/2017</a:t>
            </a:fld>
            <a:endParaRPr lang="en-US" dirty="0"/>
          </a:p>
        </p:txBody>
      </p:sp>
      <p:sp>
        <p:nvSpPr>
          <p:cNvPr id="3" name="Footer Placeholder 2"/>
          <p:cNvSpPr>
            <a:spLocks noGrp="1"/>
          </p:cNvSpPr>
          <p:nvPr>
            <p:ph type="ftr" sz="quarter" idx="11"/>
          </p:nvPr>
        </p:nvSpPr>
        <p:spPr/>
        <p:txBody>
          <a:bodyPr/>
          <a:lstStyle/>
          <a:p>
            <a:r>
              <a:rPr lang="en-US" dirty="0"/>
              <a:t>Proprietary &amp; Confidential</a:t>
            </a:r>
          </a:p>
        </p:txBody>
      </p:sp>
      <p:sp>
        <p:nvSpPr>
          <p:cNvPr id="4" name="Slide Number Placeholder 3"/>
          <p:cNvSpPr>
            <a:spLocks noGrp="1"/>
          </p:cNvSpPr>
          <p:nvPr>
            <p:ph type="sldNum" sz="quarter" idx="12"/>
          </p:nvPr>
        </p:nvSpPr>
        <p:spPr/>
        <p:txBody>
          <a:bodyPr/>
          <a:lstStyle/>
          <a:p>
            <a:fld id="{FAA17265-072A-42DA-9895-4FDD4193B31A}"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EEC9D6-C3BF-46C9-B763-21D7BB2CCF03}" type="datetime1">
              <a:rPr lang="en-US" smtClean="0"/>
              <a:pPr/>
              <a:t>10/11/2017</a:t>
            </a:fld>
            <a:endParaRPr lang="en-US" dirty="0"/>
          </a:p>
        </p:txBody>
      </p:sp>
      <p:sp>
        <p:nvSpPr>
          <p:cNvPr id="6" name="Footer Placeholder 5"/>
          <p:cNvSpPr>
            <a:spLocks noGrp="1"/>
          </p:cNvSpPr>
          <p:nvPr>
            <p:ph type="ftr" sz="quarter" idx="11"/>
          </p:nvPr>
        </p:nvSpPr>
        <p:spPr/>
        <p:txBody>
          <a:bodyPr/>
          <a:lstStyle/>
          <a:p>
            <a:r>
              <a:rPr lang="en-US" dirty="0"/>
              <a:t>Proprietary &amp; Confidential</a:t>
            </a:r>
          </a:p>
        </p:txBody>
      </p:sp>
      <p:sp>
        <p:nvSpPr>
          <p:cNvPr id="7" name="Slide Number Placeholder 6"/>
          <p:cNvSpPr>
            <a:spLocks noGrp="1"/>
          </p:cNvSpPr>
          <p:nvPr>
            <p:ph type="sldNum" sz="quarter" idx="12"/>
          </p:nvPr>
        </p:nvSpPr>
        <p:spPr/>
        <p:txBody>
          <a:bodyPr/>
          <a:lstStyle/>
          <a:p>
            <a:fld id="{FAA17265-072A-42DA-9895-4FDD4193B31A}" type="slidenum">
              <a:rPr lang="en-US" smtClean="0"/>
              <a:pPr/>
              <a:t>‹#›</a:t>
            </a:fld>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0" y="6019800"/>
            <a:ext cx="12192000" cy="838200"/>
          </a:xfrm>
          <a:prstGeom prst="rect">
            <a:avLst/>
          </a:prstGeom>
          <a:solidFill>
            <a:srgbClr val="404040"/>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A5AB0-79D7-4567-A580-B14209A97D59}" type="datetime1">
              <a:rPr lang="en-US" smtClean="0"/>
              <a:pPr/>
              <a:t>10/11/2017</a:t>
            </a:fld>
            <a:endParaRPr lang="en-US" dirty="0"/>
          </a:p>
        </p:txBody>
      </p:sp>
      <p:sp>
        <p:nvSpPr>
          <p:cNvPr id="6" name="Footer Placeholder 5"/>
          <p:cNvSpPr>
            <a:spLocks noGrp="1"/>
          </p:cNvSpPr>
          <p:nvPr>
            <p:ph type="ftr" sz="quarter" idx="11"/>
          </p:nvPr>
        </p:nvSpPr>
        <p:spPr/>
        <p:txBody>
          <a:bodyPr/>
          <a:lstStyle/>
          <a:p>
            <a:r>
              <a:rPr lang="en-US" dirty="0"/>
              <a:t>Proprietary &amp; Confidential</a:t>
            </a:r>
          </a:p>
        </p:txBody>
      </p:sp>
      <p:sp>
        <p:nvSpPr>
          <p:cNvPr id="7" name="Slide Number Placeholder 6"/>
          <p:cNvSpPr>
            <a:spLocks noGrp="1"/>
          </p:cNvSpPr>
          <p:nvPr>
            <p:ph type="sldNum" sz="quarter" idx="12"/>
          </p:nvPr>
        </p:nvSpPr>
        <p:spPr/>
        <p:txBody>
          <a:bodyPr/>
          <a:lstStyle/>
          <a:p>
            <a:fld id="{FAA17265-072A-42DA-9895-4FDD4193B31A}" type="slidenum">
              <a:rPr lang="en-US" smtClean="0"/>
              <a:pPr/>
              <a:t>‹#›</a:t>
            </a:fld>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591" y="6257229"/>
            <a:ext cx="3454400" cy="469706"/>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94629" y="6261354"/>
            <a:ext cx="3168649" cy="46145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EAD27-1D75-48EC-8BCA-603D776BA976}" type="datetime1">
              <a:rPr lang="en-US" smtClean="0"/>
              <a:pPr/>
              <a:t>10/11/2017</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Proprietary &amp; Confidential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17265-072A-42DA-9895-4FDD4193B3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hf hd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1000">
              <a:schemeClr val="bg1"/>
            </a:gs>
            <a:gs pos="46000">
              <a:schemeClr val="tx2">
                <a:lumMod val="95000"/>
              </a:schemeClr>
            </a:gs>
            <a:gs pos="31000">
              <a:schemeClr val="tx1">
                <a:lumMod val="85000"/>
              </a:schemeClr>
            </a:gs>
          </a:gsLst>
          <a:lin ang="16200000" scaled="0"/>
          <a:tileRect/>
        </a:gra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i masteren</a:t>
            </a:r>
          </a:p>
        </p:txBody>
      </p:sp>
      <p:sp>
        <p:nvSpPr>
          <p:cNvPr id="1027" name="Pladsholder til tekst 2"/>
          <p:cNvSpPr>
            <a:spLocks noGrp="1"/>
          </p:cNvSpPr>
          <p:nvPr>
            <p:ph type="body" idx="1"/>
          </p:nvPr>
        </p:nvSpPr>
        <p:spPr bwMode="auto">
          <a:xfrm>
            <a:off x="609600"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112" charset="0"/>
              </a:defRPr>
            </a:lvl1pPr>
          </a:lstStyle>
          <a:p>
            <a:fld id="{ECA8786A-71CC-4098-BF4E-2F3807190062}" type="datetime1">
              <a:rPr lang="da-DK"/>
              <a:pPr/>
              <a:t>11-10-2017</a:t>
            </a:fld>
            <a:endParaRPr lang="da-DK"/>
          </a:p>
        </p:txBody>
      </p:sp>
      <p:sp>
        <p:nvSpPr>
          <p:cNvPr id="5" name="Pladsholder til sidefod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112" charset="0"/>
              </a:defRPr>
            </a:lvl1pPr>
          </a:lstStyle>
          <a:p>
            <a:endParaRPr lang="en-US" dirty="0"/>
          </a:p>
        </p:txBody>
      </p:sp>
      <p:sp>
        <p:nvSpPr>
          <p:cNvPr id="6" name="Pladsholder til diasnumm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112" charset="0"/>
              </a:defRPr>
            </a:lvl1pPr>
          </a:lstStyle>
          <a:p>
            <a:fld id="{6380A8F4-029C-4331-960D-CB0E96A6276D}" type="slidenum">
              <a:rPr lang="da-DK"/>
              <a:pPr/>
              <a:t>‹#›</a:t>
            </a:fld>
            <a:endParaRPr lang="da-DK"/>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112" charset="-128"/>
          <a:cs typeface="+mj-cs"/>
        </a:defRPr>
      </a:lvl1pPr>
      <a:lvl2pPr algn="ctr" defTabSz="457189" rtl="0" eaLnBrk="1" fontAlgn="base" hangingPunct="1">
        <a:spcBef>
          <a:spcPct val="0"/>
        </a:spcBef>
        <a:spcAft>
          <a:spcPct val="0"/>
        </a:spcAft>
        <a:defRPr sz="4400">
          <a:solidFill>
            <a:schemeClr val="tx1"/>
          </a:solidFill>
          <a:latin typeface="Calibri" pitchFamily="34" charset="0"/>
          <a:ea typeface="ＭＳ Ｐゴシック" pitchFamily="-112" charset="-128"/>
        </a:defRPr>
      </a:lvl2pPr>
      <a:lvl3pPr algn="ctr" defTabSz="457189" rtl="0" eaLnBrk="1" fontAlgn="base" hangingPunct="1">
        <a:spcBef>
          <a:spcPct val="0"/>
        </a:spcBef>
        <a:spcAft>
          <a:spcPct val="0"/>
        </a:spcAft>
        <a:defRPr sz="4400">
          <a:solidFill>
            <a:schemeClr val="tx1"/>
          </a:solidFill>
          <a:latin typeface="Calibri" pitchFamily="34" charset="0"/>
          <a:ea typeface="ＭＳ Ｐゴシック" pitchFamily="-112" charset="-128"/>
        </a:defRPr>
      </a:lvl3pPr>
      <a:lvl4pPr algn="ctr" defTabSz="457189" rtl="0" eaLnBrk="1" fontAlgn="base" hangingPunct="1">
        <a:spcBef>
          <a:spcPct val="0"/>
        </a:spcBef>
        <a:spcAft>
          <a:spcPct val="0"/>
        </a:spcAft>
        <a:defRPr sz="4400">
          <a:solidFill>
            <a:schemeClr val="tx1"/>
          </a:solidFill>
          <a:latin typeface="Calibri" pitchFamily="34" charset="0"/>
          <a:ea typeface="ＭＳ Ｐゴシック" pitchFamily="-112" charset="-128"/>
        </a:defRPr>
      </a:lvl4pPr>
      <a:lvl5pPr algn="ctr" defTabSz="457189" rtl="0" eaLnBrk="1" fontAlgn="base" hangingPunct="1">
        <a:spcBef>
          <a:spcPct val="0"/>
        </a:spcBef>
        <a:spcAft>
          <a:spcPct val="0"/>
        </a:spcAft>
        <a:defRPr sz="4400">
          <a:solidFill>
            <a:schemeClr val="tx1"/>
          </a:solidFill>
          <a:latin typeface="Calibri" pitchFamily="34" charset="0"/>
          <a:ea typeface="ＭＳ Ｐゴシック" pitchFamily="-112" charset="-128"/>
        </a:defRPr>
      </a:lvl5pPr>
      <a:lvl6pPr marL="457189" algn="ctr" defTabSz="457189" rtl="0" eaLnBrk="1" fontAlgn="base" hangingPunct="1">
        <a:spcBef>
          <a:spcPct val="0"/>
        </a:spcBef>
        <a:spcAft>
          <a:spcPct val="0"/>
        </a:spcAft>
        <a:defRPr sz="4400">
          <a:solidFill>
            <a:schemeClr val="tx1"/>
          </a:solidFill>
          <a:latin typeface="Calibri" pitchFamily="34" charset="0"/>
        </a:defRPr>
      </a:lvl6pPr>
      <a:lvl7pPr marL="914378" algn="ctr" defTabSz="457189" rtl="0" eaLnBrk="1" fontAlgn="base" hangingPunct="1">
        <a:spcBef>
          <a:spcPct val="0"/>
        </a:spcBef>
        <a:spcAft>
          <a:spcPct val="0"/>
        </a:spcAft>
        <a:defRPr sz="4400">
          <a:solidFill>
            <a:schemeClr val="tx1"/>
          </a:solidFill>
          <a:latin typeface="Calibri" pitchFamily="34" charset="0"/>
        </a:defRPr>
      </a:lvl7pPr>
      <a:lvl8pPr marL="1371566" algn="ctr" defTabSz="457189" rtl="0" eaLnBrk="1" fontAlgn="base" hangingPunct="1">
        <a:spcBef>
          <a:spcPct val="0"/>
        </a:spcBef>
        <a:spcAft>
          <a:spcPct val="0"/>
        </a:spcAft>
        <a:defRPr sz="4400">
          <a:solidFill>
            <a:schemeClr val="tx1"/>
          </a:solidFill>
          <a:latin typeface="Calibri" pitchFamily="34" charset="0"/>
        </a:defRPr>
      </a:lvl8pPr>
      <a:lvl9pPr marL="1828754" algn="ctr" defTabSz="457189" rtl="0" eaLnBrk="1" fontAlgn="base" hangingPunct="1">
        <a:spcBef>
          <a:spcPct val="0"/>
        </a:spcBef>
        <a:spcAft>
          <a:spcPct val="0"/>
        </a:spcAft>
        <a:defRPr sz="4400">
          <a:solidFill>
            <a:schemeClr val="tx1"/>
          </a:solidFill>
          <a:latin typeface="Calibri" pitchFamily="34" charset="0"/>
        </a:defRPr>
      </a:lvl9pPr>
    </p:titleStyle>
    <p:bodyStyle>
      <a:lvl1pPr marL="342892" indent="-342892" algn="l" defTabSz="457189"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2" charset="-128"/>
          <a:cs typeface="+mn-cs"/>
        </a:defRPr>
      </a:lvl1pPr>
      <a:lvl2pPr marL="742931" indent="-285743"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2972"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348"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6.jpeg"/><Relationship Id="rId18" Type="http://schemas.openxmlformats.org/officeDocument/2006/relationships/image" Target="../media/image61.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tags" Target="../tags/tag2.xml"/><Relationship Id="rId16" Type="http://schemas.openxmlformats.org/officeDocument/2006/relationships/image" Target="../media/image59.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4.xml"/><Relationship Id="rId5" Type="http://schemas.openxmlformats.org/officeDocument/2006/relationships/tags" Target="../tags/tag5.xml"/><Relationship Id="rId15" Type="http://schemas.openxmlformats.org/officeDocument/2006/relationships/image" Target="../media/image58.jpeg"/><Relationship Id="rId10" Type="http://schemas.openxmlformats.org/officeDocument/2006/relationships/slideLayout" Target="../slideLayouts/slideLayout13.xml"/><Relationship Id="rId19" Type="http://schemas.openxmlformats.org/officeDocument/2006/relationships/image" Target="../media/image62.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7.jpeg"/></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rosymmetry.com/" TargetMode="External"/><Relationship Id="rId7" Type="http://schemas.openxmlformats.org/officeDocument/2006/relationships/image" Target="../media/image9.jpeg"/><Relationship Id="rId2" Type="http://schemas.openxmlformats.org/officeDocument/2006/relationships/hyperlink" Target="mailto:gbailey@prosymmetry.com"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png"/><Relationship Id="rId4" Type="http://schemas.openxmlformats.org/officeDocument/2006/relationships/image" Target="../media/image69.jpeg"/><Relationship Id="rId9"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3" Type="http://schemas.openxmlformats.org/officeDocument/2006/relationships/image" Target="../media/image10.jpe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jpe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2.jpe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1.pn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jpeg"/><Relationship Id="rId10" Type="http://schemas.openxmlformats.org/officeDocument/2006/relationships/image" Target="../media/image17.png"/><Relationship Id="rId19" Type="http://schemas.openxmlformats.org/officeDocument/2006/relationships/image" Target="../media/image26.jpeg"/><Relationship Id="rId31" Type="http://schemas.openxmlformats.org/officeDocument/2006/relationships/image" Target="../media/image38.png"/><Relationship Id="rId44" Type="http://schemas.openxmlformats.org/officeDocument/2006/relationships/image" Target="../media/image50.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gif"/><Relationship Id="rId22" Type="http://schemas.openxmlformats.org/officeDocument/2006/relationships/image" Target="../media/image29.png"/><Relationship Id="rId27" Type="http://schemas.openxmlformats.org/officeDocument/2006/relationships/image" Target="../media/image34.jpeg"/><Relationship Id="rId30" Type="http://schemas.openxmlformats.org/officeDocument/2006/relationships/image" Target="../media/image37.jpg"/><Relationship Id="rId35" Type="http://schemas.openxmlformats.org/officeDocument/2006/relationships/image" Target="../media/image42.png"/><Relationship Id="rId43" Type="http://schemas.openxmlformats.org/officeDocument/2006/relationships/image" Target="../media/image49.sv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rosymmetry.com/" TargetMode="External"/><Relationship Id="rId7" Type="http://schemas.openxmlformats.org/officeDocument/2006/relationships/image" Target="../media/image9.jpeg"/><Relationship Id="rId2" Type="http://schemas.openxmlformats.org/officeDocument/2006/relationships/hyperlink" Target="mailto:gbailey@prosymmetry.com"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7" name="TextBox 6"/>
          <p:cNvSpPr txBox="1"/>
          <p:nvPr/>
        </p:nvSpPr>
        <p:spPr>
          <a:xfrm>
            <a:off x="1676400" y="5228272"/>
            <a:ext cx="8534400" cy="1477328"/>
          </a:xfrm>
          <a:prstGeom prst="rect">
            <a:avLst/>
          </a:prstGeom>
          <a:solidFill>
            <a:srgbClr val="000000">
              <a:alpha val="50196"/>
            </a:srgbClr>
          </a:solidFill>
        </p:spPr>
        <p:txBody>
          <a:bodyPr wrap="square" lIns="68580" tIns="0" rIns="0" bIns="0" rtlCol="0">
            <a:spAutoFit/>
          </a:bodyPr>
          <a:lstStyle/>
          <a:p>
            <a:endParaRPr lang="en-US" sz="3200" i="1" dirty="0">
              <a:solidFill>
                <a:schemeClr val="bg1"/>
              </a:solidFill>
              <a:latin typeface="Corbel" panose="020B0503020204020204" pitchFamily="34" charset="0"/>
            </a:endParaRPr>
          </a:p>
          <a:p>
            <a:endParaRPr lang="en-US" sz="3200" i="1" dirty="0">
              <a:solidFill>
                <a:schemeClr val="bg1"/>
              </a:solidFill>
              <a:latin typeface="Corbel" panose="020B0503020204020204" pitchFamily="34" charset="0"/>
            </a:endParaRPr>
          </a:p>
          <a:p>
            <a:endParaRPr lang="en-US" sz="3200" i="1" dirty="0">
              <a:solidFill>
                <a:schemeClr val="bg1"/>
              </a:solidFill>
              <a:latin typeface="Corbel" panose="020B0503020204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5542857"/>
            <a:ext cx="4905375" cy="952500"/>
          </a:xfrm>
          <a:prstGeom prst="rect">
            <a:avLst/>
          </a:prstGeom>
        </p:spPr>
      </p:pic>
      <p:sp>
        <p:nvSpPr>
          <p:cNvPr id="3" name="TextBox 2"/>
          <p:cNvSpPr txBox="1"/>
          <p:nvPr/>
        </p:nvSpPr>
        <p:spPr>
          <a:xfrm>
            <a:off x="2362200" y="990600"/>
            <a:ext cx="8305800" cy="1754326"/>
          </a:xfrm>
          <a:prstGeom prst="rect">
            <a:avLst/>
          </a:prstGeom>
          <a:solidFill>
            <a:srgbClr val="000000">
              <a:alpha val="41961"/>
            </a:srgbClr>
          </a:solidFill>
        </p:spPr>
        <p:txBody>
          <a:bodyPr wrap="square" rtlCol="0">
            <a:spAutoFit/>
          </a:bodyPr>
          <a:lstStyle/>
          <a:p>
            <a:pPr algn="r"/>
            <a:r>
              <a:rPr lang="en-US" sz="5400" dirty="0">
                <a:solidFill>
                  <a:schemeClr val="bg1"/>
                </a:solidFill>
                <a:latin typeface="Corbel" panose="020B0503020204020204" pitchFamily="34" charset="0"/>
              </a:rPr>
              <a:t>Resource Portfolio Management</a:t>
            </a:r>
          </a:p>
        </p:txBody>
      </p:sp>
      <p:sp>
        <p:nvSpPr>
          <p:cNvPr id="6" name="TextBox 5"/>
          <p:cNvSpPr txBox="1"/>
          <p:nvPr/>
        </p:nvSpPr>
        <p:spPr>
          <a:xfrm>
            <a:off x="5181600" y="2858363"/>
            <a:ext cx="5486400" cy="707886"/>
          </a:xfrm>
          <a:prstGeom prst="rect">
            <a:avLst/>
          </a:prstGeom>
          <a:solidFill>
            <a:srgbClr val="000000">
              <a:alpha val="41961"/>
            </a:srgbClr>
          </a:solidFill>
        </p:spPr>
        <p:txBody>
          <a:bodyPr wrap="square" rtlCol="0">
            <a:spAutoFit/>
          </a:bodyPr>
          <a:lstStyle/>
          <a:p>
            <a:pPr algn="r"/>
            <a:r>
              <a:rPr lang="en-US" sz="2000" dirty="0">
                <a:solidFill>
                  <a:schemeClr val="bg1"/>
                </a:solidFill>
                <a:latin typeface="Corbel" panose="020B0503020204020204" pitchFamily="34" charset="0"/>
              </a:rPr>
              <a:t>Getting Away From Disjointed Short Term Guess Work And Build a Reliable Project Pipeline</a:t>
            </a:r>
          </a:p>
        </p:txBody>
      </p:sp>
    </p:spTree>
    <p:extLst>
      <p:ext uri="{BB962C8B-B14F-4D97-AF65-F5344CB8AC3E}">
        <p14:creationId xmlns:p14="http://schemas.microsoft.com/office/powerpoint/2010/main" val="180426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868" y="2458"/>
            <a:ext cx="8630265" cy="607142"/>
          </a:xfrm>
        </p:spPr>
        <p:txBody>
          <a:bodyPr>
            <a:normAutofit/>
          </a:bodyPr>
          <a:lstStyle/>
          <a:p>
            <a:r>
              <a:rPr lang="en-US" sz="2800" dirty="0">
                <a:latin typeface="Corbel" panose="020B0503020204020204" pitchFamily="34" charset="0"/>
              </a:rPr>
              <a:t>Aligning Resources with Strategy</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10</a:t>
            </a:fld>
            <a:endParaRPr lang="en-US" dirty="0">
              <a:latin typeface="Corbel" panose="020B0503020204020204" pitchFamily="34" charset="0"/>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599768"/>
            <a:ext cx="9067800" cy="4953000"/>
          </a:xfrm>
          <a:prstGeom prst="rect">
            <a:avLst/>
          </a:prstGeom>
          <a:noFill/>
          <a:ln>
            <a:noFill/>
          </a:ln>
        </p:spPr>
      </p:pic>
      <p:sp>
        <p:nvSpPr>
          <p:cNvPr id="7" name="Rectangle 6"/>
          <p:cNvSpPr/>
          <p:nvPr/>
        </p:nvSpPr>
        <p:spPr>
          <a:xfrm>
            <a:off x="2590800" y="5585227"/>
            <a:ext cx="7315200" cy="369332"/>
          </a:xfrm>
          <a:prstGeom prst="rect">
            <a:avLst/>
          </a:prstGeom>
        </p:spPr>
        <p:txBody>
          <a:bodyPr wrap="square">
            <a:spAutoFit/>
          </a:bodyPr>
          <a:lstStyle/>
          <a:p>
            <a:pPr algn="ctr"/>
            <a:r>
              <a:rPr lang="en-US" b="1" dirty="0">
                <a:latin typeface="Corbel" panose="020B0503020204020204" pitchFamily="34" charset="0"/>
                <a:ea typeface="Open Sans" panose="020B0606030504020204" pitchFamily="34" charset="0"/>
              </a:rPr>
              <a:t>Resources define project delivery capabilities</a:t>
            </a:r>
            <a:r>
              <a:rPr lang="en-US" dirty="0">
                <a:latin typeface="Corbel" panose="020B0503020204020204" pitchFamily="34" charset="0"/>
                <a:ea typeface="Open Sans" panose="020B0606030504020204" pitchFamily="34" charset="0"/>
              </a:rPr>
              <a:t>.</a:t>
            </a:r>
            <a:endParaRPr lang="en-US" dirty="0">
              <a:latin typeface="Corbel" panose="020B0503020204020204" pitchFamily="34" charset="0"/>
            </a:endParaRPr>
          </a:p>
        </p:txBody>
      </p:sp>
    </p:spTree>
    <p:extLst>
      <p:ext uri="{BB962C8B-B14F-4D97-AF65-F5344CB8AC3E}">
        <p14:creationId xmlns:p14="http://schemas.microsoft.com/office/powerpoint/2010/main" val="42879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144000" cy="1417638"/>
          </a:xfrm>
        </p:spPr>
        <p:txBody>
          <a:bodyPr>
            <a:normAutofit/>
          </a:bodyPr>
          <a:lstStyle/>
          <a:p>
            <a:r>
              <a:rPr lang="en-US" sz="2800" dirty="0">
                <a:latin typeface="Corbel" panose="020B0503020204020204" pitchFamily="34" charset="0"/>
              </a:rPr>
              <a:t/>
            </a:r>
            <a:br>
              <a:rPr lang="en-US" sz="2800" dirty="0">
                <a:latin typeface="Corbel" panose="020B0503020204020204" pitchFamily="34" charset="0"/>
              </a:rPr>
            </a:br>
            <a:r>
              <a:rPr lang="en-US" sz="2800" dirty="0">
                <a:latin typeface="Corbel" panose="020B0503020204020204" pitchFamily="34" charset="0"/>
              </a:rPr>
              <a:t>Why is it critical to align resources with strategy?</a:t>
            </a:r>
            <a:br>
              <a:rPr lang="en-US" sz="2800" dirty="0">
                <a:latin typeface="Corbel" panose="020B0503020204020204" pitchFamily="34" charset="0"/>
              </a:rPr>
            </a:br>
            <a:endParaRPr lang="en-US" sz="2800" dirty="0">
              <a:latin typeface="Corbel" panose="020B0503020204020204" pitchFamily="34" charset="0"/>
            </a:endParaRPr>
          </a:p>
        </p:txBody>
      </p:sp>
      <p:sp>
        <p:nvSpPr>
          <p:cNvPr id="3" name="Content Placeholder 2"/>
          <p:cNvSpPr>
            <a:spLocks noGrp="1"/>
          </p:cNvSpPr>
          <p:nvPr>
            <p:ph idx="1"/>
          </p:nvPr>
        </p:nvSpPr>
        <p:spPr>
          <a:xfrm>
            <a:off x="1524000" y="1417639"/>
            <a:ext cx="9067800" cy="4708526"/>
          </a:xfrm>
        </p:spPr>
        <p:txBody>
          <a:bodyPr>
            <a:normAutofit/>
          </a:bodyPr>
          <a:lstStyle/>
          <a:p>
            <a:pPr marL="457200" indent="-457200">
              <a:buFont typeface="+mj-lt"/>
              <a:buAutoNum type="arabicPeriod"/>
            </a:pPr>
            <a:r>
              <a:rPr lang="en-US" sz="2500" dirty="0">
                <a:latin typeface="Corbel" panose="020B0503020204020204" pitchFamily="34" charset="0"/>
              </a:rPr>
              <a:t>First and foremost comes the issue of project delivery. Only so much can be accomplished. </a:t>
            </a:r>
          </a:p>
          <a:p>
            <a:pPr marL="457200" indent="-457200">
              <a:buFont typeface="+mj-lt"/>
              <a:buAutoNum type="arabicPeriod"/>
            </a:pPr>
            <a:endParaRPr lang="en-US" sz="2500" dirty="0">
              <a:latin typeface="Corbel" panose="020B0503020204020204" pitchFamily="34" charset="0"/>
            </a:endParaRPr>
          </a:p>
          <a:p>
            <a:pPr marL="457200" indent="-457200">
              <a:buFont typeface="+mj-lt"/>
              <a:buAutoNum type="arabicPeriod"/>
            </a:pPr>
            <a:r>
              <a:rPr lang="en-US" sz="2500" dirty="0">
                <a:latin typeface="Corbel" panose="020B0503020204020204" pitchFamily="34" charset="0"/>
              </a:rPr>
              <a:t> In most companies, the strategic ambitions of management often exceed the capacity of the organization to execute the required projects.  </a:t>
            </a:r>
          </a:p>
          <a:p>
            <a:pPr marL="457200" indent="-457200">
              <a:buFont typeface="+mj-lt"/>
              <a:buAutoNum type="arabicPeriod"/>
            </a:pPr>
            <a:endParaRPr lang="en-US" sz="2500" dirty="0">
              <a:latin typeface="Corbel" panose="020B0503020204020204" pitchFamily="34" charset="0"/>
            </a:endParaRPr>
          </a:p>
          <a:p>
            <a:pPr marL="457200" indent="-457200">
              <a:buFont typeface="+mj-lt"/>
              <a:buAutoNum type="arabicPeriod"/>
            </a:pPr>
            <a:r>
              <a:rPr lang="en-US" sz="2500" dirty="0">
                <a:latin typeface="Corbel" panose="020B0503020204020204" pitchFamily="34" charset="0"/>
              </a:rPr>
              <a:t>Strategic choices in project selection boil down to how many resources you can allocate.  This statement alone highlights the importance of resources in realizing strategy.</a:t>
            </a:r>
          </a:p>
          <a:p>
            <a:pPr marL="457200" indent="-457200">
              <a:buFont typeface="+mj-lt"/>
              <a:buAutoNum type="arabicPeriod"/>
            </a:pPr>
            <a:endParaRPr lang="en-US" sz="2500"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11</a:t>
            </a:fld>
            <a:endParaRPr lang="en-US" dirty="0">
              <a:latin typeface="Corbel" panose="020B0503020204020204" pitchFamily="34" charset="0"/>
            </a:endParaRPr>
          </a:p>
        </p:txBody>
      </p:sp>
    </p:spTree>
    <p:extLst>
      <p:ext uri="{BB962C8B-B14F-4D97-AF65-F5344CB8AC3E}">
        <p14:creationId xmlns:p14="http://schemas.microsoft.com/office/powerpoint/2010/main" val="144828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Corbel" panose="020B0503020204020204" pitchFamily="34" charset="0"/>
              </a:rPr>
              <a:t>How companies select and value projects and initiatives ?</a:t>
            </a:r>
          </a:p>
        </p:txBody>
      </p:sp>
      <p:sp>
        <p:nvSpPr>
          <p:cNvPr id="3" name="Content Placeholder 2"/>
          <p:cNvSpPr>
            <a:spLocks noGrp="1"/>
          </p:cNvSpPr>
          <p:nvPr>
            <p:ph idx="1"/>
          </p:nvPr>
        </p:nvSpPr>
        <p:spPr>
          <a:xfrm>
            <a:off x="1524000" y="1600202"/>
            <a:ext cx="9144000" cy="4525963"/>
          </a:xfrm>
        </p:spPr>
        <p:txBody>
          <a:bodyPr>
            <a:normAutofit/>
          </a:bodyPr>
          <a:lstStyle/>
          <a:p>
            <a:r>
              <a:rPr lang="en-US" sz="2500" dirty="0">
                <a:latin typeface="Corbel" panose="020B0503020204020204" pitchFamily="34" charset="0"/>
              </a:rPr>
              <a:t>In many cases, the process of selecting the projects to perform does not include the most critical aspect of the delivery process. </a:t>
            </a:r>
          </a:p>
          <a:p>
            <a:endParaRPr lang="en-US" sz="2500" dirty="0">
              <a:latin typeface="Corbel" panose="020B0503020204020204" pitchFamily="34" charset="0"/>
            </a:endParaRPr>
          </a:p>
          <a:p>
            <a:r>
              <a:rPr lang="en-US" sz="2500" dirty="0">
                <a:latin typeface="Corbel" panose="020B0503020204020204" pitchFamily="34" charset="0"/>
              </a:rPr>
              <a:t> Without considering the impact of projects on the resource pool, decision makers make a critical mistake. </a:t>
            </a:r>
          </a:p>
          <a:p>
            <a:endParaRPr lang="en-US" sz="2500" dirty="0">
              <a:latin typeface="Corbel" panose="020B0503020204020204" pitchFamily="34" charset="0"/>
            </a:endParaRPr>
          </a:p>
          <a:p>
            <a:r>
              <a:rPr lang="en-US" sz="2500" dirty="0">
                <a:latin typeface="Corbel" panose="020B0503020204020204" pitchFamily="34" charset="0"/>
              </a:rPr>
              <a:t>Selection and planning of projects should take place concurrently.  Many companies have a better understanding of how capital and assets are allocated than they do about how resources should be allocated.</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12</a:t>
            </a:fld>
            <a:endParaRPr lang="en-US" dirty="0">
              <a:latin typeface="Corbel" panose="020B0503020204020204" pitchFamily="34" charset="0"/>
            </a:endParaRPr>
          </a:p>
        </p:txBody>
      </p:sp>
    </p:spTree>
    <p:extLst>
      <p:ext uri="{BB962C8B-B14F-4D97-AF65-F5344CB8AC3E}">
        <p14:creationId xmlns:p14="http://schemas.microsoft.com/office/powerpoint/2010/main" val="46582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Corbel" panose="020B0503020204020204" pitchFamily="34" charset="0"/>
              </a:rPr>
              <a:t>How companies select and value projects and initiatives ?</a:t>
            </a:r>
          </a:p>
        </p:txBody>
      </p:sp>
      <p:sp>
        <p:nvSpPr>
          <p:cNvPr id="3" name="Content Placeholder 2"/>
          <p:cNvSpPr>
            <a:spLocks noGrp="1"/>
          </p:cNvSpPr>
          <p:nvPr>
            <p:ph idx="1"/>
          </p:nvPr>
        </p:nvSpPr>
        <p:spPr>
          <a:xfrm>
            <a:off x="1524000" y="1417639"/>
            <a:ext cx="9144000" cy="4708526"/>
          </a:xfrm>
        </p:spPr>
        <p:txBody>
          <a:bodyPr>
            <a:normAutofit/>
          </a:bodyPr>
          <a:lstStyle/>
          <a:p>
            <a:r>
              <a:rPr lang="en-US" sz="2500" dirty="0">
                <a:latin typeface="Corbel" panose="020B0503020204020204" pitchFamily="34" charset="0"/>
              </a:rPr>
              <a:t>Detailed allocation data are not required to be successful.  Aggregated project data are sufficient at this point.</a:t>
            </a:r>
          </a:p>
          <a:p>
            <a:pPr marL="0" indent="0">
              <a:buNone/>
            </a:pPr>
            <a:r>
              <a:rPr lang="en-US" sz="2500" dirty="0">
                <a:latin typeface="Corbel" panose="020B0503020204020204" pitchFamily="34" charset="0"/>
              </a:rPr>
              <a:t>  </a:t>
            </a:r>
          </a:p>
          <a:p>
            <a:r>
              <a:rPr lang="en-US" sz="2500" dirty="0">
                <a:latin typeface="Corbel" panose="020B0503020204020204" pitchFamily="34" charset="0"/>
              </a:rPr>
              <a:t>Failure to incorporate resource planning into the project selection process has been shown to result in companies attempting to execute between </a:t>
            </a:r>
            <a:r>
              <a:rPr lang="en-US" sz="2500" i="1" dirty="0">
                <a:latin typeface="Corbel" panose="020B0503020204020204" pitchFamily="34" charset="0"/>
              </a:rPr>
              <a:t>two-times and three-times the number of projects than they have the capacity to execute.</a:t>
            </a:r>
          </a:p>
          <a:p>
            <a:pPr marL="0" indent="0">
              <a:buNone/>
            </a:pPr>
            <a:endParaRPr lang="en-US" sz="1900" dirty="0">
              <a:latin typeface="Corbel" panose="020B0503020204020204" pitchFamily="34" charset="0"/>
            </a:endParaRPr>
          </a:p>
          <a:p>
            <a:pPr marL="0" indent="0">
              <a:buNone/>
            </a:pPr>
            <a:endParaRPr lang="en-US" sz="1900" dirty="0">
              <a:latin typeface="Corbel" panose="020B0503020204020204" pitchFamily="34" charset="0"/>
            </a:endParaRPr>
          </a:p>
          <a:p>
            <a:pPr marL="0" indent="0">
              <a:buNone/>
            </a:pPr>
            <a:endParaRPr lang="en-US" sz="1900" dirty="0">
              <a:latin typeface="Corbel" panose="020B0503020204020204" pitchFamily="34" charset="0"/>
            </a:endParaRPr>
          </a:p>
          <a:p>
            <a:pPr marL="0" indent="0">
              <a:buNone/>
            </a:pPr>
            <a:r>
              <a:rPr lang="en-US" sz="1600" dirty="0">
                <a:latin typeface="Corbel" panose="020B0503020204020204" pitchFamily="34" charset="0"/>
              </a:rPr>
              <a:t>Wheelwright, Steven C. and Kim B. Clark, Revolutionizing Product Development.  New York: The Free Press, 1992.</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13</a:t>
            </a:fld>
            <a:endParaRPr lang="en-US" dirty="0">
              <a:latin typeface="Corbel" panose="020B0503020204020204" pitchFamily="34" charset="0"/>
            </a:endParaRPr>
          </a:p>
        </p:txBody>
      </p:sp>
    </p:spTree>
    <p:extLst>
      <p:ext uri="{BB962C8B-B14F-4D97-AF65-F5344CB8AC3E}">
        <p14:creationId xmlns:p14="http://schemas.microsoft.com/office/powerpoint/2010/main" val="42177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rbel" panose="020B0503020204020204" pitchFamily="34" charset="0"/>
              </a:rPr>
              <a:t/>
            </a:r>
            <a:br>
              <a:rPr lang="en-US" dirty="0">
                <a:latin typeface="Corbel" panose="020B0503020204020204" pitchFamily="34" charset="0"/>
              </a:rPr>
            </a:br>
            <a:endParaRPr lang="en-US" dirty="0">
              <a:latin typeface="Corbel" panose="020B0503020204020204" pitchFamily="34" charset="0"/>
            </a:endParaRPr>
          </a:p>
        </p:txBody>
      </p:sp>
      <p:sp>
        <p:nvSpPr>
          <p:cNvPr id="3" name="Content Placeholder 2"/>
          <p:cNvSpPr>
            <a:spLocks noGrp="1"/>
          </p:cNvSpPr>
          <p:nvPr>
            <p:ph idx="1"/>
          </p:nvPr>
        </p:nvSpPr>
        <p:spPr>
          <a:xfrm>
            <a:off x="1905000" y="152401"/>
            <a:ext cx="8229600" cy="1524000"/>
          </a:xfrm>
        </p:spPr>
        <p:txBody>
          <a:bodyPr>
            <a:normAutofit/>
          </a:bodyPr>
          <a:lstStyle/>
          <a:p>
            <a:pPr marL="0" indent="0" algn="ctr">
              <a:buNone/>
            </a:pPr>
            <a:r>
              <a:rPr lang="en-US" sz="2800" i="1" dirty="0">
                <a:latin typeface="Corbel" panose="020B0503020204020204" pitchFamily="34" charset="0"/>
              </a:rPr>
              <a:t>“Behind every major resource allocation decision a company makes lies some calculation of what that move is worth."</a:t>
            </a:r>
            <a:endParaRPr lang="en-US" sz="2800"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14</a:t>
            </a:fld>
            <a:endParaRPr lang="en-US" dirty="0">
              <a:latin typeface="Corbel" panose="020B0503020204020204" pitchFamily="34" charset="0"/>
            </a:endParaRPr>
          </a:p>
        </p:txBody>
      </p:sp>
      <p:sp>
        <p:nvSpPr>
          <p:cNvPr id="7" name="Rectangle 6"/>
          <p:cNvSpPr/>
          <p:nvPr/>
        </p:nvSpPr>
        <p:spPr>
          <a:xfrm>
            <a:off x="1547553" y="1712091"/>
            <a:ext cx="9144000" cy="4025717"/>
          </a:xfrm>
          <a:prstGeom prst="rect">
            <a:avLst/>
          </a:prstGeom>
        </p:spPr>
        <p:txBody>
          <a:bodyPr wrap="square">
            <a:spAutoFit/>
          </a:bodyPr>
          <a:lstStyle/>
          <a:p>
            <a:pPr algn="just">
              <a:lnSpc>
                <a:spcPct val="115000"/>
              </a:lnSpc>
            </a:pPr>
            <a:r>
              <a:rPr lang="en-US" dirty="0">
                <a:solidFill>
                  <a:srgbClr val="434343"/>
                </a:solidFill>
                <a:latin typeface="Corbel" panose="020B0503020204020204" pitchFamily="34" charset="0"/>
                <a:ea typeface="Open Sans" panose="020B0606030504020204" pitchFamily="34" charset="0"/>
              </a:rPr>
              <a:t>Organizations exist for a purpose.  A group of people get together to effectively coordinate their efforts and get things done.  In other words, their assembly is designed to drive a common purpose – a strategy.  While strategy is typically the output of both analytically derived and market driven factors, there are two primary approaches to formulating strategy:</a:t>
            </a:r>
          </a:p>
          <a:p>
            <a:pPr algn="just">
              <a:lnSpc>
                <a:spcPct val="115000"/>
              </a:lnSpc>
            </a:pPr>
            <a:r>
              <a:rPr lang="en-US" dirty="0">
                <a:solidFill>
                  <a:srgbClr val="434343"/>
                </a:solidFill>
                <a:latin typeface="Corbel" panose="020B0503020204020204" pitchFamily="34" charset="0"/>
                <a:ea typeface="Open Sans" panose="020B0606030504020204" pitchFamily="34" charset="0"/>
              </a:rPr>
              <a:t> </a:t>
            </a:r>
          </a:p>
          <a:p>
            <a:pPr marL="342900" indent="-342900" algn="just">
              <a:lnSpc>
                <a:spcPct val="115000"/>
              </a:lnSpc>
              <a:buFont typeface="+mj-lt"/>
              <a:buAutoNum type="arabicParenBoth"/>
            </a:pPr>
            <a:r>
              <a:rPr lang="en-US" dirty="0">
                <a:solidFill>
                  <a:srgbClr val="434343"/>
                </a:solidFill>
                <a:latin typeface="Corbel" panose="020B0503020204020204" pitchFamily="34" charset="0"/>
                <a:ea typeface="Open Sans" panose="020B0606030504020204" pitchFamily="34" charset="0"/>
              </a:rPr>
              <a:t>Deliberate – analytical or creative – processes are used to formulate strategy.</a:t>
            </a:r>
          </a:p>
          <a:p>
            <a:pPr marL="342900" indent="-342900" algn="just">
              <a:lnSpc>
                <a:spcPct val="115000"/>
              </a:lnSpc>
              <a:buFont typeface="+mj-lt"/>
              <a:buAutoNum type="arabicParenBoth"/>
            </a:pPr>
            <a:r>
              <a:rPr lang="en-US" dirty="0">
                <a:solidFill>
                  <a:srgbClr val="434343"/>
                </a:solidFill>
                <a:latin typeface="Corbel" panose="020B0503020204020204" pitchFamily="34" charset="0"/>
                <a:ea typeface="Open Sans" panose="020B0606030504020204" pitchFamily="34" charset="0"/>
              </a:rPr>
              <a:t>Emergent understanding of realities cause strategy to form. </a:t>
            </a:r>
          </a:p>
          <a:p>
            <a:pPr marL="342900" indent="-342900" algn="just">
              <a:lnSpc>
                <a:spcPct val="115000"/>
              </a:lnSpc>
              <a:buFont typeface="+mj-lt"/>
              <a:buAutoNum type="arabicParenBoth"/>
            </a:pPr>
            <a:endParaRPr lang="en-US" dirty="0">
              <a:solidFill>
                <a:srgbClr val="434343"/>
              </a:solidFill>
              <a:latin typeface="Corbel" panose="020B0503020204020204" pitchFamily="34" charset="0"/>
              <a:ea typeface="Open Sans" panose="020B0606030504020204" pitchFamily="34" charset="0"/>
            </a:endParaRPr>
          </a:p>
          <a:p>
            <a:r>
              <a:rPr lang="en-US" dirty="0">
                <a:latin typeface="Corbel" panose="020B0503020204020204" pitchFamily="34" charset="0"/>
              </a:rPr>
              <a:t>The combination of the right people with the right skills, using the correct plant and equipment through effective business processes is fundamental to the delivery of the company’s strategic intent.  Without resources, we can’t do work, we can’t do projects and we can’t implement strategy.  In the most fundamental sense, our ability to select and deliver projects is limited exclusively by our access to qualified resources.</a:t>
            </a:r>
          </a:p>
        </p:txBody>
      </p:sp>
    </p:spTree>
    <p:extLst>
      <p:ext uri="{BB962C8B-B14F-4D97-AF65-F5344CB8AC3E}">
        <p14:creationId xmlns:p14="http://schemas.microsoft.com/office/powerpoint/2010/main" val="105234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rmAutofit/>
          </a:bodyPr>
          <a:lstStyle/>
          <a:p>
            <a:r>
              <a:rPr lang="en-US" sz="2800" dirty="0">
                <a:latin typeface="Corbel" panose="020B0503020204020204" pitchFamily="34" charset="0"/>
              </a:rPr>
              <a:t>Gartner 2015</a:t>
            </a:r>
          </a:p>
        </p:txBody>
      </p:sp>
      <p:sp>
        <p:nvSpPr>
          <p:cNvPr id="3" name="Content Placeholder 2"/>
          <p:cNvSpPr>
            <a:spLocks noGrp="1"/>
          </p:cNvSpPr>
          <p:nvPr>
            <p:ph idx="1"/>
          </p:nvPr>
        </p:nvSpPr>
        <p:spPr>
          <a:xfrm>
            <a:off x="1524000" y="990600"/>
            <a:ext cx="9144000" cy="5135564"/>
          </a:xfrm>
        </p:spPr>
        <p:txBody>
          <a:bodyPr>
            <a:normAutofit/>
          </a:bodyPr>
          <a:lstStyle/>
          <a:p>
            <a:r>
              <a:rPr lang="en-US" sz="2500" dirty="0">
                <a:latin typeface="Corbel" panose="020B0503020204020204" pitchFamily="34" charset="0"/>
              </a:rPr>
              <a:t>People capacity planning becomes critical to ensure execution. People capacity planning is the ability to know, for example, that if you approve these 10 projects, then you will need 100 people from IT, 10 from finance, five from marketing, 15 from supply chain and 20 consultants/contractors to execute projects you’ve chosen to fund.</a:t>
            </a:r>
          </a:p>
          <a:p>
            <a:endParaRPr lang="en-US" sz="2500" dirty="0">
              <a:latin typeface="Corbel" panose="020B0503020204020204" pitchFamily="34" charset="0"/>
            </a:endParaRPr>
          </a:p>
          <a:p>
            <a:r>
              <a:rPr lang="en-US" sz="2500" dirty="0">
                <a:latin typeface="Corbel" panose="020B0503020204020204" pitchFamily="34" charset="0"/>
              </a:rPr>
              <a:t>It will support tracking that the required individuals are actually available and committed before the project can start.</a:t>
            </a:r>
          </a:p>
          <a:p>
            <a:endParaRPr lang="en-US"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15</a:t>
            </a:fld>
            <a:endParaRPr lang="en-US" dirty="0">
              <a:latin typeface="Corbel" panose="020B0503020204020204" pitchFamily="34" charset="0"/>
            </a:endParaRPr>
          </a:p>
        </p:txBody>
      </p:sp>
    </p:spTree>
    <p:extLst>
      <p:ext uri="{BB962C8B-B14F-4D97-AF65-F5344CB8AC3E}">
        <p14:creationId xmlns:p14="http://schemas.microsoft.com/office/powerpoint/2010/main" val="129222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487362"/>
          </a:xfrm>
        </p:spPr>
        <p:txBody>
          <a:bodyPr>
            <a:noAutofit/>
          </a:bodyPr>
          <a:lstStyle/>
          <a:p>
            <a:r>
              <a:rPr lang="en-US" sz="2000" b="1" dirty="0">
                <a:latin typeface="Corbel" panose="020B0503020204020204" pitchFamily="34" charset="0"/>
              </a:rPr>
              <a:t>How-to implement a Resource Management strategy</a:t>
            </a:r>
            <a:r>
              <a:rPr lang="en-US" sz="3200" b="1" dirty="0">
                <a:latin typeface="Corbel" panose="020B0503020204020204" pitchFamily="34" charset="0"/>
              </a:rPr>
              <a:t/>
            </a:r>
            <a:br>
              <a:rPr lang="en-US" sz="3200" b="1" dirty="0">
                <a:latin typeface="Corbel" panose="020B0503020204020204" pitchFamily="34" charset="0"/>
              </a:rPr>
            </a:br>
            <a:endParaRPr lang="en-US" sz="3200"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16</a:t>
            </a:fld>
            <a:endParaRPr lang="en-US" dirty="0">
              <a:latin typeface="Corbel" panose="020B0503020204020204" pitchFamily="34" charset="0"/>
            </a:endParaRPr>
          </a:p>
        </p:txBody>
      </p:sp>
      <p:pic>
        <p:nvPicPr>
          <p:cNvPr id="6" name="Content Placeholder 5"/>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360971" y="868363"/>
            <a:ext cx="7543800" cy="4362871"/>
          </a:xfrm>
          <a:prstGeom prst="rect">
            <a:avLst/>
          </a:prstGeom>
          <a:noFill/>
          <a:ln>
            <a:noFill/>
          </a:ln>
        </p:spPr>
      </p:pic>
      <p:sp>
        <p:nvSpPr>
          <p:cNvPr id="7" name="Rectangle 6"/>
          <p:cNvSpPr/>
          <p:nvPr/>
        </p:nvSpPr>
        <p:spPr>
          <a:xfrm>
            <a:off x="6132871" y="5503639"/>
            <a:ext cx="4572000" cy="461665"/>
          </a:xfrm>
          <a:prstGeom prst="rect">
            <a:avLst/>
          </a:prstGeom>
        </p:spPr>
        <p:txBody>
          <a:bodyPr>
            <a:spAutoFit/>
          </a:bodyPr>
          <a:lstStyle/>
          <a:p>
            <a:r>
              <a:rPr lang="en-US" sz="1200" i="1" dirty="0">
                <a:latin typeface="Corbel" panose="020B0503020204020204" pitchFamily="34" charset="0"/>
              </a:rPr>
              <a:t>Maximizing R&amp;D Portfolio Value,  2005 Industrial Research Institute Inc. Rainer </a:t>
            </a:r>
            <a:r>
              <a:rPr lang="en-US" sz="1200" i="1" dirty="0" err="1">
                <a:latin typeface="Corbel" panose="020B0503020204020204" pitchFamily="34" charset="0"/>
              </a:rPr>
              <a:t>Kolisch</a:t>
            </a:r>
            <a:r>
              <a:rPr lang="en-US" sz="1200" i="1" dirty="0">
                <a:latin typeface="Corbel" panose="020B0503020204020204" pitchFamily="34" charset="0"/>
              </a:rPr>
              <a:t>, Konrad Meyer and Roland Mohr</a:t>
            </a:r>
            <a:endParaRPr lang="en-US" sz="1200" dirty="0">
              <a:latin typeface="Corbel" panose="020B0503020204020204" pitchFamily="34" charset="0"/>
            </a:endParaRPr>
          </a:p>
        </p:txBody>
      </p:sp>
    </p:spTree>
    <p:extLst>
      <p:ext uri="{BB962C8B-B14F-4D97-AF65-F5344CB8AC3E}">
        <p14:creationId xmlns:p14="http://schemas.microsoft.com/office/powerpoint/2010/main" val="95756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z002xbaa\AppData\Local\Microsoft\Windows\Temporary Internet Files\Content.Outlook\CVSOIEDF\H_DX_CS-5100_BlueTubes_02.jpeg"/>
          <p:cNvPicPr preferRelativeResize="0">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685722" y="4091808"/>
            <a:ext cx="2007143" cy="14833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preferRelativeResize="0">
            <a:picLocks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33174" y="4091808"/>
            <a:ext cx="2007143" cy="148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38"/>
          <p:cNvPicPr preferRelativeResize="0">
            <a:picLocks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3685722" y="1997321"/>
            <a:ext cx="2007143" cy="1483386"/>
          </a:xfrm>
          <a:prstGeom prst="rect">
            <a:avLst/>
          </a:prstGeom>
          <a:noFill/>
          <a:ln w="9525">
            <a:noFill/>
            <a:miter lim="800000"/>
            <a:headEnd/>
            <a:tailEnd/>
          </a:ln>
        </p:spPr>
      </p:pic>
      <p:pic>
        <p:nvPicPr>
          <p:cNvPr id="21" name="Picture 2" descr="C:\Users\z002xbaa\AppData\Local\Microsoft\Windows\Temporary Internet Files\Content.Outlook\CVSOIEDF\H_DX_Aptio (4).jpg"/>
          <p:cNvPicPr preferRelativeResize="0">
            <a:picLocks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933174" y="2017590"/>
            <a:ext cx="2007143" cy="14833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preferRelativeResize="0">
            <a:picLocks noChangeArrowheads="1"/>
          </p:cNvPicPr>
          <p:nvPr/>
        </p:nvPicPr>
        <p:blipFill rotWithShape="1">
          <a:blip r:embed="rId16" cstate="screen">
            <a:extLst>
              <a:ext uri="{28A0092B-C50C-407E-A947-70E740481C1C}">
                <a14:useLocalDpi xmlns:a14="http://schemas.microsoft.com/office/drawing/2010/main"/>
              </a:ext>
            </a:extLst>
          </a:blip>
          <a:srcRect t="12575" r="21075" b="28461"/>
          <a:stretch/>
        </p:blipFill>
        <p:spPr bwMode="auto">
          <a:xfrm>
            <a:off x="6438271" y="1997321"/>
            <a:ext cx="2007143" cy="148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Title 1"/>
          <p:cNvSpPr>
            <a:spLocks noGrp="1"/>
          </p:cNvSpPr>
          <p:nvPr>
            <p:ph type="title"/>
          </p:nvPr>
        </p:nvSpPr>
        <p:spPr/>
        <p:txBody>
          <a:bodyPr/>
          <a:lstStyle/>
          <a:p>
            <a:r>
              <a:rPr lang="en-US" dirty="0"/>
              <a:t>A global leader in key IVD market segments</a:t>
            </a:r>
            <a:endParaRPr lang="en-US" dirty="0">
              <a:latin typeface="Arial" charset="0"/>
              <a:cs typeface="Arial" charset="0"/>
            </a:endParaRPr>
          </a:p>
        </p:txBody>
      </p:sp>
      <p:sp>
        <p:nvSpPr>
          <p:cNvPr id="14" name="Textplatzhalter 13"/>
          <p:cNvSpPr>
            <a:spLocks noGrp="1"/>
          </p:cNvSpPr>
          <p:nvPr>
            <p:ph type="body" sz="quarter" idx="10"/>
          </p:nvPr>
        </p:nvSpPr>
        <p:spPr/>
        <p:txBody>
          <a:bodyPr/>
          <a:lstStyle/>
          <a:p>
            <a:pPr lvl="0"/>
            <a:r>
              <a:rPr lang="en-US" dirty="0"/>
              <a:t>* Worldwide In Vitro Diagnostic Laboratory Automation Market Review, 2015 data. Report generated by independent research company in June 2016.</a:t>
            </a:r>
          </a:p>
        </p:txBody>
      </p:sp>
      <p:sp>
        <p:nvSpPr>
          <p:cNvPr id="8" name="Rectangle 16"/>
          <p:cNvSpPr>
            <a:spLocks noChangeArrowheads="1"/>
          </p:cNvSpPr>
          <p:nvPr>
            <p:custDataLst>
              <p:tags r:id="rId2"/>
            </p:custDataLst>
          </p:nvPr>
        </p:nvSpPr>
        <p:spPr bwMode="auto">
          <a:xfrm>
            <a:off x="9190818" y="1629691"/>
            <a:ext cx="2007143" cy="372869"/>
          </a:xfrm>
          <a:prstGeom prst="rect">
            <a:avLst/>
          </a:prstGeom>
          <a:solidFill>
            <a:srgbClr val="910041"/>
          </a:solidFill>
          <a:ln>
            <a:noFill/>
          </a:ln>
          <a:extLst/>
        </p:spPr>
        <p:txBody>
          <a:bodyPr wrap="none" lIns="0" tIns="0" rIns="0" bIns="0" anchor="ctr"/>
          <a:lstStyle/>
          <a:p>
            <a:pPr algn="ctr" defTabSz="872688" eaLnBrk="0" hangingPunct="0">
              <a:buSzPct val="140000"/>
              <a:defRPr/>
            </a:pPr>
            <a:r>
              <a:rPr lang="en-US" sz="1399" b="1" dirty="0">
                <a:solidFill>
                  <a:srgbClr val="FFFFFF"/>
                </a:solidFill>
                <a:latin typeface="Arial"/>
              </a:rPr>
              <a:t>Drug Testing</a:t>
            </a:r>
          </a:p>
        </p:txBody>
      </p:sp>
      <p:sp>
        <p:nvSpPr>
          <p:cNvPr id="13" name="Rectangle 16"/>
          <p:cNvSpPr>
            <a:spLocks noChangeArrowheads="1"/>
          </p:cNvSpPr>
          <p:nvPr>
            <p:custDataLst>
              <p:tags r:id="rId3"/>
            </p:custDataLst>
          </p:nvPr>
        </p:nvSpPr>
        <p:spPr bwMode="auto">
          <a:xfrm>
            <a:off x="6438271" y="3716893"/>
            <a:ext cx="2007143" cy="372869"/>
          </a:xfrm>
          <a:prstGeom prst="rect">
            <a:avLst/>
          </a:prstGeom>
          <a:solidFill>
            <a:srgbClr val="910041"/>
          </a:solidFill>
          <a:ln>
            <a:noFill/>
          </a:ln>
          <a:extLst/>
        </p:spPr>
        <p:txBody>
          <a:bodyPr wrap="none" lIns="0" tIns="0" rIns="0" bIns="0" anchor="ctr"/>
          <a:lstStyle/>
          <a:p>
            <a:pPr algn="ctr" defTabSz="872688" eaLnBrk="0" hangingPunct="0">
              <a:buSzPct val="140000"/>
              <a:defRPr/>
            </a:pPr>
            <a:r>
              <a:rPr lang="en-US" sz="1399" b="1" dirty="0">
                <a:solidFill>
                  <a:srgbClr val="FFFFFF"/>
                </a:solidFill>
                <a:latin typeface="Arial"/>
              </a:rPr>
              <a:t>Plasma Proteins</a:t>
            </a:r>
          </a:p>
        </p:txBody>
      </p:sp>
      <p:sp>
        <p:nvSpPr>
          <p:cNvPr id="19" name="Rectangle 10"/>
          <p:cNvSpPr>
            <a:spLocks noChangeArrowheads="1"/>
          </p:cNvSpPr>
          <p:nvPr>
            <p:custDataLst>
              <p:tags r:id="rId4"/>
            </p:custDataLst>
          </p:nvPr>
        </p:nvSpPr>
        <p:spPr bwMode="auto">
          <a:xfrm>
            <a:off x="6438271" y="1629691"/>
            <a:ext cx="2007143" cy="372869"/>
          </a:xfrm>
          <a:prstGeom prst="rect">
            <a:avLst/>
          </a:prstGeom>
          <a:solidFill>
            <a:srgbClr val="910041"/>
          </a:solidFill>
          <a:ln>
            <a:noFill/>
          </a:ln>
          <a:extLst/>
        </p:spPr>
        <p:txBody>
          <a:bodyPr lIns="0" tIns="0" rIns="0" bIns="0" anchor="ctr"/>
          <a:lstStyle/>
          <a:p>
            <a:pPr algn="ctr" defTabSz="872688" eaLnBrk="0" hangingPunct="0">
              <a:buSzPct val="140000"/>
              <a:defRPr/>
            </a:pPr>
            <a:r>
              <a:rPr lang="en-US" sz="1399" b="1" dirty="0">
                <a:solidFill>
                  <a:srgbClr val="FFFFFF"/>
                </a:solidFill>
                <a:latin typeface="Arial"/>
              </a:rPr>
              <a:t>Immunoassay</a:t>
            </a:r>
          </a:p>
        </p:txBody>
      </p:sp>
      <p:sp>
        <p:nvSpPr>
          <p:cNvPr id="10" name="Rectangle 16"/>
          <p:cNvSpPr>
            <a:spLocks noChangeArrowheads="1"/>
          </p:cNvSpPr>
          <p:nvPr>
            <p:custDataLst>
              <p:tags r:id="rId5"/>
            </p:custDataLst>
          </p:nvPr>
        </p:nvSpPr>
        <p:spPr bwMode="auto">
          <a:xfrm>
            <a:off x="933174" y="1629691"/>
            <a:ext cx="2007143" cy="372869"/>
          </a:xfrm>
          <a:prstGeom prst="rect">
            <a:avLst/>
          </a:prstGeom>
          <a:solidFill>
            <a:srgbClr val="910041"/>
          </a:solidFill>
          <a:ln>
            <a:noFill/>
          </a:ln>
          <a:extLst/>
        </p:spPr>
        <p:txBody>
          <a:bodyPr wrap="none" lIns="0" tIns="0" rIns="0" bIns="0" anchor="ctr"/>
          <a:lstStyle/>
          <a:p>
            <a:pPr algn="ctr" defTabSz="872688" eaLnBrk="0" hangingPunct="0">
              <a:buSzPct val="140000"/>
              <a:defRPr/>
            </a:pPr>
            <a:r>
              <a:rPr lang="en-US" sz="1349" b="1" dirty="0">
                <a:solidFill>
                  <a:srgbClr val="FFFFFF"/>
                </a:solidFill>
                <a:latin typeface="Arial"/>
              </a:rPr>
              <a:t>Lab Automation/</a:t>
            </a:r>
          </a:p>
          <a:p>
            <a:pPr algn="ctr" defTabSz="872688" eaLnBrk="0" hangingPunct="0">
              <a:buSzPct val="140000"/>
              <a:defRPr/>
            </a:pPr>
            <a:r>
              <a:rPr lang="en-US" sz="1349" b="1" dirty="0">
                <a:solidFill>
                  <a:srgbClr val="FFFFFF"/>
                </a:solidFill>
                <a:latin typeface="Arial"/>
              </a:rPr>
              <a:t>Diagnostics IT</a:t>
            </a:r>
          </a:p>
        </p:txBody>
      </p:sp>
      <p:sp>
        <p:nvSpPr>
          <p:cNvPr id="15" name="Rectangle 53"/>
          <p:cNvSpPr>
            <a:spLocks noChangeArrowheads="1"/>
          </p:cNvSpPr>
          <p:nvPr/>
        </p:nvSpPr>
        <p:spPr bwMode="auto">
          <a:xfrm>
            <a:off x="933174" y="3716893"/>
            <a:ext cx="2007143" cy="372869"/>
          </a:xfrm>
          <a:prstGeom prst="rect">
            <a:avLst/>
          </a:prstGeom>
          <a:solidFill>
            <a:srgbClr val="910041"/>
          </a:solidFill>
          <a:ln>
            <a:noFill/>
          </a:ln>
          <a:extLst/>
        </p:spPr>
        <p:txBody>
          <a:bodyPr lIns="0" tIns="0" rIns="0" bIns="0" anchor="ctr"/>
          <a:lstStyle/>
          <a:p>
            <a:pPr algn="ctr" defTabSz="872688" eaLnBrk="0" hangingPunct="0">
              <a:buSzPct val="140000"/>
              <a:defRPr/>
            </a:pPr>
            <a:r>
              <a:rPr lang="en-US" sz="1399" b="1" dirty="0">
                <a:solidFill>
                  <a:srgbClr val="FFFFFF"/>
                </a:solidFill>
                <a:latin typeface="Arial"/>
              </a:rPr>
              <a:t>Hematology</a:t>
            </a:r>
          </a:p>
        </p:txBody>
      </p:sp>
      <p:sp>
        <p:nvSpPr>
          <p:cNvPr id="6" name="Rectangle 14"/>
          <p:cNvSpPr>
            <a:spLocks noChangeArrowheads="1"/>
          </p:cNvSpPr>
          <p:nvPr>
            <p:custDataLst>
              <p:tags r:id="rId6"/>
            </p:custDataLst>
          </p:nvPr>
        </p:nvSpPr>
        <p:spPr bwMode="auto">
          <a:xfrm>
            <a:off x="3685722" y="1629691"/>
            <a:ext cx="2007143" cy="372869"/>
          </a:xfrm>
          <a:prstGeom prst="rect">
            <a:avLst/>
          </a:prstGeom>
          <a:solidFill>
            <a:srgbClr val="910041"/>
          </a:solidFill>
          <a:ln>
            <a:noFill/>
          </a:ln>
          <a:extLst/>
        </p:spPr>
        <p:txBody>
          <a:bodyPr wrap="none" lIns="0" tIns="0" rIns="0" bIns="0" anchor="ctr"/>
          <a:lstStyle/>
          <a:p>
            <a:pPr algn="ctr" defTabSz="872688" eaLnBrk="0" hangingPunct="0">
              <a:buSzPct val="140000"/>
              <a:defRPr/>
            </a:pPr>
            <a:r>
              <a:rPr lang="en-US" sz="1399" b="1" dirty="0">
                <a:solidFill>
                  <a:srgbClr val="FFFFFF"/>
                </a:solidFill>
                <a:latin typeface="Arial"/>
              </a:rPr>
              <a:t>Chemistry</a:t>
            </a:r>
          </a:p>
        </p:txBody>
      </p:sp>
      <p:sp>
        <p:nvSpPr>
          <p:cNvPr id="17" name="Rectangle 16"/>
          <p:cNvSpPr>
            <a:spLocks noChangeArrowheads="1"/>
          </p:cNvSpPr>
          <p:nvPr>
            <p:custDataLst>
              <p:tags r:id="rId7"/>
            </p:custDataLst>
          </p:nvPr>
        </p:nvSpPr>
        <p:spPr bwMode="auto">
          <a:xfrm>
            <a:off x="3685722" y="3716893"/>
            <a:ext cx="2007143" cy="372869"/>
          </a:xfrm>
          <a:prstGeom prst="rect">
            <a:avLst/>
          </a:prstGeom>
          <a:solidFill>
            <a:srgbClr val="910041"/>
          </a:solidFill>
          <a:ln>
            <a:noFill/>
          </a:ln>
          <a:extLst/>
        </p:spPr>
        <p:txBody>
          <a:bodyPr wrap="none" lIns="0" tIns="0" rIns="0" bIns="0" anchor="ctr"/>
          <a:lstStyle/>
          <a:p>
            <a:pPr algn="ctr" defTabSz="872688" eaLnBrk="0" hangingPunct="0">
              <a:buSzPct val="140000"/>
              <a:defRPr/>
            </a:pPr>
            <a:r>
              <a:rPr lang="en-US" sz="1399" b="1" dirty="0">
                <a:solidFill>
                  <a:srgbClr val="FFFFFF"/>
                </a:solidFill>
                <a:latin typeface="Arial"/>
              </a:rPr>
              <a:t>Hemostasis</a:t>
            </a:r>
          </a:p>
        </p:txBody>
      </p:sp>
      <p:pic>
        <p:nvPicPr>
          <p:cNvPr id="2" name="Picture 1"/>
          <p:cNvPicPr>
            <a:picLocks noChangeAspect="1"/>
          </p:cNvPicPr>
          <p:nvPr/>
        </p:nvPicPr>
        <p:blipFill rotWithShape="1">
          <a:blip r:embed="rId17" cstate="email">
            <a:extLst>
              <a:ext uri="{28A0092B-C50C-407E-A947-70E740481C1C}">
                <a14:useLocalDpi xmlns:a14="http://schemas.microsoft.com/office/drawing/2010/main" val="0"/>
              </a:ext>
            </a:extLst>
          </a:blip>
          <a:srcRect/>
          <a:stretch/>
        </p:blipFill>
        <p:spPr>
          <a:xfrm>
            <a:off x="9190818" y="4019073"/>
            <a:ext cx="2010633" cy="1625926"/>
          </a:xfrm>
          <a:prstGeom prst="rect">
            <a:avLst/>
          </a:prstGeom>
        </p:spPr>
      </p:pic>
      <p:sp>
        <p:nvSpPr>
          <p:cNvPr id="12" name="Rectangle 10"/>
          <p:cNvSpPr>
            <a:spLocks noChangeArrowheads="1"/>
          </p:cNvSpPr>
          <p:nvPr>
            <p:custDataLst>
              <p:tags r:id="rId8"/>
            </p:custDataLst>
          </p:nvPr>
        </p:nvSpPr>
        <p:spPr bwMode="auto">
          <a:xfrm>
            <a:off x="9190818" y="3716893"/>
            <a:ext cx="2007143" cy="372869"/>
          </a:xfrm>
          <a:prstGeom prst="rect">
            <a:avLst/>
          </a:prstGeom>
          <a:solidFill>
            <a:srgbClr val="910041"/>
          </a:solidFill>
          <a:ln>
            <a:noFill/>
          </a:ln>
          <a:extLst/>
        </p:spPr>
        <p:txBody>
          <a:bodyPr lIns="0" tIns="0" rIns="0" bIns="0" anchor="ctr"/>
          <a:lstStyle/>
          <a:p>
            <a:pPr algn="ctr" defTabSz="872688" eaLnBrk="0" hangingPunct="0">
              <a:buSzPct val="140000"/>
              <a:defRPr/>
            </a:pPr>
            <a:r>
              <a:rPr lang="en-US" sz="1399" b="1" dirty="0">
                <a:solidFill>
                  <a:srgbClr val="FFFFFF"/>
                </a:solidFill>
                <a:latin typeface="Arial"/>
              </a:rPr>
              <a:t>IDD</a:t>
            </a:r>
          </a:p>
        </p:txBody>
      </p:sp>
      <p:pic>
        <p:nvPicPr>
          <p:cNvPr id="4" name="Picture 3"/>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6434780" y="4091805"/>
            <a:ext cx="2010633" cy="1508900"/>
          </a:xfrm>
          <a:prstGeom prst="rect">
            <a:avLst/>
          </a:prstGeom>
        </p:spPr>
      </p:pic>
      <p:pic>
        <p:nvPicPr>
          <p:cNvPr id="7" name="Picture 6"/>
          <p:cNvPicPr>
            <a:picLocks noChangeAspect="1"/>
          </p:cNvPicPr>
          <p:nvPr/>
        </p:nvPicPr>
        <p:blipFill rotWithShape="1">
          <a:blip r:embed="rId19" cstate="email">
            <a:extLst>
              <a:ext uri="{28A0092B-C50C-407E-A947-70E740481C1C}">
                <a14:useLocalDpi xmlns:a14="http://schemas.microsoft.com/office/drawing/2010/main" val="0"/>
              </a:ext>
            </a:extLst>
          </a:blip>
          <a:srcRect/>
          <a:stretch/>
        </p:blipFill>
        <p:spPr>
          <a:xfrm>
            <a:off x="9192779" y="1997320"/>
            <a:ext cx="2008672" cy="1483386"/>
          </a:xfrm>
          <a:prstGeom prst="rect">
            <a:avLst/>
          </a:prstGeom>
        </p:spPr>
      </p:pic>
      <p:sp>
        <p:nvSpPr>
          <p:cNvPr id="23" name="Rectangle 5"/>
          <p:cNvSpPr>
            <a:spLocks noChangeArrowheads="1"/>
          </p:cNvSpPr>
          <p:nvPr>
            <p:custDataLst>
              <p:tags r:id="rId9"/>
            </p:custDataLst>
          </p:nvPr>
        </p:nvSpPr>
        <p:spPr bwMode="auto">
          <a:xfrm>
            <a:off x="0" y="5774778"/>
            <a:ext cx="12192000" cy="533122"/>
          </a:xfrm>
          <a:prstGeom prst="rect">
            <a:avLst/>
          </a:prstGeom>
          <a:solidFill>
            <a:srgbClr val="910041"/>
          </a:solidFill>
          <a:ln w="9525">
            <a:noFill/>
            <a:miter lim="800000"/>
            <a:headEnd/>
            <a:tailEnd/>
          </a:ln>
        </p:spPr>
        <p:txBody>
          <a:bodyPr wrap="none" lIns="0" tIns="0" rIns="0" bIns="0" anchor="ctr"/>
          <a:lstStyle/>
          <a:p>
            <a:pPr marL="740992" indent="-623576" algn="ctr"/>
            <a:r>
              <a:rPr lang="en-US" sz="1799" b="1" dirty="0">
                <a:solidFill>
                  <a:srgbClr val="FFFFFF"/>
                </a:solidFill>
                <a:latin typeface="Arial"/>
              </a:rPr>
              <a:t>       Largest Number of Installed Track-based Automation Systems</a:t>
            </a:r>
            <a:r>
              <a:rPr lang="en-US" sz="1799" b="1" baseline="30000" dirty="0">
                <a:solidFill>
                  <a:srgbClr val="FFFFFF"/>
                </a:solidFill>
                <a:latin typeface="Arial"/>
              </a:rPr>
              <a:t>*</a:t>
            </a:r>
          </a:p>
        </p:txBody>
      </p:sp>
      <p:sp>
        <p:nvSpPr>
          <p:cNvPr id="24" name="Text Placeholder 2"/>
          <p:cNvSpPr txBox="1">
            <a:spLocks/>
          </p:cNvSpPr>
          <p:nvPr/>
        </p:nvSpPr>
        <p:spPr bwMode="auto">
          <a:xfrm>
            <a:off x="253942" y="6464939"/>
            <a:ext cx="1630770" cy="29836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r" rtl="0" fontAlgn="base">
              <a:lnSpc>
                <a:spcPct val="100000"/>
              </a:lnSpc>
              <a:spcBef>
                <a:spcPct val="0"/>
              </a:spcBef>
              <a:spcAft>
                <a:spcPct val="0"/>
              </a:spcAft>
              <a:buClr>
                <a:schemeClr val="accent1"/>
              </a:buClr>
              <a:buFont typeface="Arial" pitchFamily="34" charset="0"/>
              <a:buNone/>
              <a:tabLst/>
              <a:defRPr sz="800">
                <a:solidFill>
                  <a:schemeClr val="bg2"/>
                </a:solidFill>
                <a:latin typeface="Calibri" panose="020F0502020204030204" pitchFamily="34" charset="0"/>
                <a:ea typeface="+mn-ea"/>
                <a:cs typeface="Arial" pitchFamily="34" charset="0"/>
              </a:defRPr>
            </a:lvl1pPr>
            <a:lvl2pPr marL="179388" indent="-177800" algn="l" rtl="0" fontAlgn="base">
              <a:lnSpc>
                <a:spcPct val="110000"/>
              </a:lnSpc>
              <a:spcBef>
                <a:spcPct val="0"/>
              </a:spcBef>
              <a:spcAft>
                <a:spcPct val="0"/>
              </a:spcAft>
              <a:buClr>
                <a:schemeClr val="accent2"/>
              </a:buClr>
              <a:buChar char="•"/>
              <a:tabLst/>
              <a:defRPr>
                <a:solidFill>
                  <a:schemeClr val="tx1"/>
                </a:solidFill>
                <a:latin typeface="Calibri" panose="020F0502020204030204" pitchFamily="34" charset="0"/>
                <a:ea typeface="+mn-ea"/>
                <a:cs typeface="Arial" pitchFamily="34" charset="0"/>
              </a:defRPr>
            </a:lvl2pPr>
            <a:lvl3pPr marL="358775" indent="-177800" algn="l" rtl="0" fontAlgn="base">
              <a:lnSpc>
                <a:spcPct val="110000"/>
              </a:lnSpc>
              <a:spcBef>
                <a:spcPct val="0"/>
              </a:spcBef>
              <a:spcAft>
                <a:spcPct val="0"/>
              </a:spcAft>
              <a:buClr>
                <a:schemeClr val="accent2"/>
              </a:buClr>
              <a:buChar char="•"/>
              <a:tabLst/>
              <a:defRPr>
                <a:solidFill>
                  <a:schemeClr val="tx1"/>
                </a:solidFill>
                <a:latin typeface="Calibri" panose="020F0502020204030204" pitchFamily="34" charset="0"/>
                <a:ea typeface="+mn-ea"/>
                <a:cs typeface="Arial" pitchFamily="34" charset="0"/>
              </a:defRPr>
            </a:lvl3pPr>
            <a:lvl4pPr marL="538163" indent="-177800" algn="l" rtl="0" fontAlgn="base">
              <a:lnSpc>
                <a:spcPct val="110000"/>
              </a:lnSpc>
              <a:spcBef>
                <a:spcPct val="0"/>
              </a:spcBef>
              <a:spcAft>
                <a:spcPct val="0"/>
              </a:spcAft>
              <a:buClr>
                <a:schemeClr val="accent2"/>
              </a:buClr>
              <a:buChar char="•"/>
              <a:tabLst/>
              <a:defRPr>
                <a:solidFill>
                  <a:schemeClr val="tx1"/>
                </a:solidFill>
                <a:latin typeface="Calibri" panose="020F0502020204030204" pitchFamily="34" charset="0"/>
                <a:ea typeface="+mn-ea"/>
                <a:cs typeface="Arial" pitchFamily="34" charset="0"/>
              </a:defRPr>
            </a:lvl4pPr>
            <a:lvl5pPr marL="717550" indent="-177800" algn="l" rtl="0" fontAlgn="base">
              <a:lnSpc>
                <a:spcPct val="110000"/>
              </a:lnSpc>
              <a:spcBef>
                <a:spcPct val="0"/>
              </a:spcBef>
              <a:spcAft>
                <a:spcPct val="0"/>
              </a:spcAft>
              <a:buClr>
                <a:schemeClr val="accent2"/>
              </a:buClr>
              <a:buChar char="•"/>
              <a:tabLst/>
              <a:defRPr baseline="0">
                <a:solidFill>
                  <a:schemeClr val="tx1"/>
                </a:solidFill>
                <a:latin typeface="Calibri" panose="020F0502020204030204"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buClr>
                <a:srgbClr val="EC6602"/>
              </a:buClr>
            </a:pPr>
            <a:r>
              <a:rPr lang="en-US" sz="900" kern="0" dirty="0">
                <a:solidFill>
                  <a:srgbClr val="5F5656"/>
                </a:solidFill>
              </a:rPr>
              <a:t>A91DX-CAI-160513-GC1-4A00</a:t>
            </a:r>
          </a:p>
        </p:txBody>
      </p:sp>
    </p:spTree>
    <p:custDataLst>
      <p:tags r:id="rId1"/>
    </p:custDataLst>
    <p:extLst>
      <p:ext uri="{BB962C8B-B14F-4D97-AF65-F5344CB8AC3E}">
        <p14:creationId xmlns:p14="http://schemas.microsoft.com/office/powerpoint/2010/main" val="16190432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07820"/>
          </a:xfrm>
        </p:spPr>
        <p:txBody>
          <a:bodyPr>
            <a:normAutofit/>
          </a:bodyPr>
          <a:lstStyle/>
          <a:p>
            <a:pPr algn="l"/>
            <a:r>
              <a:rPr lang="en-US" sz="3200" dirty="0">
                <a:latin typeface="Corbel" panose="020B0503020204020204" pitchFamily="34" charset="0"/>
              </a:rPr>
              <a:t>WHERE WE STARTED</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18</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19800" y="2577980"/>
            <a:ext cx="681644" cy="400110"/>
          </a:xfrm>
          <a:prstGeom prst="rect">
            <a:avLst/>
          </a:prstGeom>
          <a:noFill/>
        </p:spPr>
        <p:txBody>
          <a:bodyPr wrap="square" rtlCol="0">
            <a:spAutoFit/>
          </a:bodyPr>
          <a:lstStyle/>
          <a:p>
            <a:r>
              <a:rPr lang="en-US" sz="1000" b="1" dirty="0">
                <a:solidFill>
                  <a:schemeClr val="bg1"/>
                </a:solidFill>
                <a:latin typeface="+mj-lt"/>
              </a:rPr>
              <a:t>Time</a:t>
            </a:r>
          </a:p>
          <a:p>
            <a:r>
              <a:rPr lang="en-US" sz="1000" b="1" dirty="0">
                <a:solidFill>
                  <a:schemeClr val="bg1"/>
                </a:solidFill>
                <a:latin typeface="+mj-lt"/>
              </a:rPr>
              <a:t>Entry</a:t>
            </a:r>
          </a:p>
        </p:txBody>
      </p:sp>
      <p:sp>
        <p:nvSpPr>
          <p:cNvPr id="12" name="TextBox 11"/>
          <p:cNvSpPr txBox="1"/>
          <p:nvPr/>
        </p:nvSpPr>
        <p:spPr>
          <a:xfrm>
            <a:off x="6005945" y="3495675"/>
            <a:ext cx="681644" cy="400110"/>
          </a:xfrm>
          <a:prstGeom prst="rect">
            <a:avLst/>
          </a:prstGeom>
          <a:noFill/>
        </p:spPr>
        <p:txBody>
          <a:bodyPr wrap="square" rtlCol="0">
            <a:spAutoFit/>
          </a:bodyPr>
          <a:lstStyle/>
          <a:p>
            <a:r>
              <a:rPr lang="en-US" sz="1000" b="1" dirty="0">
                <a:solidFill>
                  <a:schemeClr val="bg1"/>
                </a:solidFill>
                <a:latin typeface="+mj-lt"/>
              </a:rPr>
              <a:t>Time</a:t>
            </a:r>
          </a:p>
          <a:p>
            <a:r>
              <a:rPr lang="en-US" sz="1000" b="1" dirty="0">
                <a:solidFill>
                  <a:schemeClr val="bg1"/>
                </a:solidFill>
                <a:latin typeface="+mj-lt"/>
              </a:rPr>
              <a:t>Approval</a:t>
            </a:r>
          </a:p>
        </p:txBody>
      </p:sp>
      <p:grpSp>
        <p:nvGrpSpPr>
          <p:cNvPr id="10" name="Gruppieren 88"/>
          <p:cNvGrpSpPr/>
          <p:nvPr/>
        </p:nvGrpSpPr>
        <p:grpSpPr>
          <a:xfrm>
            <a:off x="6142708" y="1256766"/>
            <a:ext cx="5400357" cy="4933785"/>
            <a:chOff x="6142708" y="1256764"/>
            <a:chExt cx="5400357" cy="4933785"/>
          </a:xfrm>
        </p:grpSpPr>
        <p:cxnSp>
          <p:nvCxnSpPr>
            <p:cNvPr id="13" name="Gerade Verbindung 49"/>
            <p:cNvCxnSpPr/>
            <p:nvPr/>
          </p:nvCxnSpPr>
          <p:spPr bwMode="auto">
            <a:xfrm flipH="1" flipV="1">
              <a:off x="6262401" y="3945360"/>
              <a:ext cx="3539422" cy="1056122"/>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58"/>
            <p:cNvCxnSpPr/>
            <p:nvPr/>
          </p:nvCxnSpPr>
          <p:spPr bwMode="auto">
            <a:xfrm flipH="1" flipV="1">
              <a:off x="6229351" y="3880291"/>
              <a:ext cx="1784538" cy="1316403"/>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53"/>
            <p:cNvCxnSpPr/>
            <p:nvPr/>
          </p:nvCxnSpPr>
          <p:spPr bwMode="auto">
            <a:xfrm flipH="1">
              <a:off x="6250478" y="2467330"/>
              <a:ext cx="1902244" cy="1303368"/>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7"/>
            <p:cNvCxnSpPr/>
            <p:nvPr/>
          </p:nvCxnSpPr>
          <p:spPr bwMode="auto">
            <a:xfrm flipH="1">
              <a:off x="6142708" y="3701343"/>
              <a:ext cx="2445331" cy="133562"/>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p:cNvCxnSpPr/>
            <p:nvPr/>
          </p:nvCxnSpPr>
          <p:spPr bwMode="auto">
            <a:xfrm flipV="1">
              <a:off x="6237383" y="2393975"/>
              <a:ext cx="3826077" cy="1478282"/>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8" name="Gruppieren 84"/>
            <p:cNvGrpSpPr/>
            <p:nvPr/>
          </p:nvGrpSpPr>
          <p:grpSpPr>
            <a:xfrm>
              <a:off x="7903701" y="4894549"/>
              <a:ext cx="1296000" cy="1296000"/>
              <a:chOff x="7903701" y="4894549"/>
              <a:chExt cx="1296000" cy="1296000"/>
            </a:xfrm>
          </p:grpSpPr>
          <p:sp>
            <p:nvSpPr>
              <p:cNvPr id="31" name="Ellipse 56"/>
              <p:cNvSpPr>
                <a:spLocks noChangeAspect="1"/>
              </p:cNvSpPr>
              <p:nvPr/>
            </p:nvSpPr>
            <p:spPr bwMode="auto">
              <a:xfrm>
                <a:off x="7903701" y="4894549"/>
                <a:ext cx="1296000" cy="1296000"/>
              </a:xfrm>
              <a:prstGeom prst="ellipse">
                <a:avLst/>
              </a:prstGeom>
              <a:solidFill>
                <a:schemeClr val="bg1"/>
              </a:solidFill>
              <a:ln w="28575">
                <a:solidFill>
                  <a:schemeClr val="accent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32" name="Rechteck 57"/>
              <p:cNvSpPr/>
              <p:nvPr/>
            </p:nvSpPr>
            <p:spPr>
              <a:xfrm>
                <a:off x="8034158" y="5239389"/>
                <a:ext cx="1035092" cy="606320"/>
              </a:xfrm>
              <a:prstGeom prst="rect">
                <a:avLst/>
              </a:prstGeom>
            </p:spPr>
            <p:txBody>
              <a:bodyPr wrap="none">
                <a:spAutoFit/>
              </a:bodyPr>
              <a:lstStyle/>
              <a:p>
                <a:pPr algn="ctr">
                  <a:lnSpc>
                    <a:spcPct val="80000"/>
                  </a:lnSpc>
                  <a:spcBef>
                    <a:spcPts val="0"/>
                  </a:spcBef>
                </a:pPr>
                <a:r>
                  <a:rPr lang="en-US" sz="2600" b="1" dirty="0">
                    <a:solidFill>
                      <a:srgbClr val="830040"/>
                    </a:solidFill>
                    <a:latin typeface="Calibri" panose="020F0502020204030204" pitchFamily="34" charset="0"/>
                  </a:rPr>
                  <a:t>81</a:t>
                </a:r>
              </a:p>
              <a:p>
                <a:pPr algn="ctr">
                  <a:lnSpc>
                    <a:spcPct val="90000"/>
                  </a:lnSpc>
                  <a:spcBef>
                    <a:spcPts val="0"/>
                  </a:spcBef>
                </a:pPr>
                <a:r>
                  <a:rPr lang="en-US" sz="1400" dirty="0">
                    <a:latin typeface="Calibri" panose="020F0502020204030204" pitchFamily="34" charset="0"/>
                  </a:rPr>
                  <a:t>Cost Center</a:t>
                </a:r>
              </a:p>
            </p:txBody>
          </p:sp>
        </p:grpSp>
        <p:grpSp>
          <p:nvGrpSpPr>
            <p:cNvPr id="19" name="Gruppieren 52"/>
            <p:cNvGrpSpPr/>
            <p:nvPr/>
          </p:nvGrpSpPr>
          <p:grpSpPr>
            <a:xfrm>
              <a:off x="7903701" y="1381802"/>
              <a:ext cx="1296000" cy="1328513"/>
              <a:chOff x="3333111" y="4891125"/>
              <a:chExt cx="1296000" cy="1328513"/>
            </a:xfrm>
          </p:grpSpPr>
          <p:sp>
            <p:nvSpPr>
              <p:cNvPr id="29" name="Ellipse 54"/>
              <p:cNvSpPr>
                <a:spLocks noChangeAspect="1"/>
              </p:cNvSpPr>
              <p:nvPr/>
            </p:nvSpPr>
            <p:spPr bwMode="auto">
              <a:xfrm>
                <a:off x="3333111" y="4923638"/>
                <a:ext cx="1296000" cy="1296000"/>
              </a:xfrm>
              <a:prstGeom prst="ellipse">
                <a:avLst/>
              </a:prstGeom>
              <a:solidFill>
                <a:schemeClr val="bg1"/>
              </a:solidFill>
              <a:ln w="28575">
                <a:solidFill>
                  <a:schemeClr val="accent1"/>
                </a:solidFill>
                <a:prstDash val="soli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30" name="Rechteck 55"/>
              <p:cNvSpPr/>
              <p:nvPr/>
            </p:nvSpPr>
            <p:spPr>
              <a:xfrm>
                <a:off x="3427115" y="4891125"/>
                <a:ext cx="1107996" cy="935641"/>
              </a:xfrm>
              <a:prstGeom prst="rect">
                <a:avLst/>
              </a:prstGeom>
            </p:spPr>
            <p:txBody>
              <a:bodyPr wrap="none">
                <a:spAutoFit/>
              </a:bodyPr>
              <a:lstStyle/>
              <a:p>
                <a:pPr algn="ctr">
                  <a:spcBef>
                    <a:spcPts val="0"/>
                  </a:spcBef>
                </a:pPr>
                <a:r>
                  <a:rPr lang="en-US" sz="4400" b="1" dirty="0">
                    <a:solidFill>
                      <a:srgbClr val="830040"/>
                    </a:solidFill>
                    <a:latin typeface="Calibri" panose="020F0502020204030204" pitchFamily="34" charset="0"/>
                  </a:rPr>
                  <a:t>3</a:t>
                </a:r>
              </a:p>
              <a:p>
                <a:pPr algn="ctr">
                  <a:lnSpc>
                    <a:spcPct val="90000"/>
                  </a:lnSpc>
                  <a:spcBef>
                    <a:spcPts val="0"/>
                  </a:spcBef>
                </a:pPr>
                <a:r>
                  <a:rPr lang="en-US" sz="1200" dirty="0">
                    <a:latin typeface="Calibri" panose="020F0502020204030204" pitchFamily="34" charset="0"/>
                  </a:rPr>
                  <a:t>R&amp;D Functions</a:t>
                </a:r>
              </a:p>
            </p:txBody>
          </p:sp>
        </p:grpSp>
        <p:grpSp>
          <p:nvGrpSpPr>
            <p:cNvPr id="20" name="Gruppieren 48"/>
            <p:cNvGrpSpPr/>
            <p:nvPr/>
          </p:nvGrpSpPr>
          <p:grpSpPr>
            <a:xfrm>
              <a:off x="9679961" y="4307993"/>
              <a:ext cx="1836000" cy="1836000"/>
              <a:chOff x="9315679" y="3971421"/>
              <a:chExt cx="1836000" cy="1836000"/>
            </a:xfrm>
          </p:grpSpPr>
          <p:sp>
            <p:nvSpPr>
              <p:cNvPr id="27" name="Ellipse 50"/>
              <p:cNvSpPr>
                <a:spLocks noChangeAspect="1"/>
              </p:cNvSpPr>
              <p:nvPr/>
            </p:nvSpPr>
            <p:spPr bwMode="auto">
              <a:xfrm>
                <a:off x="9315679" y="3971421"/>
                <a:ext cx="1836000" cy="1836000"/>
              </a:xfrm>
              <a:prstGeom prst="ellipse">
                <a:avLst/>
              </a:prstGeom>
              <a:solidFill>
                <a:schemeClr val="bg1"/>
              </a:solidFill>
              <a:ln w="28575">
                <a:solidFill>
                  <a:schemeClr val="accent1"/>
                </a:solidFill>
                <a:prstDash val="soli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28" name="Rechteck 51"/>
              <p:cNvSpPr/>
              <p:nvPr/>
            </p:nvSpPr>
            <p:spPr>
              <a:xfrm>
                <a:off x="9549035" y="4546924"/>
                <a:ext cx="1369286" cy="778675"/>
              </a:xfrm>
              <a:prstGeom prst="rect">
                <a:avLst/>
              </a:prstGeom>
            </p:spPr>
            <p:txBody>
              <a:bodyPr wrap="none">
                <a:spAutoFit/>
              </a:bodyPr>
              <a:lstStyle/>
              <a:p>
                <a:pPr algn="ctr">
                  <a:spcBef>
                    <a:spcPts val="0"/>
                  </a:spcBef>
                </a:pPr>
                <a:r>
                  <a:rPr lang="en-US" sz="3200" b="1" dirty="0">
                    <a:solidFill>
                      <a:srgbClr val="830040"/>
                    </a:solidFill>
                    <a:latin typeface="Calibri" panose="020F0502020204030204" pitchFamily="34" charset="0"/>
                  </a:rPr>
                  <a:t>&gt;</a:t>
                </a:r>
                <a:r>
                  <a:rPr lang="en-US" sz="1400" b="1" dirty="0">
                    <a:solidFill>
                      <a:srgbClr val="830040"/>
                    </a:solidFill>
                    <a:latin typeface="Calibri" panose="020F0502020204030204" pitchFamily="34" charset="0"/>
                  </a:rPr>
                  <a:t> </a:t>
                </a:r>
                <a:r>
                  <a:rPr lang="en-US" sz="3200" b="1" dirty="0">
                    <a:solidFill>
                      <a:srgbClr val="830040"/>
                    </a:solidFill>
                    <a:latin typeface="Calibri" panose="020F0502020204030204" pitchFamily="34" charset="0"/>
                  </a:rPr>
                  <a:t>2,000</a:t>
                </a:r>
              </a:p>
              <a:p>
                <a:pPr algn="ctr">
                  <a:lnSpc>
                    <a:spcPct val="90000"/>
                  </a:lnSpc>
                  <a:spcBef>
                    <a:spcPts val="0"/>
                  </a:spcBef>
                </a:pPr>
                <a:r>
                  <a:rPr lang="en-US" sz="1400" dirty="0">
                    <a:latin typeface="Calibri" panose="020F0502020204030204" pitchFamily="34" charset="0"/>
                  </a:rPr>
                  <a:t>R&amp;D Resources</a:t>
                </a:r>
                <a:endParaRPr lang="en-US" sz="1400" baseline="30000" dirty="0">
                  <a:latin typeface="Calibri" panose="020F0502020204030204" pitchFamily="34" charset="0"/>
                </a:endParaRPr>
              </a:p>
            </p:txBody>
          </p:sp>
        </p:grpSp>
        <p:grpSp>
          <p:nvGrpSpPr>
            <p:cNvPr id="21" name="Gruppieren 85"/>
            <p:cNvGrpSpPr/>
            <p:nvPr/>
          </p:nvGrpSpPr>
          <p:grpSpPr>
            <a:xfrm>
              <a:off x="8630052" y="2744985"/>
              <a:ext cx="1800000" cy="1800000"/>
              <a:chOff x="8630052" y="2744985"/>
              <a:chExt cx="1800000" cy="1800000"/>
            </a:xfrm>
          </p:grpSpPr>
          <p:sp>
            <p:nvSpPr>
              <p:cNvPr id="25" name="Ellipse 45"/>
              <p:cNvSpPr>
                <a:spLocks noChangeAspect="1"/>
              </p:cNvSpPr>
              <p:nvPr/>
            </p:nvSpPr>
            <p:spPr bwMode="auto">
              <a:xfrm>
                <a:off x="8630052" y="2744985"/>
                <a:ext cx="1800000" cy="1800000"/>
              </a:xfrm>
              <a:prstGeom prst="ellipse">
                <a:avLst/>
              </a:prstGeom>
              <a:solidFill>
                <a:schemeClr val="bg1"/>
              </a:solidFill>
              <a:ln w="28575">
                <a:solidFill>
                  <a:schemeClr val="accent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26" name="Rechteck 46"/>
              <p:cNvSpPr/>
              <p:nvPr/>
            </p:nvSpPr>
            <p:spPr>
              <a:xfrm>
                <a:off x="8724383" y="3015396"/>
                <a:ext cx="1611339" cy="1352165"/>
              </a:xfrm>
              <a:prstGeom prst="rect">
                <a:avLst/>
              </a:prstGeom>
            </p:spPr>
            <p:txBody>
              <a:bodyPr wrap="none" anchor="ctr">
                <a:spAutoFit/>
              </a:bodyPr>
              <a:lstStyle/>
              <a:p>
                <a:pPr algn="ctr">
                  <a:lnSpc>
                    <a:spcPct val="80000"/>
                  </a:lnSpc>
                  <a:spcBef>
                    <a:spcPts val="1200"/>
                  </a:spcBef>
                </a:pPr>
                <a:r>
                  <a:rPr lang="en-US" sz="2400" dirty="0">
                    <a:latin typeface="Calibri" panose="020F0502020204030204" pitchFamily="34" charset="0"/>
                  </a:rPr>
                  <a:t>Usage of</a:t>
                </a:r>
              </a:p>
              <a:p>
                <a:pPr algn="ctr">
                  <a:lnSpc>
                    <a:spcPct val="80000"/>
                  </a:lnSpc>
                  <a:spcBef>
                    <a:spcPts val="800"/>
                  </a:spcBef>
                </a:pPr>
                <a:r>
                  <a:rPr lang="en-US" sz="4000" b="1" dirty="0">
                    <a:solidFill>
                      <a:srgbClr val="830040"/>
                    </a:solidFill>
                    <a:latin typeface="Calibri" panose="020F0502020204030204" pitchFamily="34" charset="0"/>
                  </a:rPr>
                  <a:t>&gt;1,000</a:t>
                </a:r>
                <a:endParaRPr lang="en-US" sz="4000" dirty="0">
                  <a:solidFill>
                    <a:srgbClr val="830040"/>
                  </a:solidFill>
                  <a:latin typeface="Calibri" panose="020F0502020204030204" pitchFamily="34" charset="0"/>
                </a:endParaRPr>
              </a:p>
              <a:p>
                <a:pPr algn="ctr">
                  <a:spcBef>
                    <a:spcPts val="0"/>
                  </a:spcBef>
                </a:pPr>
                <a:r>
                  <a:rPr lang="en-US" sz="2400" dirty="0">
                    <a:latin typeface="Calibri" panose="020F0502020204030204" pitchFamily="34" charset="0"/>
                  </a:rPr>
                  <a:t>Excel Files</a:t>
                </a:r>
                <a:endParaRPr lang="en-US" sz="2400" baseline="30000" dirty="0">
                  <a:latin typeface="Calibri" panose="020F0502020204030204" pitchFamily="34" charset="0"/>
                </a:endParaRPr>
              </a:p>
            </p:txBody>
          </p:sp>
        </p:grpSp>
        <p:grpSp>
          <p:nvGrpSpPr>
            <p:cNvPr id="22" name="Gruppieren 41"/>
            <p:cNvGrpSpPr/>
            <p:nvPr/>
          </p:nvGrpSpPr>
          <p:grpSpPr>
            <a:xfrm>
              <a:off x="9923065" y="1256764"/>
              <a:ext cx="1620000" cy="1620000"/>
              <a:chOff x="9519981" y="1188696"/>
              <a:chExt cx="1620000" cy="1620000"/>
            </a:xfrm>
          </p:grpSpPr>
          <p:sp>
            <p:nvSpPr>
              <p:cNvPr id="23" name="Ellipse 43"/>
              <p:cNvSpPr>
                <a:spLocks noChangeAspect="1"/>
              </p:cNvSpPr>
              <p:nvPr/>
            </p:nvSpPr>
            <p:spPr bwMode="auto">
              <a:xfrm>
                <a:off x="9519981" y="1188696"/>
                <a:ext cx="1620000" cy="1620000"/>
              </a:xfrm>
              <a:prstGeom prst="ellipse">
                <a:avLst/>
              </a:prstGeom>
              <a:solidFill>
                <a:schemeClr val="bg1"/>
              </a:solidFill>
              <a:ln w="28575">
                <a:solidFill>
                  <a:schemeClr val="accent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24" name="Rechteck 44"/>
              <p:cNvSpPr/>
              <p:nvPr/>
            </p:nvSpPr>
            <p:spPr>
              <a:xfrm>
                <a:off x="9585153" y="1396909"/>
                <a:ext cx="1525674" cy="1151084"/>
              </a:xfrm>
              <a:prstGeom prst="rect">
                <a:avLst/>
              </a:prstGeom>
            </p:spPr>
            <p:txBody>
              <a:bodyPr wrap="none">
                <a:spAutoFit/>
              </a:bodyPr>
              <a:lstStyle/>
              <a:p>
                <a:pPr algn="ctr">
                  <a:lnSpc>
                    <a:spcPct val="80000"/>
                  </a:lnSpc>
                  <a:spcBef>
                    <a:spcPts val="0"/>
                  </a:spcBef>
                </a:pPr>
                <a:r>
                  <a:rPr lang="en-US" dirty="0">
                    <a:latin typeface="Calibri" panose="020F0502020204030204" pitchFamily="34" charset="0"/>
                  </a:rPr>
                  <a:t>Resource </a:t>
                </a:r>
                <a:br>
                  <a:rPr lang="en-US" dirty="0">
                    <a:latin typeface="Calibri" panose="020F0502020204030204" pitchFamily="34" charset="0"/>
                  </a:rPr>
                </a:br>
                <a:r>
                  <a:rPr lang="en-US" dirty="0">
                    <a:latin typeface="Calibri" panose="020F0502020204030204" pitchFamily="34" charset="0"/>
                  </a:rPr>
                  <a:t>Management </a:t>
                </a:r>
                <a:br>
                  <a:rPr lang="en-US" dirty="0">
                    <a:latin typeface="Calibri" panose="020F0502020204030204" pitchFamily="34" charset="0"/>
                  </a:rPr>
                </a:br>
                <a:r>
                  <a:rPr lang="en-US" dirty="0">
                    <a:latin typeface="Calibri" panose="020F0502020204030204" pitchFamily="34" charset="0"/>
                  </a:rPr>
                  <a:t>maturity Level</a:t>
                </a:r>
              </a:p>
              <a:p>
                <a:pPr algn="ctr">
                  <a:lnSpc>
                    <a:spcPct val="80000"/>
                  </a:lnSpc>
                  <a:spcBef>
                    <a:spcPts val="0"/>
                  </a:spcBef>
                </a:pPr>
                <a:r>
                  <a:rPr lang="en-US" sz="3200" b="1" dirty="0">
                    <a:solidFill>
                      <a:srgbClr val="830040"/>
                    </a:solidFill>
                    <a:latin typeface="Calibri" panose="020F0502020204030204" pitchFamily="34" charset="0"/>
                  </a:rPr>
                  <a:t>1</a:t>
                </a:r>
              </a:p>
            </p:txBody>
          </p:sp>
        </p:grpSp>
      </p:grpSp>
      <p:grpSp>
        <p:nvGrpSpPr>
          <p:cNvPr id="33" name="Gruppieren 178"/>
          <p:cNvGrpSpPr/>
          <p:nvPr/>
        </p:nvGrpSpPr>
        <p:grpSpPr>
          <a:xfrm>
            <a:off x="2152449" y="3231242"/>
            <a:ext cx="3974064" cy="1260001"/>
            <a:chOff x="2418129" y="3163865"/>
            <a:chExt cx="3974064" cy="1260001"/>
          </a:xfrm>
        </p:grpSpPr>
        <p:cxnSp>
          <p:nvCxnSpPr>
            <p:cNvPr id="34" name="Gerade Verbindung 175"/>
            <p:cNvCxnSpPr/>
            <p:nvPr/>
          </p:nvCxnSpPr>
          <p:spPr bwMode="auto">
            <a:xfrm flipV="1">
              <a:off x="3624580" y="3817510"/>
              <a:ext cx="2767613" cy="43730"/>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35" name="Gruppieren 10"/>
            <p:cNvGrpSpPr>
              <a:grpSpLocks noChangeAspect="1"/>
            </p:cNvGrpSpPr>
            <p:nvPr/>
          </p:nvGrpSpPr>
          <p:grpSpPr>
            <a:xfrm>
              <a:off x="2418129" y="3163865"/>
              <a:ext cx="1258310" cy="1260001"/>
              <a:chOff x="2829969" y="2218365"/>
              <a:chExt cx="1404000" cy="1404000"/>
            </a:xfrm>
            <a:solidFill>
              <a:schemeClr val="bg1"/>
            </a:solidFill>
          </p:grpSpPr>
          <p:sp>
            <p:nvSpPr>
              <p:cNvPr id="36" name="Ellipse 11"/>
              <p:cNvSpPr/>
              <p:nvPr/>
            </p:nvSpPr>
            <p:spPr bwMode="auto">
              <a:xfrm>
                <a:off x="2829969" y="2218365"/>
                <a:ext cx="1404000" cy="1404000"/>
              </a:xfrm>
              <a:prstGeom prst="ellipse">
                <a:avLst/>
              </a:prstGeom>
              <a:solidFill>
                <a:schemeClr val="bg1"/>
              </a:solidFill>
              <a:ln w="28575">
                <a:solidFill>
                  <a:schemeClr val="accent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37" name="Rechteck 12"/>
              <p:cNvSpPr/>
              <p:nvPr/>
            </p:nvSpPr>
            <p:spPr>
              <a:xfrm>
                <a:off x="3070218" y="2469962"/>
                <a:ext cx="929501" cy="781928"/>
              </a:xfrm>
              <a:prstGeom prst="rect">
                <a:avLst/>
              </a:prstGeom>
              <a:noFill/>
              <a:ln w="28575">
                <a:noFill/>
              </a:ln>
            </p:spPr>
            <p:txBody>
              <a:bodyPr wrap="none">
                <a:spAutoFit/>
              </a:bodyPr>
              <a:lstStyle/>
              <a:p>
                <a:pPr lvl="0" algn="ctr">
                  <a:lnSpc>
                    <a:spcPct val="80000"/>
                  </a:lnSpc>
                  <a:spcBef>
                    <a:spcPts val="0"/>
                  </a:spcBef>
                </a:pPr>
                <a:r>
                  <a:rPr lang="en-US" sz="3600" b="1" dirty="0">
                    <a:solidFill>
                      <a:srgbClr val="830040"/>
                    </a:solidFill>
                    <a:latin typeface="Calibri" panose="020F0502020204030204" pitchFamily="34" charset="0"/>
                  </a:rPr>
                  <a:t>2</a:t>
                </a:r>
                <a:endParaRPr lang="en-US" sz="3600" dirty="0">
                  <a:solidFill>
                    <a:srgbClr val="830040"/>
                  </a:solidFill>
                  <a:latin typeface="Calibri" panose="020F0502020204030204" pitchFamily="34" charset="0"/>
                </a:endParaRPr>
              </a:p>
              <a:p>
                <a:pPr lvl="0" algn="ctr">
                  <a:lnSpc>
                    <a:spcPct val="90000"/>
                  </a:lnSpc>
                  <a:spcBef>
                    <a:spcPts val="0"/>
                  </a:spcBef>
                </a:pPr>
                <a:r>
                  <a:rPr lang="en-US" sz="1200" dirty="0">
                    <a:latin typeface="Calibri" panose="020F0502020204030204" pitchFamily="34" charset="0"/>
                  </a:rPr>
                  <a:t>PPM Tools</a:t>
                </a:r>
                <a:endParaRPr lang="en-US" sz="900" dirty="0">
                  <a:latin typeface="Calibri" panose="020F0502020204030204" pitchFamily="34" charset="0"/>
                </a:endParaRPr>
              </a:p>
            </p:txBody>
          </p:sp>
        </p:grpSp>
      </p:grpSp>
      <p:grpSp>
        <p:nvGrpSpPr>
          <p:cNvPr id="38" name="Gruppieren 182"/>
          <p:cNvGrpSpPr/>
          <p:nvPr/>
        </p:nvGrpSpPr>
        <p:grpSpPr>
          <a:xfrm>
            <a:off x="3073997" y="1552816"/>
            <a:ext cx="3065152" cy="2229988"/>
            <a:chOff x="3147763" y="1400563"/>
            <a:chExt cx="3065152" cy="2229988"/>
          </a:xfrm>
        </p:grpSpPr>
        <p:cxnSp>
          <p:nvCxnSpPr>
            <p:cNvPr id="39" name="Gerade Verbindung 24"/>
            <p:cNvCxnSpPr/>
            <p:nvPr/>
          </p:nvCxnSpPr>
          <p:spPr bwMode="auto">
            <a:xfrm>
              <a:off x="3767716" y="2059817"/>
              <a:ext cx="2445199" cy="1570734"/>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0" name="Ellipse 22"/>
            <p:cNvSpPr>
              <a:spLocks noChangeAspect="1"/>
            </p:cNvSpPr>
            <p:nvPr/>
          </p:nvSpPr>
          <p:spPr bwMode="auto">
            <a:xfrm>
              <a:off x="3147763" y="1400563"/>
              <a:ext cx="1332000" cy="1332000"/>
            </a:xfrm>
            <a:prstGeom prst="ellipse">
              <a:avLst/>
            </a:prstGeom>
            <a:solidFill>
              <a:schemeClr val="bg1"/>
            </a:solidFill>
            <a:ln w="28575">
              <a:solidFill>
                <a:schemeClr val="accent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41" name="Rechteck 23"/>
            <p:cNvSpPr/>
            <p:nvPr/>
          </p:nvSpPr>
          <p:spPr>
            <a:xfrm>
              <a:off x="3229150" y="1666453"/>
              <a:ext cx="1169231" cy="800219"/>
            </a:xfrm>
            <a:prstGeom prst="rect">
              <a:avLst/>
            </a:prstGeom>
            <a:noFill/>
          </p:spPr>
          <p:txBody>
            <a:bodyPr wrap="none" anchor="ctr">
              <a:spAutoFit/>
            </a:bodyPr>
            <a:lstStyle/>
            <a:p>
              <a:pPr algn="ctr">
                <a:spcBef>
                  <a:spcPts val="0"/>
                </a:spcBef>
              </a:pPr>
              <a:r>
                <a:rPr lang="en-US" sz="3200" b="1" dirty="0">
                  <a:solidFill>
                    <a:srgbClr val="830040"/>
                  </a:solidFill>
                  <a:latin typeface="Calibri" panose="020F0502020204030204" pitchFamily="34" charset="0"/>
                </a:rPr>
                <a:t>9</a:t>
              </a:r>
              <a:endParaRPr lang="en-US" sz="3200" dirty="0">
                <a:solidFill>
                  <a:srgbClr val="830040"/>
                </a:solidFill>
                <a:latin typeface="Calibri" panose="020F0502020204030204" pitchFamily="34" charset="0"/>
              </a:endParaRPr>
            </a:p>
            <a:p>
              <a:pPr algn="ctr">
                <a:spcBef>
                  <a:spcPts val="0"/>
                </a:spcBef>
              </a:pPr>
              <a:r>
                <a:rPr lang="en-US" sz="1400" dirty="0">
                  <a:latin typeface="Calibri" panose="020F0502020204030204" pitchFamily="34" charset="0"/>
                </a:rPr>
                <a:t>Product Lines</a:t>
              </a:r>
            </a:p>
          </p:txBody>
        </p:sp>
      </p:grpSp>
      <p:grpSp>
        <p:nvGrpSpPr>
          <p:cNvPr id="42" name="Gruppieren 7"/>
          <p:cNvGrpSpPr/>
          <p:nvPr/>
        </p:nvGrpSpPr>
        <p:grpSpPr>
          <a:xfrm>
            <a:off x="486686" y="1623841"/>
            <a:ext cx="5589352" cy="2226382"/>
            <a:chOff x="365335" y="1692352"/>
            <a:chExt cx="5589352" cy="2226382"/>
          </a:xfrm>
        </p:grpSpPr>
        <p:cxnSp>
          <p:nvCxnSpPr>
            <p:cNvPr id="43" name="Gerade Verbindung 21"/>
            <p:cNvCxnSpPr/>
            <p:nvPr/>
          </p:nvCxnSpPr>
          <p:spPr bwMode="auto">
            <a:xfrm>
              <a:off x="2290400" y="3055601"/>
              <a:ext cx="3664287" cy="863133"/>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4" name="Ellipse 19"/>
            <p:cNvSpPr>
              <a:spLocks noChangeAspect="1"/>
            </p:cNvSpPr>
            <p:nvPr/>
          </p:nvSpPr>
          <p:spPr bwMode="auto">
            <a:xfrm>
              <a:off x="365335" y="1692352"/>
              <a:ext cx="2052000" cy="2052000"/>
            </a:xfrm>
            <a:prstGeom prst="ellipse">
              <a:avLst/>
            </a:prstGeom>
            <a:solidFill>
              <a:schemeClr val="bg1"/>
            </a:solidFill>
            <a:ln w="28575">
              <a:solidFill>
                <a:schemeClr val="accent1"/>
              </a:solidFill>
              <a:prstDash val="soli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45" name="Rechteck 20"/>
            <p:cNvSpPr/>
            <p:nvPr/>
          </p:nvSpPr>
          <p:spPr>
            <a:xfrm>
              <a:off x="576530" y="2132837"/>
              <a:ext cx="1658916" cy="1224951"/>
            </a:xfrm>
            <a:prstGeom prst="rect">
              <a:avLst/>
            </a:prstGeom>
          </p:spPr>
          <p:txBody>
            <a:bodyPr wrap="none" anchor="ctr">
              <a:spAutoFit/>
            </a:bodyPr>
            <a:lstStyle/>
            <a:p>
              <a:pPr algn="ctr">
                <a:lnSpc>
                  <a:spcPct val="80000"/>
                </a:lnSpc>
                <a:spcBef>
                  <a:spcPts val="0"/>
                </a:spcBef>
              </a:pPr>
              <a:r>
                <a:rPr lang="en-US" sz="4400" b="1" dirty="0">
                  <a:solidFill>
                    <a:srgbClr val="830040"/>
                  </a:solidFill>
                  <a:latin typeface="Calibri" panose="020F0502020204030204" pitchFamily="34" charset="0"/>
                </a:rPr>
                <a:t>&gt; 500</a:t>
              </a:r>
            </a:p>
            <a:p>
              <a:pPr algn="ctr">
                <a:lnSpc>
                  <a:spcPct val="80000"/>
                </a:lnSpc>
                <a:spcBef>
                  <a:spcPts val="0"/>
                </a:spcBef>
              </a:pPr>
              <a:r>
                <a:rPr lang="en-US" sz="2400" dirty="0">
                  <a:latin typeface="Calibri" panose="020F0502020204030204" pitchFamily="34" charset="0"/>
                </a:rPr>
                <a:t>Concurrent </a:t>
              </a:r>
              <a:br>
                <a:rPr lang="en-US" sz="2400" dirty="0">
                  <a:latin typeface="Calibri" panose="020F0502020204030204" pitchFamily="34" charset="0"/>
                </a:rPr>
              </a:br>
              <a:r>
                <a:rPr lang="en-US" sz="2400" dirty="0">
                  <a:latin typeface="Calibri" panose="020F0502020204030204" pitchFamily="34" charset="0"/>
                </a:rPr>
                <a:t>Projects</a:t>
              </a:r>
            </a:p>
          </p:txBody>
        </p:sp>
      </p:grpSp>
      <p:grpSp>
        <p:nvGrpSpPr>
          <p:cNvPr id="46" name="Gruppieren 8"/>
          <p:cNvGrpSpPr/>
          <p:nvPr/>
        </p:nvGrpSpPr>
        <p:grpSpPr>
          <a:xfrm>
            <a:off x="3008051" y="3923328"/>
            <a:ext cx="3135574" cy="2262981"/>
            <a:chOff x="-182323" y="3339810"/>
            <a:chExt cx="3135574" cy="2262981"/>
          </a:xfrm>
        </p:grpSpPr>
        <p:cxnSp>
          <p:nvCxnSpPr>
            <p:cNvPr id="47" name="Gerade Verbindung 18"/>
            <p:cNvCxnSpPr/>
            <p:nvPr/>
          </p:nvCxnSpPr>
          <p:spPr bwMode="auto">
            <a:xfrm flipV="1">
              <a:off x="1118432" y="3339810"/>
              <a:ext cx="1834819" cy="1189331"/>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8" name="Ellipse 16"/>
            <p:cNvSpPr>
              <a:spLocks noChangeAspect="1"/>
            </p:cNvSpPr>
            <p:nvPr/>
          </p:nvSpPr>
          <p:spPr bwMode="auto">
            <a:xfrm>
              <a:off x="-182323" y="4126791"/>
              <a:ext cx="1476000" cy="1476000"/>
            </a:xfrm>
            <a:prstGeom prst="ellipse">
              <a:avLst/>
            </a:prstGeom>
            <a:solidFill>
              <a:schemeClr val="bg1"/>
            </a:solidFill>
            <a:ln w="28575">
              <a:solidFill>
                <a:schemeClr val="accent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49" name="Rechteck 17"/>
            <p:cNvSpPr/>
            <p:nvPr/>
          </p:nvSpPr>
          <p:spPr>
            <a:xfrm>
              <a:off x="194874" y="4679344"/>
              <a:ext cx="721609" cy="523220"/>
            </a:xfrm>
            <a:prstGeom prst="rect">
              <a:avLst/>
            </a:prstGeom>
          </p:spPr>
          <p:txBody>
            <a:bodyPr wrap="none">
              <a:spAutoFit/>
            </a:bodyPr>
            <a:lstStyle/>
            <a:p>
              <a:pPr algn="ctr">
                <a:lnSpc>
                  <a:spcPct val="70000"/>
                </a:lnSpc>
                <a:spcBef>
                  <a:spcPts val="0"/>
                </a:spcBef>
              </a:pPr>
              <a:r>
                <a:rPr lang="en-US" sz="2400" b="1" dirty="0">
                  <a:solidFill>
                    <a:srgbClr val="830040"/>
                  </a:solidFill>
                  <a:latin typeface="Calibri" panose="020F0502020204030204" pitchFamily="34" charset="0"/>
                </a:rPr>
                <a:t>3</a:t>
              </a:r>
              <a:br>
                <a:rPr lang="en-US" sz="2400" b="1" dirty="0">
                  <a:solidFill>
                    <a:srgbClr val="830040"/>
                  </a:solidFill>
                  <a:latin typeface="Calibri" panose="020F0502020204030204" pitchFamily="34" charset="0"/>
                </a:rPr>
              </a:br>
              <a:r>
                <a:rPr lang="en-US" sz="1600" dirty="0">
                  <a:latin typeface="Calibri" panose="020F0502020204030204" pitchFamily="34" charset="0"/>
                </a:rPr>
                <a:t>PMO’s</a:t>
              </a:r>
            </a:p>
          </p:txBody>
        </p:sp>
      </p:grpSp>
      <p:grpSp>
        <p:nvGrpSpPr>
          <p:cNvPr id="50" name="Gruppieren 180"/>
          <p:cNvGrpSpPr/>
          <p:nvPr/>
        </p:nvGrpSpPr>
        <p:grpSpPr>
          <a:xfrm>
            <a:off x="582101" y="3904276"/>
            <a:ext cx="5515965" cy="2209098"/>
            <a:chOff x="582100" y="3836901"/>
            <a:chExt cx="5515965" cy="2209098"/>
          </a:xfrm>
        </p:grpSpPr>
        <p:cxnSp>
          <p:nvCxnSpPr>
            <p:cNvPr id="51" name="Gerade Verbindung 13"/>
            <p:cNvCxnSpPr/>
            <p:nvPr/>
          </p:nvCxnSpPr>
          <p:spPr bwMode="auto">
            <a:xfrm flipV="1">
              <a:off x="2445501" y="3836901"/>
              <a:ext cx="3652564" cy="999798"/>
            </a:xfrm>
            <a:prstGeom prst="line">
              <a:avLst/>
            </a:prstGeom>
            <a:solidFill>
              <a:schemeClr val="tx2"/>
            </a:solidFill>
            <a:ln w="50800" cap="rnd" cmpd="sng" algn="ctr">
              <a:solidFill>
                <a:schemeClr val="accent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2" name="Ellipse 14"/>
            <p:cNvSpPr>
              <a:spLocks noChangeAspect="1"/>
            </p:cNvSpPr>
            <p:nvPr/>
          </p:nvSpPr>
          <p:spPr bwMode="auto">
            <a:xfrm>
              <a:off x="582100" y="4065999"/>
              <a:ext cx="1980000" cy="1980000"/>
            </a:xfrm>
            <a:prstGeom prst="ellipse">
              <a:avLst/>
            </a:prstGeom>
            <a:solidFill>
              <a:schemeClr val="bg1"/>
            </a:solidFill>
            <a:ln w="28575">
              <a:solidFill>
                <a:schemeClr val="accent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a:solidFill>
                  <a:schemeClr val="tx1"/>
                </a:solidFill>
                <a:latin typeface="Calibri" panose="020F0502020204030204" pitchFamily="34" charset="0"/>
              </a:endParaRPr>
            </a:p>
          </p:txBody>
        </p:sp>
        <p:sp>
          <p:nvSpPr>
            <p:cNvPr id="53" name="Rechteck 15"/>
            <p:cNvSpPr/>
            <p:nvPr/>
          </p:nvSpPr>
          <p:spPr>
            <a:xfrm>
              <a:off x="708628" y="4535856"/>
              <a:ext cx="1726948" cy="1040285"/>
            </a:xfrm>
            <a:prstGeom prst="rect">
              <a:avLst/>
            </a:prstGeom>
            <a:noFill/>
          </p:spPr>
          <p:txBody>
            <a:bodyPr wrap="none" anchor="ctr">
              <a:spAutoFit/>
            </a:bodyPr>
            <a:lstStyle/>
            <a:p>
              <a:pPr algn="ctr">
                <a:lnSpc>
                  <a:spcPct val="80000"/>
                </a:lnSpc>
                <a:spcBef>
                  <a:spcPts val="800"/>
                </a:spcBef>
              </a:pPr>
              <a:r>
                <a:rPr lang="en-US" sz="3200" b="1" dirty="0">
                  <a:solidFill>
                    <a:srgbClr val="830040"/>
                  </a:solidFill>
                  <a:latin typeface="Calibri" panose="020F0502020204030204" pitchFamily="34" charset="0"/>
                </a:rPr>
                <a:t>7</a:t>
              </a:r>
              <a:endParaRPr lang="en-US" sz="3200" dirty="0">
                <a:solidFill>
                  <a:srgbClr val="830040"/>
                </a:solidFill>
                <a:latin typeface="Calibri" panose="020F0502020204030204" pitchFamily="34" charset="0"/>
              </a:endParaRPr>
            </a:p>
            <a:p>
              <a:pPr algn="ctr">
                <a:spcBef>
                  <a:spcPts val="0"/>
                </a:spcBef>
              </a:pPr>
              <a:r>
                <a:rPr lang="en-US" dirty="0">
                  <a:latin typeface="Calibri" panose="020F0502020204030204" pitchFamily="34" charset="0"/>
                </a:rPr>
                <a:t>Project Steering </a:t>
              </a:r>
              <a:br>
                <a:rPr lang="en-US" dirty="0">
                  <a:latin typeface="Calibri" panose="020F0502020204030204" pitchFamily="34" charset="0"/>
                </a:rPr>
              </a:br>
              <a:r>
                <a:rPr lang="en-US" dirty="0">
                  <a:latin typeface="Calibri" panose="020F0502020204030204" pitchFamily="34" charset="0"/>
                </a:rPr>
                <a:t>Boards</a:t>
              </a:r>
              <a:endParaRPr lang="en-US" baseline="30000" dirty="0">
                <a:latin typeface="Calibri" panose="020F0502020204030204" pitchFamily="34" charset="0"/>
              </a:endParaRPr>
            </a:p>
          </p:txBody>
        </p:sp>
      </p:grpSp>
      <p:sp>
        <p:nvSpPr>
          <p:cNvPr id="54" name="Ellipse 96"/>
          <p:cNvSpPr>
            <a:spLocks noChangeAspect="1"/>
          </p:cNvSpPr>
          <p:nvPr/>
        </p:nvSpPr>
        <p:spPr bwMode="auto">
          <a:xfrm>
            <a:off x="4363245" y="2167713"/>
            <a:ext cx="3384000" cy="3384000"/>
          </a:xfrm>
          <a:prstGeom prst="ellipse">
            <a:avLst/>
          </a:prstGeom>
          <a:solidFill>
            <a:schemeClr val="bg1"/>
          </a:solidFill>
          <a:ln w="231775">
            <a:solidFill>
              <a:schemeClr val="bg1"/>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dirty="0">
              <a:solidFill>
                <a:srgbClr val="000000"/>
              </a:solidFill>
              <a:latin typeface="Calibri" panose="020F0502020204030204" pitchFamily="34" charset="0"/>
            </a:endParaRPr>
          </a:p>
        </p:txBody>
      </p:sp>
      <p:grpSp>
        <p:nvGrpSpPr>
          <p:cNvPr id="55" name="Group 22"/>
          <p:cNvGrpSpPr>
            <a:grpSpLocks noChangeAspect="1"/>
          </p:cNvGrpSpPr>
          <p:nvPr/>
        </p:nvGrpSpPr>
        <p:grpSpPr>
          <a:xfrm>
            <a:off x="4272386" y="2076851"/>
            <a:ext cx="3565727" cy="3565724"/>
            <a:chOff x="4000508" y="1577972"/>
            <a:chExt cx="4360874" cy="4360856"/>
          </a:xfrm>
          <a:solidFill>
            <a:schemeClr val="accent1"/>
          </a:solidFill>
        </p:grpSpPr>
        <p:sp>
          <p:nvSpPr>
            <p:cNvPr id="56" name="Oval 6"/>
            <p:cNvSpPr>
              <a:spLocks noChangeArrowheads="1"/>
            </p:cNvSpPr>
            <p:nvPr/>
          </p:nvSpPr>
          <p:spPr bwMode="auto">
            <a:xfrm>
              <a:off x="6089663" y="5757853"/>
              <a:ext cx="180976"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7" name="Oval 7"/>
            <p:cNvSpPr>
              <a:spLocks noChangeArrowheads="1"/>
            </p:cNvSpPr>
            <p:nvPr/>
          </p:nvSpPr>
          <p:spPr bwMode="auto">
            <a:xfrm>
              <a:off x="6089663" y="1577972"/>
              <a:ext cx="180976"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8" name="Oval 8"/>
            <p:cNvSpPr>
              <a:spLocks noChangeArrowheads="1"/>
            </p:cNvSpPr>
            <p:nvPr/>
          </p:nvSpPr>
          <p:spPr bwMode="auto">
            <a:xfrm>
              <a:off x="8178819" y="3667118"/>
              <a:ext cx="182563"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9" name="Oval 9"/>
            <p:cNvSpPr>
              <a:spLocks noChangeArrowheads="1"/>
            </p:cNvSpPr>
            <p:nvPr/>
          </p:nvSpPr>
          <p:spPr bwMode="auto">
            <a:xfrm>
              <a:off x="4000508" y="3667118"/>
              <a:ext cx="180976"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0" name="Freeform 10"/>
            <p:cNvSpPr>
              <a:spLocks/>
            </p:cNvSpPr>
            <p:nvPr/>
          </p:nvSpPr>
          <p:spPr bwMode="auto">
            <a:xfrm>
              <a:off x="7558104" y="2181220"/>
              <a:ext cx="198439" cy="198438"/>
            </a:xfrm>
            <a:custGeom>
              <a:avLst/>
              <a:gdLst>
                <a:gd name="T0" fmla="*/ 190 w 231"/>
                <a:gd name="T1" fmla="*/ 190 h 231"/>
                <a:gd name="T2" fmla="*/ 190 w 231"/>
                <a:gd name="T3" fmla="*/ 41 h 231"/>
                <a:gd name="T4" fmla="*/ 41 w 231"/>
                <a:gd name="T5" fmla="*/ 41 h 231"/>
                <a:gd name="T6" fmla="*/ 41 w 231"/>
                <a:gd name="T7" fmla="*/ 190 h 231"/>
                <a:gd name="T8" fmla="*/ 190 w 231"/>
                <a:gd name="T9" fmla="*/ 190 h 231"/>
              </a:gdLst>
              <a:ahLst/>
              <a:cxnLst>
                <a:cxn ang="0">
                  <a:pos x="T0" y="T1"/>
                </a:cxn>
                <a:cxn ang="0">
                  <a:pos x="T2" y="T3"/>
                </a:cxn>
                <a:cxn ang="0">
                  <a:pos x="T4" y="T5"/>
                </a:cxn>
                <a:cxn ang="0">
                  <a:pos x="T6" y="T7"/>
                </a:cxn>
                <a:cxn ang="0">
                  <a:pos x="T8" y="T9"/>
                </a:cxn>
              </a:cxnLst>
              <a:rect l="0" t="0" r="r" b="b"/>
              <a:pathLst>
                <a:path w="231" h="231">
                  <a:moveTo>
                    <a:pt x="190" y="190"/>
                  </a:moveTo>
                  <a:cubicBezTo>
                    <a:pt x="231" y="149"/>
                    <a:pt x="231" y="82"/>
                    <a:pt x="190" y="41"/>
                  </a:cubicBezTo>
                  <a:cubicBezTo>
                    <a:pt x="149" y="0"/>
                    <a:pt x="82" y="0"/>
                    <a:pt x="41" y="41"/>
                  </a:cubicBezTo>
                  <a:cubicBezTo>
                    <a:pt x="0" y="82"/>
                    <a:pt x="0" y="149"/>
                    <a:pt x="41" y="190"/>
                  </a:cubicBezTo>
                  <a:cubicBezTo>
                    <a:pt x="82" y="231"/>
                    <a:pt x="149" y="231"/>
                    <a:pt x="190"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1" name="Freeform 11"/>
            <p:cNvSpPr>
              <a:spLocks/>
            </p:cNvSpPr>
            <p:nvPr/>
          </p:nvSpPr>
          <p:spPr bwMode="auto">
            <a:xfrm>
              <a:off x="4602172" y="5135554"/>
              <a:ext cx="200025" cy="200024"/>
            </a:xfrm>
            <a:custGeom>
              <a:avLst/>
              <a:gdLst>
                <a:gd name="T0" fmla="*/ 191 w 232"/>
                <a:gd name="T1" fmla="*/ 190 h 232"/>
                <a:gd name="T2" fmla="*/ 191 w 232"/>
                <a:gd name="T3" fmla="*/ 41 h 232"/>
                <a:gd name="T4" fmla="*/ 42 w 232"/>
                <a:gd name="T5" fmla="*/ 41 h 232"/>
                <a:gd name="T6" fmla="*/ 42 w 232"/>
                <a:gd name="T7" fmla="*/ 190 h 232"/>
                <a:gd name="T8" fmla="*/ 191 w 232"/>
                <a:gd name="T9" fmla="*/ 190 h 232"/>
              </a:gdLst>
              <a:ahLst/>
              <a:cxnLst>
                <a:cxn ang="0">
                  <a:pos x="T0" y="T1"/>
                </a:cxn>
                <a:cxn ang="0">
                  <a:pos x="T2" y="T3"/>
                </a:cxn>
                <a:cxn ang="0">
                  <a:pos x="T4" y="T5"/>
                </a:cxn>
                <a:cxn ang="0">
                  <a:pos x="T6" y="T7"/>
                </a:cxn>
                <a:cxn ang="0">
                  <a:pos x="T8" y="T9"/>
                </a:cxn>
              </a:cxnLst>
              <a:rect l="0" t="0" r="r" b="b"/>
              <a:pathLst>
                <a:path w="232" h="232">
                  <a:moveTo>
                    <a:pt x="191" y="190"/>
                  </a:moveTo>
                  <a:cubicBezTo>
                    <a:pt x="232" y="149"/>
                    <a:pt x="232" y="82"/>
                    <a:pt x="191" y="41"/>
                  </a:cubicBezTo>
                  <a:cubicBezTo>
                    <a:pt x="150" y="0"/>
                    <a:pt x="83" y="0"/>
                    <a:pt x="42" y="41"/>
                  </a:cubicBezTo>
                  <a:cubicBezTo>
                    <a:pt x="0" y="82"/>
                    <a:pt x="0" y="149"/>
                    <a:pt x="42" y="190"/>
                  </a:cubicBezTo>
                  <a:cubicBezTo>
                    <a:pt x="83" y="232"/>
                    <a:pt x="150" y="232"/>
                    <a:pt x="191"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2" name="Freeform 12"/>
            <p:cNvSpPr>
              <a:spLocks/>
            </p:cNvSpPr>
            <p:nvPr/>
          </p:nvSpPr>
          <p:spPr bwMode="auto">
            <a:xfrm>
              <a:off x="7558104" y="5135554"/>
              <a:ext cx="198439" cy="200024"/>
            </a:xfrm>
            <a:custGeom>
              <a:avLst/>
              <a:gdLst>
                <a:gd name="T0" fmla="*/ 41 w 231"/>
                <a:gd name="T1" fmla="*/ 190 h 232"/>
                <a:gd name="T2" fmla="*/ 190 w 231"/>
                <a:gd name="T3" fmla="*/ 190 h 232"/>
                <a:gd name="T4" fmla="*/ 190 w 231"/>
                <a:gd name="T5" fmla="*/ 41 h 232"/>
                <a:gd name="T6" fmla="*/ 41 w 231"/>
                <a:gd name="T7" fmla="*/ 41 h 232"/>
                <a:gd name="T8" fmla="*/ 41 w 231"/>
                <a:gd name="T9" fmla="*/ 190 h 232"/>
              </a:gdLst>
              <a:ahLst/>
              <a:cxnLst>
                <a:cxn ang="0">
                  <a:pos x="T0" y="T1"/>
                </a:cxn>
                <a:cxn ang="0">
                  <a:pos x="T2" y="T3"/>
                </a:cxn>
                <a:cxn ang="0">
                  <a:pos x="T4" y="T5"/>
                </a:cxn>
                <a:cxn ang="0">
                  <a:pos x="T6" y="T7"/>
                </a:cxn>
                <a:cxn ang="0">
                  <a:pos x="T8" y="T9"/>
                </a:cxn>
              </a:cxnLst>
              <a:rect l="0" t="0" r="r" b="b"/>
              <a:pathLst>
                <a:path w="231" h="232">
                  <a:moveTo>
                    <a:pt x="41" y="190"/>
                  </a:moveTo>
                  <a:cubicBezTo>
                    <a:pt x="82" y="232"/>
                    <a:pt x="149" y="232"/>
                    <a:pt x="190" y="190"/>
                  </a:cubicBezTo>
                  <a:cubicBezTo>
                    <a:pt x="231" y="149"/>
                    <a:pt x="231" y="82"/>
                    <a:pt x="190" y="41"/>
                  </a:cubicBezTo>
                  <a:cubicBezTo>
                    <a:pt x="149" y="0"/>
                    <a:pt x="82" y="0"/>
                    <a:pt x="41" y="41"/>
                  </a:cubicBezTo>
                  <a:cubicBezTo>
                    <a:pt x="0" y="82"/>
                    <a:pt x="0" y="149"/>
                    <a:pt x="41"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3" name="Freeform 13"/>
            <p:cNvSpPr>
              <a:spLocks/>
            </p:cNvSpPr>
            <p:nvPr/>
          </p:nvSpPr>
          <p:spPr bwMode="auto">
            <a:xfrm>
              <a:off x="4602172" y="2179634"/>
              <a:ext cx="200025" cy="200024"/>
            </a:xfrm>
            <a:custGeom>
              <a:avLst/>
              <a:gdLst>
                <a:gd name="T0" fmla="*/ 40 w 233"/>
                <a:gd name="T1" fmla="*/ 190 h 234"/>
                <a:gd name="T2" fmla="*/ 189 w 233"/>
                <a:gd name="T3" fmla="*/ 193 h 234"/>
                <a:gd name="T4" fmla="*/ 193 w 233"/>
                <a:gd name="T5" fmla="*/ 44 h 234"/>
                <a:gd name="T6" fmla="*/ 44 w 233"/>
                <a:gd name="T7" fmla="*/ 41 h 234"/>
                <a:gd name="T8" fmla="*/ 40 w 233"/>
                <a:gd name="T9" fmla="*/ 190 h 234"/>
              </a:gdLst>
              <a:ahLst/>
              <a:cxnLst>
                <a:cxn ang="0">
                  <a:pos x="T0" y="T1"/>
                </a:cxn>
                <a:cxn ang="0">
                  <a:pos x="T2" y="T3"/>
                </a:cxn>
                <a:cxn ang="0">
                  <a:pos x="T4" y="T5"/>
                </a:cxn>
                <a:cxn ang="0">
                  <a:pos x="T6" y="T7"/>
                </a:cxn>
                <a:cxn ang="0">
                  <a:pos x="T8" y="T9"/>
                </a:cxn>
              </a:cxnLst>
              <a:rect l="0" t="0" r="r" b="b"/>
              <a:pathLst>
                <a:path w="233" h="234">
                  <a:moveTo>
                    <a:pt x="40" y="190"/>
                  </a:moveTo>
                  <a:cubicBezTo>
                    <a:pt x="81" y="232"/>
                    <a:pt x="147" y="234"/>
                    <a:pt x="189" y="193"/>
                  </a:cubicBezTo>
                  <a:cubicBezTo>
                    <a:pt x="232" y="153"/>
                    <a:pt x="233" y="86"/>
                    <a:pt x="193" y="44"/>
                  </a:cubicBezTo>
                  <a:cubicBezTo>
                    <a:pt x="153" y="2"/>
                    <a:pt x="86" y="0"/>
                    <a:pt x="44" y="41"/>
                  </a:cubicBezTo>
                  <a:cubicBezTo>
                    <a:pt x="2" y="81"/>
                    <a:pt x="0" y="148"/>
                    <a:pt x="40"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4" name="Freeform 14"/>
            <p:cNvSpPr>
              <a:spLocks/>
            </p:cNvSpPr>
            <p:nvPr/>
          </p:nvSpPr>
          <p:spPr bwMode="auto">
            <a:xfrm>
              <a:off x="5538800" y="5675304"/>
              <a:ext cx="200025" cy="201613"/>
            </a:xfrm>
            <a:custGeom>
              <a:avLst/>
              <a:gdLst>
                <a:gd name="T0" fmla="*/ 16 w 234"/>
                <a:gd name="T1" fmla="*/ 90 h 234"/>
                <a:gd name="T2" fmla="*/ 90 w 234"/>
                <a:gd name="T3" fmla="*/ 219 h 234"/>
                <a:gd name="T4" fmla="*/ 219 w 234"/>
                <a:gd name="T5" fmla="*/ 145 h 234"/>
                <a:gd name="T6" fmla="*/ 145 w 234"/>
                <a:gd name="T7" fmla="*/ 15 h 234"/>
                <a:gd name="T8" fmla="*/ 16 w 234"/>
                <a:gd name="T9" fmla="*/ 90 h 234"/>
              </a:gdLst>
              <a:ahLst/>
              <a:cxnLst>
                <a:cxn ang="0">
                  <a:pos x="T0" y="T1"/>
                </a:cxn>
                <a:cxn ang="0">
                  <a:pos x="T2" y="T3"/>
                </a:cxn>
                <a:cxn ang="0">
                  <a:pos x="T4" y="T5"/>
                </a:cxn>
                <a:cxn ang="0">
                  <a:pos x="T6" y="T7"/>
                </a:cxn>
                <a:cxn ang="0">
                  <a:pos x="T8" y="T9"/>
                </a:cxn>
              </a:cxnLst>
              <a:rect l="0" t="0" r="r" b="b"/>
              <a:pathLst>
                <a:path w="234" h="234">
                  <a:moveTo>
                    <a:pt x="16" y="90"/>
                  </a:moveTo>
                  <a:cubicBezTo>
                    <a:pt x="0" y="146"/>
                    <a:pt x="34" y="204"/>
                    <a:pt x="90" y="219"/>
                  </a:cubicBezTo>
                  <a:cubicBezTo>
                    <a:pt x="146" y="234"/>
                    <a:pt x="204" y="201"/>
                    <a:pt x="219" y="145"/>
                  </a:cubicBezTo>
                  <a:cubicBezTo>
                    <a:pt x="234" y="88"/>
                    <a:pt x="201" y="31"/>
                    <a:pt x="145" y="15"/>
                  </a:cubicBezTo>
                  <a:cubicBezTo>
                    <a:pt x="88" y="0"/>
                    <a:pt x="31" y="34"/>
                    <a:pt x="16" y="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5" name="Freeform 15"/>
            <p:cNvSpPr>
              <a:spLocks/>
            </p:cNvSpPr>
            <p:nvPr/>
          </p:nvSpPr>
          <p:spPr bwMode="auto">
            <a:xfrm>
              <a:off x="6621477" y="1638297"/>
              <a:ext cx="200025" cy="201613"/>
            </a:xfrm>
            <a:custGeom>
              <a:avLst/>
              <a:gdLst>
                <a:gd name="T0" fmla="*/ 15 w 233"/>
                <a:gd name="T1" fmla="*/ 90 h 234"/>
                <a:gd name="T2" fmla="*/ 89 w 233"/>
                <a:gd name="T3" fmla="*/ 219 h 234"/>
                <a:gd name="T4" fmla="*/ 218 w 233"/>
                <a:gd name="T5" fmla="*/ 144 h 234"/>
                <a:gd name="T6" fmla="*/ 144 w 233"/>
                <a:gd name="T7" fmla="*/ 15 h 234"/>
                <a:gd name="T8" fmla="*/ 15 w 233"/>
                <a:gd name="T9" fmla="*/ 90 h 234"/>
              </a:gdLst>
              <a:ahLst/>
              <a:cxnLst>
                <a:cxn ang="0">
                  <a:pos x="T0" y="T1"/>
                </a:cxn>
                <a:cxn ang="0">
                  <a:pos x="T2" y="T3"/>
                </a:cxn>
                <a:cxn ang="0">
                  <a:pos x="T4" y="T5"/>
                </a:cxn>
                <a:cxn ang="0">
                  <a:pos x="T6" y="T7"/>
                </a:cxn>
                <a:cxn ang="0">
                  <a:pos x="T8" y="T9"/>
                </a:cxn>
              </a:cxnLst>
              <a:rect l="0" t="0" r="r" b="b"/>
              <a:pathLst>
                <a:path w="233" h="234">
                  <a:moveTo>
                    <a:pt x="15" y="90"/>
                  </a:moveTo>
                  <a:cubicBezTo>
                    <a:pt x="0" y="146"/>
                    <a:pt x="33" y="204"/>
                    <a:pt x="89" y="219"/>
                  </a:cubicBezTo>
                  <a:cubicBezTo>
                    <a:pt x="145" y="234"/>
                    <a:pt x="203" y="200"/>
                    <a:pt x="218" y="144"/>
                  </a:cubicBezTo>
                  <a:cubicBezTo>
                    <a:pt x="233" y="88"/>
                    <a:pt x="200" y="30"/>
                    <a:pt x="144" y="15"/>
                  </a:cubicBezTo>
                  <a:cubicBezTo>
                    <a:pt x="88" y="0"/>
                    <a:pt x="30" y="33"/>
                    <a:pt x="15" y="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6" name="Freeform 16"/>
            <p:cNvSpPr>
              <a:spLocks/>
            </p:cNvSpPr>
            <p:nvPr/>
          </p:nvSpPr>
          <p:spPr bwMode="auto">
            <a:xfrm>
              <a:off x="8097856" y="4198931"/>
              <a:ext cx="201614" cy="200024"/>
            </a:xfrm>
            <a:custGeom>
              <a:avLst/>
              <a:gdLst>
                <a:gd name="T0" fmla="*/ 90 w 234"/>
                <a:gd name="T1" fmla="*/ 219 h 234"/>
                <a:gd name="T2" fmla="*/ 219 w 234"/>
                <a:gd name="T3" fmla="*/ 144 h 234"/>
                <a:gd name="T4" fmla="*/ 145 w 234"/>
                <a:gd name="T5" fmla="*/ 15 h 234"/>
                <a:gd name="T6" fmla="*/ 15 w 234"/>
                <a:gd name="T7" fmla="*/ 89 h 234"/>
                <a:gd name="T8" fmla="*/ 90 w 234"/>
                <a:gd name="T9" fmla="*/ 219 h 234"/>
              </a:gdLst>
              <a:ahLst/>
              <a:cxnLst>
                <a:cxn ang="0">
                  <a:pos x="T0" y="T1"/>
                </a:cxn>
                <a:cxn ang="0">
                  <a:pos x="T2" y="T3"/>
                </a:cxn>
                <a:cxn ang="0">
                  <a:pos x="T4" y="T5"/>
                </a:cxn>
                <a:cxn ang="0">
                  <a:pos x="T6" y="T7"/>
                </a:cxn>
                <a:cxn ang="0">
                  <a:pos x="T8" y="T9"/>
                </a:cxn>
              </a:cxnLst>
              <a:rect l="0" t="0" r="r" b="b"/>
              <a:pathLst>
                <a:path w="234" h="234">
                  <a:moveTo>
                    <a:pt x="90" y="219"/>
                  </a:moveTo>
                  <a:cubicBezTo>
                    <a:pt x="146" y="234"/>
                    <a:pt x="204" y="200"/>
                    <a:pt x="219" y="144"/>
                  </a:cubicBezTo>
                  <a:cubicBezTo>
                    <a:pt x="234" y="88"/>
                    <a:pt x="201" y="30"/>
                    <a:pt x="145" y="15"/>
                  </a:cubicBezTo>
                  <a:cubicBezTo>
                    <a:pt x="88" y="0"/>
                    <a:pt x="30" y="33"/>
                    <a:pt x="15" y="89"/>
                  </a:cubicBezTo>
                  <a:cubicBezTo>
                    <a:pt x="0" y="146"/>
                    <a:pt x="34" y="203"/>
                    <a:pt x="90" y="2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7" name="Freeform 17"/>
            <p:cNvSpPr>
              <a:spLocks/>
            </p:cNvSpPr>
            <p:nvPr/>
          </p:nvSpPr>
          <p:spPr bwMode="auto">
            <a:xfrm>
              <a:off x="4060833" y="3116257"/>
              <a:ext cx="201614" cy="201613"/>
            </a:xfrm>
            <a:custGeom>
              <a:avLst/>
              <a:gdLst>
                <a:gd name="T0" fmla="*/ 89 w 234"/>
                <a:gd name="T1" fmla="*/ 218 h 234"/>
                <a:gd name="T2" fmla="*/ 219 w 234"/>
                <a:gd name="T3" fmla="*/ 144 h 234"/>
                <a:gd name="T4" fmla="*/ 144 w 234"/>
                <a:gd name="T5" fmla="*/ 15 h 234"/>
                <a:gd name="T6" fmla="*/ 15 w 234"/>
                <a:gd name="T7" fmla="*/ 89 h 234"/>
                <a:gd name="T8" fmla="*/ 89 w 234"/>
                <a:gd name="T9" fmla="*/ 218 h 234"/>
              </a:gdLst>
              <a:ahLst/>
              <a:cxnLst>
                <a:cxn ang="0">
                  <a:pos x="T0" y="T1"/>
                </a:cxn>
                <a:cxn ang="0">
                  <a:pos x="T2" y="T3"/>
                </a:cxn>
                <a:cxn ang="0">
                  <a:pos x="T4" y="T5"/>
                </a:cxn>
                <a:cxn ang="0">
                  <a:pos x="T6" y="T7"/>
                </a:cxn>
                <a:cxn ang="0">
                  <a:pos x="T8" y="T9"/>
                </a:cxn>
              </a:cxnLst>
              <a:rect l="0" t="0" r="r" b="b"/>
              <a:pathLst>
                <a:path w="234" h="234">
                  <a:moveTo>
                    <a:pt x="89" y="218"/>
                  </a:moveTo>
                  <a:cubicBezTo>
                    <a:pt x="146" y="234"/>
                    <a:pt x="204" y="200"/>
                    <a:pt x="219" y="144"/>
                  </a:cubicBezTo>
                  <a:cubicBezTo>
                    <a:pt x="234" y="88"/>
                    <a:pt x="200" y="30"/>
                    <a:pt x="144" y="15"/>
                  </a:cubicBezTo>
                  <a:cubicBezTo>
                    <a:pt x="88" y="0"/>
                    <a:pt x="30" y="33"/>
                    <a:pt x="15" y="89"/>
                  </a:cubicBezTo>
                  <a:cubicBezTo>
                    <a:pt x="0" y="146"/>
                    <a:pt x="33" y="203"/>
                    <a:pt x="89"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8" name="Freeform 18"/>
            <p:cNvSpPr>
              <a:spLocks/>
            </p:cNvSpPr>
            <p:nvPr/>
          </p:nvSpPr>
          <p:spPr bwMode="auto">
            <a:xfrm>
              <a:off x="7886717" y="2609846"/>
              <a:ext cx="206376" cy="206375"/>
            </a:xfrm>
            <a:custGeom>
              <a:avLst/>
              <a:gdLst>
                <a:gd name="T0" fmla="*/ 174 w 241"/>
                <a:gd name="T1" fmla="*/ 211 h 241"/>
                <a:gd name="T2" fmla="*/ 212 w 241"/>
                <a:gd name="T3" fmla="*/ 67 h 241"/>
                <a:gd name="T4" fmla="*/ 68 w 241"/>
                <a:gd name="T5" fmla="*/ 29 h 241"/>
                <a:gd name="T6" fmla="*/ 29 w 241"/>
                <a:gd name="T7" fmla="*/ 173 h 241"/>
                <a:gd name="T8" fmla="*/ 174 w 241"/>
                <a:gd name="T9" fmla="*/ 211 h 241"/>
              </a:gdLst>
              <a:ahLst/>
              <a:cxnLst>
                <a:cxn ang="0">
                  <a:pos x="T0" y="T1"/>
                </a:cxn>
                <a:cxn ang="0">
                  <a:pos x="T2" y="T3"/>
                </a:cxn>
                <a:cxn ang="0">
                  <a:pos x="T4" y="T5"/>
                </a:cxn>
                <a:cxn ang="0">
                  <a:pos x="T6" y="T7"/>
                </a:cxn>
                <a:cxn ang="0">
                  <a:pos x="T8" y="T9"/>
                </a:cxn>
              </a:cxnLst>
              <a:rect l="0" t="0" r="r" b="b"/>
              <a:pathLst>
                <a:path w="241" h="241">
                  <a:moveTo>
                    <a:pt x="174" y="211"/>
                  </a:moveTo>
                  <a:cubicBezTo>
                    <a:pt x="224" y="182"/>
                    <a:pt x="241" y="118"/>
                    <a:pt x="212" y="67"/>
                  </a:cubicBezTo>
                  <a:cubicBezTo>
                    <a:pt x="183" y="17"/>
                    <a:pt x="119" y="0"/>
                    <a:pt x="68" y="29"/>
                  </a:cubicBezTo>
                  <a:cubicBezTo>
                    <a:pt x="18" y="58"/>
                    <a:pt x="0" y="122"/>
                    <a:pt x="29" y="173"/>
                  </a:cubicBezTo>
                  <a:cubicBezTo>
                    <a:pt x="58" y="223"/>
                    <a:pt x="123" y="241"/>
                    <a:pt x="174"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9" name="Freeform 19"/>
            <p:cNvSpPr>
              <a:spLocks/>
            </p:cNvSpPr>
            <p:nvPr/>
          </p:nvSpPr>
          <p:spPr bwMode="auto">
            <a:xfrm>
              <a:off x="4267209" y="4698992"/>
              <a:ext cx="206376" cy="207963"/>
            </a:xfrm>
            <a:custGeom>
              <a:avLst/>
              <a:gdLst>
                <a:gd name="T0" fmla="*/ 173 w 241"/>
                <a:gd name="T1" fmla="*/ 212 h 241"/>
                <a:gd name="T2" fmla="*/ 211 w 241"/>
                <a:gd name="T3" fmla="*/ 67 h 241"/>
                <a:gd name="T4" fmla="*/ 67 w 241"/>
                <a:gd name="T5" fmla="*/ 29 h 241"/>
                <a:gd name="T6" fmla="*/ 29 w 241"/>
                <a:gd name="T7" fmla="*/ 173 h 241"/>
                <a:gd name="T8" fmla="*/ 173 w 241"/>
                <a:gd name="T9" fmla="*/ 212 h 241"/>
              </a:gdLst>
              <a:ahLst/>
              <a:cxnLst>
                <a:cxn ang="0">
                  <a:pos x="T0" y="T1"/>
                </a:cxn>
                <a:cxn ang="0">
                  <a:pos x="T2" y="T3"/>
                </a:cxn>
                <a:cxn ang="0">
                  <a:pos x="T4" y="T5"/>
                </a:cxn>
                <a:cxn ang="0">
                  <a:pos x="T6" y="T7"/>
                </a:cxn>
                <a:cxn ang="0">
                  <a:pos x="T8" y="T9"/>
                </a:cxn>
              </a:cxnLst>
              <a:rect l="0" t="0" r="r" b="b"/>
              <a:pathLst>
                <a:path w="241" h="241">
                  <a:moveTo>
                    <a:pt x="173" y="212"/>
                  </a:moveTo>
                  <a:cubicBezTo>
                    <a:pt x="223" y="182"/>
                    <a:pt x="241" y="118"/>
                    <a:pt x="211" y="67"/>
                  </a:cubicBezTo>
                  <a:cubicBezTo>
                    <a:pt x="182" y="17"/>
                    <a:pt x="118" y="0"/>
                    <a:pt x="67" y="29"/>
                  </a:cubicBezTo>
                  <a:cubicBezTo>
                    <a:pt x="17" y="58"/>
                    <a:pt x="0" y="123"/>
                    <a:pt x="29" y="173"/>
                  </a:cubicBezTo>
                  <a:cubicBezTo>
                    <a:pt x="58" y="223"/>
                    <a:pt x="122" y="241"/>
                    <a:pt x="17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0" name="Freeform 20"/>
            <p:cNvSpPr>
              <a:spLocks/>
            </p:cNvSpPr>
            <p:nvPr/>
          </p:nvSpPr>
          <p:spPr bwMode="auto">
            <a:xfrm>
              <a:off x="7121540" y="5464166"/>
              <a:ext cx="206376" cy="206375"/>
            </a:xfrm>
            <a:custGeom>
              <a:avLst/>
              <a:gdLst>
                <a:gd name="T0" fmla="*/ 29 w 241"/>
                <a:gd name="T1" fmla="*/ 174 h 241"/>
                <a:gd name="T2" fmla="*/ 173 w 241"/>
                <a:gd name="T3" fmla="*/ 212 h 241"/>
                <a:gd name="T4" fmla="*/ 211 w 241"/>
                <a:gd name="T5" fmla="*/ 68 h 241"/>
                <a:gd name="T6" fmla="*/ 67 w 241"/>
                <a:gd name="T7" fmla="*/ 30 h 241"/>
                <a:gd name="T8" fmla="*/ 29 w 241"/>
                <a:gd name="T9" fmla="*/ 174 h 241"/>
              </a:gdLst>
              <a:ahLst/>
              <a:cxnLst>
                <a:cxn ang="0">
                  <a:pos x="T0" y="T1"/>
                </a:cxn>
                <a:cxn ang="0">
                  <a:pos x="T2" y="T3"/>
                </a:cxn>
                <a:cxn ang="0">
                  <a:pos x="T4" y="T5"/>
                </a:cxn>
                <a:cxn ang="0">
                  <a:pos x="T6" y="T7"/>
                </a:cxn>
                <a:cxn ang="0">
                  <a:pos x="T8" y="T9"/>
                </a:cxn>
              </a:cxnLst>
              <a:rect l="0" t="0" r="r" b="b"/>
              <a:pathLst>
                <a:path w="241" h="241">
                  <a:moveTo>
                    <a:pt x="29" y="174"/>
                  </a:moveTo>
                  <a:cubicBezTo>
                    <a:pt x="58" y="224"/>
                    <a:pt x="122" y="241"/>
                    <a:pt x="173" y="212"/>
                  </a:cubicBezTo>
                  <a:cubicBezTo>
                    <a:pt x="223" y="183"/>
                    <a:pt x="241" y="119"/>
                    <a:pt x="211" y="68"/>
                  </a:cubicBezTo>
                  <a:cubicBezTo>
                    <a:pt x="182" y="18"/>
                    <a:pt x="118" y="0"/>
                    <a:pt x="67" y="30"/>
                  </a:cubicBezTo>
                  <a:cubicBezTo>
                    <a:pt x="17" y="59"/>
                    <a:pt x="0" y="123"/>
                    <a:pt x="29"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1" name="Freeform 21"/>
            <p:cNvSpPr>
              <a:spLocks/>
            </p:cNvSpPr>
            <p:nvPr/>
          </p:nvSpPr>
          <p:spPr bwMode="auto">
            <a:xfrm>
              <a:off x="5032385" y="5464166"/>
              <a:ext cx="206376" cy="206375"/>
            </a:xfrm>
            <a:custGeom>
              <a:avLst/>
              <a:gdLst>
                <a:gd name="T0" fmla="*/ 29 w 241"/>
                <a:gd name="T1" fmla="*/ 68 h 241"/>
                <a:gd name="T2" fmla="*/ 68 w 241"/>
                <a:gd name="T3" fmla="*/ 212 h 241"/>
                <a:gd name="T4" fmla="*/ 212 w 241"/>
                <a:gd name="T5" fmla="*/ 174 h 241"/>
                <a:gd name="T6" fmla="*/ 174 w 241"/>
                <a:gd name="T7" fmla="*/ 30 h 241"/>
                <a:gd name="T8" fmla="*/ 29 w 241"/>
                <a:gd name="T9" fmla="*/ 68 h 241"/>
              </a:gdLst>
              <a:ahLst/>
              <a:cxnLst>
                <a:cxn ang="0">
                  <a:pos x="T0" y="T1"/>
                </a:cxn>
                <a:cxn ang="0">
                  <a:pos x="T2" y="T3"/>
                </a:cxn>
                <a:cxn ang="0">
                  <a:pos x="T4" y="T5"/>
                </a:cxn>
                <a:cxn ang="0">
                  <a:pos x="T6" y="T7"/>
                </a:cxn>
                <a:cxn ang="0">
                  <a:pos x="T8" y="T9"/>
                </a:cxn>
              </a:cxnLst>
              <a:rect l="0" t="0" r="r" b="b"/>
              <a:pathLst>
                <a:path w="241" h="241">
                  <a:moveTo>
                    <a:pt x="29" y="68"/>
                  </a:moveTo>
                  <a:cubicBezTo>
                    <a:pt x="0" y="119"/>
                    <a:pt x="18" y="183"/>
                    <a:pt x="68" y="212"/>
                  </a:cubicBezTo>
                  <a:cubicBezTo>
                    <a:pt x="119" y="241"/>
                    <a:pt x="183" y="224"/>
                    <a:pt x="212" y="174"/>
                  </a:cubicBezTo>
                  <a:cubicBezTo>
                    <a:pt x="241" y="123"/>
                    <a:pt x="224" y="59"/>
                    <a:pt x="174" y="30"/>
                  </a:cubicBezTo>
                  <a:cubicBezTo>
                    <a:pt x="123" y="0"/>
                    <a:pt x="59" y="18"/>
                    <a:pt x="29"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2" name="Freeform 22"/>
            <p:cNvSpPr>
              <a:spLocks/>
            </p:cNvSpPr>
            <p:nvPr/>
          </p:nvSpPr>
          <p:spPr bwMode="auto">
            <a:xfrm>
              <a:off x="7121540" y="1844671"/>
              <a:ext cx="206376" cy="206375"/>
            </a:xfrm>
            <a:custGeom>
              <a:avLst/>
              <a:gdLst>
                <a:gd name="T0" fmla="*/ 29 w 241"/>
                <a:gd name="T1" fmla="*/ 68 h 241"/>
                <a:gd name="T2" fmla="*/ 67 w 241"/>
                <a:gd name="T3" fmla="*/ 212 h 241"/>
                <a:gd name="T4" fmla="*/ 211 w 241"/>
                <a:gd name="T5" fmla="*/ 173 h 241"/>
                <a:gd name="T6" fmla="*/ 173 w 241"/>
                <a:gd name="T7" fmla="*/ 29 h 241"/>
                <a:gd name="T8" fmla="*/ 29 w 241"/>
                <a:gd name="T9" fmla="*/ 68 h 241"/>
              </a:gdLst>
              <a:ahLst/>
              <a:cxnLst>
                <a:cxn ang="0">
                  <a:pos x="T0" y="T1"/>
                </a:cxn>
                <a:cxn ang="0">
                  <a:pos x="T2" y="T3"/>
                </a:cxn>
                <a:cxn ang="0">
                  <a:pos x="T4" y="T5"/>
                </a:cxn>
                <a:cxn ang="0">
                  <a:pos x="T6" y="T7"/>
                </a:cxn>
                <a:cxn ang="0">
                  <a:pos x="T8" y="T9"/>
                </a:cxn>
              </a:cxnLst>
              <a:rect l="0" t="0" r="r" b="b"/>
              <a:pathLst>
                <a:path w="241" h="241">
                  <a:moveTo>
                    <a:pt x="29" y="68"/>
                  </a:moveTo>
                  <a:cubicBezTo>
                    <a:pt x="0" y="118"/>
                    <a:pt x="17" y="183"/>
                    <a:pt x="67" y="212"/>
                  </a:cubicBezTo>
                  <a:cubicBezTo>
                    <a:pt x="118" y="241"/>
                    <a:pt x="182" y="223"/>
                    <a:pt x="211" y="173"/>
                  </a:cubicBezTo>
                  <a:cubicBezTo>
                    <a:pt x="241" y="123"/>
                    <a:pt x="223" y="58"/>
                    <a:pt x="173" y="29"/>
                  </a:cubicBezTo>
                  <a:cubicBezTo>
                    <a:pt x="122" y="0"/>
                    <a:pt x="58" y="17"/>
                    <a:pt x="29"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3" name="Freeform 23"/>
            <p:cNvSpPr>
              <a:spLocks/>
            </p:cNvSpPr>
            <p:nvPr/>
          </p:nvSpPr>
          <p:spPr bwMode="auto">
            <a:xfrm>
              <a:off x="7886717" y="4698992"/>
              <a:ext cx="206376" cy="207963"/>
            </a:xfrm>
            <a:custGeom>
              <a:avLst/>
              <a:gdLst>
                <a:gd name="T0" fmla="*/ 68 w 241"/>
                <a:gd name="T1" fmla="*/ 212 h 241"/>
                <a:gd name="T2" fmla="*/ 212 w 241"/>
                <a:gd name="T3" fmla="*/ 173 h 241"/>
                <a:gd name="T4" fmla="*/ 174 w 241"/>
                <a:gd name="T5" fmla="*/ 29 h 241"/>
                <a:gd name="T6" fmla="*/ 29 w 241"/>
                <a:gd name="T7" fmla="*/ 67 h 241"/>
                <a:gd name="T8" fmla="*/ 68 w 241"/>
                <a:gd name="T9" fmla="*/ 212 h 241"/>
              </a:gdLst>
              <a:ahLst/>
              <a:cxnLst>
                <a:cxn ang="0">
                  <a:pos x="T0" y="T1"/>
                </a:cxn>
                <a:cxn ang="0">
                  <a:pos x="T2" y="T3"/>
                </a:cxn>
                <a:cxn ang="0">
                  <a:pos x="T4" y="T5"/>
                </a:cxn>
                <a:cxn ang="0">
                  <a:pos x="T6" y="T7"/>
                </a:cxn>
                <a:cxn ang="0">
                  <a:pos x="T8" y="T9"/>
                </a:cxn>
              </a:cxnLst>
              <a:rect l="0" t="0" r="r" b="b"/>
              <a:pathLst>
                <a:path w="241" h="241">
                  <a:moveTo>
                    <a:pt x="68" y="212"/>
                  </a:moveTo>
                  <a:cubicBezTo>
                    <a:pt x="118" y="241"/>
                    <a:pt x="183" y="223"/>
                    <a:pt x="212" y="173"/>
                  </a:cubicBezTo>
                  <a:cubicBezTo>
                    <a:pt x="241" y="123"/>
                    <a:pt x="224" y="58"/>
                    <a:pt x="174" y="29"/>
                  </a:cubicBezTo>
                  <a:cubicBezTo>
                    <a:pt x="123" y="0"/>
                    <a:pt x="59" y="17"/>
                    <a:pt x="29" y="67"/>
                  </a:cubicBezTo>
                  <a:cubicBezTo>
                    <a:pt x="0" y="118"/>
                    <a:pt x="17" y="182"/>
                    <a:pt x="68"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4" name="Freeform 24"/>
            <p:cNvSpPr>
              <a:spLocks/>
            </p:cNvSpPr>
            <p:nvPr/>
          </p:nvSpPr>
          <p:spPr bwMode="auto">
            <a:xfrm>
              <a:off x="4267209" y="2609846"/>
              <a:ext cx="206376" cy="206375"/>
            </a:xfrm>
            <a:custGeom>
              <a:avLst/>
              <a:gdLst>
                <a:gd name="T0" fmla="*/ 67 w 241"/>
                <a:gd name="T1" fmla="*/ 211 h 241"/>
                <a:gd name="T2" fmla="*/ 211 w 241"/>
                <a:gd name="T3" fmla="*/ 173 h 241"/>
                <a:gd name="T4" fmla="*/ 173 w 241"/>
                <a:gd name="T5" fmla="*/ 29 h 241"/>
                <a:gd name="T6" fmla="*/ 29 w 241"/>
                <a:gd name="T7" fmla="*/ 67 h 241"/>
                <a:gd name="T8" fmla="*/ 67 w 241"/>
                <a:gd name="T9" fmla="*/ 211 h 241"/>
              </a:gdLst>
              <a:ahLst/>
              <a:cxnLst>
                <a:cxn ang="0">
                  <a:pos x="T0" y="T1"/>
                </a:cxn>
                <a:cxn ang="0">
                  <a:pos x="T2" y="T3"/>
                </a:cxn>
                <a:cxn ang="0">
                  <a:pos x="T4" y="T5"/>
                </a:cxn>
                <a:cxn ang="0">
                  <a:pos x="T6" y="T7"/>
                </a:cxn>
                <a:cxn ang="0">
                  <a:pos x="T8" y="T9"/>
                </a:cxn>
              </a:cxnLst>
              <a:rect l="0" t="0" r="r" b="b"/>
              <a:pathLst>
                <a:path w="241" h="241">
                  <a:moveTo>
                    <a:pt x="67" y="211"/>
                  </a:moveTo>
                  <a:cubicBezTo>
                    <a:pt x="118" y="241"/>
                    <a:pt x="182" y="223"/>
                    <a:pt x="211" y="173"/>
                  </a:cubicBezTo>
                  <a:cubicBezTo>
                    <a:pt x="241" y="122"/>
                    <a:pt x="223" y="58"/>
                    <a:pt x="173" y="29"/>
                  </a:cubicBezTo>
                  <a:cubicBezTo>
                    <a:pt x="122" y="0"/>
                    <a:pt x="58" y="17"/>
                    <a:pt x="29" y="67"/>
                  </a:cubicBezTo>
                  <a:cubicBezTo>
                    <a:pt x="0" y="118"/>
                    <a:pt x="17" y="182"/>
                    <a:pt x="67"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5" name="Freeform 25"/>
            <p:cNvSpPr>
              <a:spLocks/>
            </p:cNvSpPr>
            <p:nvPr/>
          </p:nvSpPr>
          <p:spPr bwMode="auto">
            <a:xfrm>
              <a:off x="8097856" y="3116257"/>
              <a:ext cx="201614" cy="200024"/>
            </a:xfrm>
            <a:custGeom>
              <a:avLst/>
              <a:gdLst>
                <a:gd name="T0" fmla="*/ 144 w 234"/>
                <a:gd name="T1" fmla="*/ 218 h 233"/>
                <a:gd name="T2" fmla="*/ 219 w 234"/>
                <a:gd name="T3" fmla="*/ 89 h 233"/>
                <a:gd name="T4" fmla="*/ 90 w 234"/>
                <a:gd name="T5" fmla="*/ 15 h 233"/>
                <a:gd name="T6" fmla="*/ 15 w 234"/>
                <a:gd name="T7" fmla="*/ 144 h 233"/>
                <a:gd name="T8" fmla="*/ 144 w 234"/>
                <a:gd name="T9" fmla="*/ 218 h 233"/>
              </a:gdLst>
              <a:ahLst/>
              <a:cxnLst>
                <a:cxn ang="0">
                  <a:pos x="T0" y="T1"/>
                </a:cxn>
                <a:cxn ang="0">
                  <a:pos x="T2" y="T3"/>
                </a:cxn>
                <a:cxn ang="0">
                  <a:pos x="T4" y="T5"/>
                </a:cxn>
                <a:cxn ang="0">
                  <a:pos x="T6" y="T7"/>
                </a:cxn>
                <a:cxn ang="0">
                  <a:pos x="T8" y="T9"/>
                </a:cxn>
              </a:cxnLst>
              <a:rect l="0" t="0" r="r" b="b"/>
              <a:pathLst>
                <a:path w="234" h="233">
                  <a:moveTo>
                    <a:pt x="144" y="218"/>
                  </a:moveTo>
                  <a:cubicBezTo>
                    <a:pt x="201" y="203"/>
                    <a:pt x="234" y="146"/>
                    <a:pt x="219" y="89"/>
                  </a:cubicBezTo>
                  <a:cubicBezTo>
                    <a:pt x="204" y="33"/>
                    <a:pt x="146" y="0"/>
                    <a:pt x="90" y="15"/>
                  </a:cubicBezTo>
                  <a:cubicBezTo>
                    <a:pt x="34" y="30"/>
                    <a:pt x="0" y="88"/>
                    <a:pt x="15" y="144"/>
                  </a:cubicBezTo>
                  <a:cubicBezTo>
                    <a:pt x="30" y="200"/>
                    <a:pt x="88" y="233"/>
                    <a:pt x="144"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6" name="Freeform 26"/>
            <p:cNvSpPr>
              <a:spLocks/>
            </p:cNvSpPr>
            <p:nvPr/>
          </p:nvSpPr>
          <p:spPr bwMode="auto">
            <a:xfrm>
              <a:off x="4060833" y="4198931"/>
              <a:ext cx="201614" cy="200024"/>
            </a:xfrm>
            <a:custGeom>
              <a:avLst/>
              <a:gdLst>
                <a:gd name="T0" fmla="*/ 144 w 234"/>
                <a:gd name="T1" fmla="*/ 219 h 234"/>
                <a:gd name="T2" fmla="*/ 219 w 234"/>
                <a:gd name="T3" fmla="*/ 89 h 234"/>
                <a:gd name="T4" fmla="*/ 89 w 234"/>
                <a:gd name="T5" fmla="*/ 15 h 234"/>
                <a:gd name="T6" fmla="*/ 15 w 234"/>
                <a:gd name="T7" fmla="*/ 144 h 234"/>
                <a:gd name="T8" fmla="*/ 144 w 234"/>
                <a:gd name="T9" fmla="*/ 219 h 234"/>
              </a:gdLst>
              <a:ahLst/>
              <a:cxnLst>
                <a:cxn ang="0">
                  <a:pos x="T0" y="T1"/>
                </a:cxn>
                <a:cxn ang="0">
                  <a:pos x="T2" y="T3"/>
                </a:cxn>
                <a:cxn ang="0">
                  <a:pos x="T4" y="T5"/>
                </a:cxn>
                <a:cxn ang="0">
                  <a:pos x="T6" y="T7"/>
                </a:cxn>
                <a:cxn ang="0">
                  <a:pos x="T8" y="T9"/>
                </a:cxn>
              </a:cxnLst>
              <a:rect l="0" t="0" r="r" b="b"/>
              <a:pathLst>
                <a:path w="234" h="234">
                  <a:moveTo>
                    <a:pt x="144" y="219"/>
                  </a:moveTo>
                  <a:cubicBezTo>
                    <a:pt x="200" y="203"/>
                    <a:pt x="234" y="146"/>
                    <a:pt x="219" y="89"/>
                  </a:cubicBezTo>
                  <a:cubicBezTo>
                    <a:pt x="204" y="33"/>
                    <a:pt x="146" y="0"/>
                    <a:pt x="89" y="15"/>
                  </a:cubicBezTo>
                  <a:cubicBezTo>
                    <a:pt x="33" y="30"/>
                    <a:pt x="0" y="88"/>
                    <a:pt x="15" y="144"/>
                  </a:cubicBezTo>
                  <a:cubicBezTo>
                    <a:pt x="30" y="200"/>
                    <a:pt x="88" y="234"/>
                    <a:pt x="144" y="2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7" name="Freeform 27"/>
            <p:cNvSpPr>
              <a:spLocks/>
            </p:cNvSpPr>
            <p:nvPr/>
          </p:nvSpPr>
          <p:spPr bwMode="auto">
            <a:xfrm>
              <a:off x="6621477" y="5675304"/>
              <a:ext cx="200025" cy="201613"/>
            </a:xfrm>
            <a:custGeom>
              <a:avLst/>
              <a:gdLst>
                <a:gd name="T0" fmla="*/ 15 w 233"/>
                <a:gd name="T1" fmla="*/ 145 h 234"/>
                <a:gd name="T2" fmla="*/ 144 w 233"/>
                <a:gd name="T3" fmla="*/ 219 h 234"/>
                <a:gd name="T4" fmla="*/ 218 w 233"/>
                <a:gd name="T5" fmla="*/ 90 h 234"/>
                <a:gd name="T6" fmla="*/ 89 w 233"/>
                <a:gd name="T7" fmla="*/ 16 h 234"/>
                <a:gd name="T8" fmla="*/ 15 w 233"/>
                <a:gd name="T9" fmla="*/ 145 h 234"/>
              </a:gdLst>
              <a:ahLst/>
              <a:cxnLst>
                <a:cxn ang="0">
                  <a:pos x="T0" y="T1"/>
                </a:cxn>
                <a:cxn ang="0">
                  <a:pos x="T2" y="T3"/>
                </a:cxn>
                <a:cxn ang="0">
                  <a:pos x="T4" y="T5"/>
                </a:cxn>
                <a:cxn ang="0">
                  <a:pos x="T6" y="T7"/>
                </a:cxn>
                <a:cxn ang="0">
                  <a:pos x="T8" y="T9"/>
                </a:cxn>
              </a:cxnLst>
              <a:rect l="0" t="0" r="r" b="b"/>
              <a:pathLst>
                <a:path w="233" h="234">
                  <a:moveTo>
                    <a:pt x="15" y="145"/>
                  </a:moveTo>
                  <a:cubicBezTo>
                    <a:pt x="30" y="201"/>
                    <a:pt x="88" y="234"/>
                    <a:pt x="144" y="219"/>
                  </a:cubicBezTo>
                  <a:cubicBezTo>
                    <a:pt x="200" y="204"/>
                    <a:pt x="233" y="146"/>
                    <a:pt x="218" y="90"/>
                  </a:cubicBezTo>
                  <a:cubicBezTo>
                    <a:pt x="203" y="34"/>
                    <a:pt x="145" y="0"/>
                    <a:pt x="89" y="16"/>
                  </a:cubicBezTo>
                  <a:cubicBezTo>
                    <a:pt x="33" y="31"/>
                    <a:pt x="0" y="88"/>
                    <a:pt x="15"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8" name="Freeform 28"/>
            <p:cNvSpPr>
              <a:spLocks/>
            </p:cNvSpPr>
            <p:nvPr/>
          </p:nvSpPr>
          <p:spPr bwMode="auto">
            <a:xfrm>
              <a:off x="4805373" y="5313354"/>
              <a:ext cx="204788" cy="204787"/>
            </a:xfrm>
            <a:custGeom>
              <a:avLst/>
              <a:gdLst>
                <a:gd name="T0" fmla="*/ 35 w 238"/>
                <a:gd name="T1" fmla="*/ 55 h 238"/>
                <a:gd name="T2" fmla="*/ 55 w 238"/>
                <a:gd name="T3" fmla="*/ 203 h 238"/>
                <a:gd name="T4" fmla="*/ 203 w 238"/>
                <a:gd name="T5" fmla="*/ 183 h 238"/>
                <a:gd name="T6" fmla="*/ 183 w 238"/>
                <a:gd name="T7" fmla="*/ 35 h 238"/>
                <a:gd name="T8" fmla="*/ 35 w 238"/>
                <a:gd name="T9" fmla="*/ 55 h 238"/>
              </a:gdLst>
              <a:ahLst/>
              <a:cxnLst>
                <a:cxn ang="0">
                  <a:pos x="T0" y="T1"/>
                </a:cxn>
                <a:cxn ang="0">
                  <a:pos x="T2" y="T3"/>
                </a:cxn>
                <a:cxn ang="0">
                  <a:pos x="T4" y="T5"/>
                </a:cxn>
                <a:cxn ang="0">
                  <a:pos x="T6" y="T7"/>
                </a:cxn>
                <a:cxn ang="0">
                  <a:pos x="T8" y="T9"/>
                </a:cxn>
              </a:cxnLst>
              <a:rect l="0" t="0" r="r" b="b"/>
              <a:pathLst>
                <a:path w="238" h="238">
                  <a:moveTo>
                    <a:pt x="35" y="55"/>
                  </a:moveTo>
                  <a:cubicBezTo>
                    <a:pt x="0" y="101"/>
                    <a:pt x="8" y="167"/>
                    <a:pt x="55" y="203"/>
                  </a:cubicBezTo>
                  <a:cubicBezTo>
                    <a:pt x="101" y="238"/>
                    <a:pt x="167" y="229"/>
                    <a:pt x="203" y="183"/>
                  </a:cubicBezTo>
                  <a:cubicBezTo>
                    <a:pt x="238" y="137"/>
                    <a:pt x="229" y="71"/>
                    <a:pt x="183" y="35"/>
                  </a:cubicBezTo>
                  <a:cubicBezTo>
                    <a:pt x="137" y="0"/>
                    <a:pt x="71" y="9"/>
                    <a:pt x="35"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9" name="Freeform 29"/>
            <p:cNvSpPr>
              <a:spLocks/>
            </p:cNvSpPr>
            <p:nvPr/>
          </p:nvSpPr>
          <p:spPr bwMode="auto">
            <a:xfrm>
              <a:off x="7350141" y="1997071"/>
              <a:ext cx="204788" cy="204787"/>
            </a:xfrm>
            <a:custGeom>
              <a:avLst/>
              <a:gdLst>
                <a:gd name="T0" fmla="*/ 35 w 238"/>
                <a:gd name="T1" fmla="*/ 55 h 239"/>
                <a:gd name="T2" fmla="*/ 55 w 238"/>
                <a:gd name="T3" fmla="*/ 203 h 239"/>
                <a:gd name="T4" fmla="*/ 203 w 238"/>
                <a:gd name="T5" fmla="*/ 184 h 239"/>
                <a:gd name="T6" fmla="*/ 183 w 238"/>
                <a:gd name="T7" fmla="*/ 36 h 239"/>
                <a:gd name="T8" fmla="*/ 35 w 238"/>
                <a:gd name="T9" fmla="*/ 55 h 239"/>
              </a:gdLst>
              <a:ahLst/>
              <a:cxnLst>
                <a:cxn ang="0">
                  <a:pos x="T0" y="T1"/>
                </a:cxn>
                <a:cxn ang="0">
                  <a:pos x="T2" y="T3"/>
                </a:cxn>
                <a:cxn ang="0">
                  <a:pos x="T4" y="T5"/>
                </a:cxn>
                <a:cxn ang="0">
                  <a:pos x="T6" y="T7"/>
                </a:cxn>
                <a:cxn ang="0">
                  <a:pos x="T8" y="T9"/>
                </a:cxn>
              </a:cxnLst>
              <a:rect l="0" t="0" r="r" b="b"/>
              <a:pathLst>
                <a:path w="238" h="239">
                  <a:moveTo>
                    <a:pt x="35" y="55"/>
                  </a:moveTo>
                  <a:cubicBezTo>
                    <a:pt x="0" y="101"/>
                    <a:pt x="9" y="168"/>
                    <a:pt x="55" y="203"/>
                  </a:cubicBezTo>
                  <a:cubicBezTo>
                    <a:pt x="101" y="239"/>
                    <a:pt x="167" y="230"/>
                    <a:pt x="203" y="184"/>
                  </a:cubicBezTo>
                  <a:cubicBezTo>
                    <a:pt x="238" y="137"/>
                    <a:pt x="230" y="71"/>
                    <a:pt x="183" y="36"/>
                  </a:cubicBezTo>
                  <a:cubicBezTo>
                    <a:pt x="137" y="0"/>
                    <a:pt x="71" y="9"/>
                    <a:pt x="35"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0" name="Freeform 30"/>
            <p:cNvSpPr>
              <a:spLocks/>
            </p:cNvSpPr>
            <p:nvPr/>
          </p:nvSpPr>
          <p:spPr bwMode="auto">
            <a:xfrm>
              <a:off x="7735904" y="4927591"/>
              <a:ext cx="204788" cy="204787"/>
            </a:xfrm>
            <a:custGeom>
              <a:avLst/>
              <a:gdLst>
                <a:gd name="T0" fmla="*/ 55 w 238"/>
                <a:gd name="T1" fmla="*/ 203 h 238"/>
                <a:gd name="T2" fmla="*/ 202 w 238"/>
                <a:gd name="T3" fmla="*/ 183 h 238"/>
                <a:gd name="T4" fmla="*/ 183 w 238"/>
                <a:gd name="T5" fmla="*/ 35 h 238"/>
                <a:gd name="T6" fmla="*/ 35 w 238"/>
                <a:gd name="T7" fmla="*/ 55 h 238"/>
                <a:gd name="T8" fmla="*/ 55 w 238"/>
                <a:gd name="T9" fmla="*/ 203 h 238"/>
              </a:gdLst>
              <a:ahLst/>
              <a:cxnLst>
                <a:cxn ang="0">
                  <a:pos x="T0" y="T1"/>
                </a:cxn>
                <a:cxn ang="0">
                  <a:pos x="T2" y="T3"/>
                </a:cxn>
                <a:cxn ang="0">
                  <a:pos x="T4" y="T5"/>
                </a:cxn>
                <a:cxn ang="0">
                  <a:pos x="T6" y="T7"/>
                </a:cxn>
                <a:cxn ang="0">
                  <a:pos x="T8" y="T9"/>
                </a:cxn>
              </a:cxnLst>
              <a:rect l="0" t="0" r="r" b="b"/>
              <a:pathLst>
                <a:path w="238" h="238">
                  <a:moveTo>
                    <a:pt x="55" y="203"/>
                  </a:moveTo>
                  <a:cubicBezTo>
                    <a:pt x="101" y="238"/>
                    <a:pt x="167" y="230"/>
                    <a:pt x="202" y="183"/>
                  </a:cubicBezTo>
                  <a:cubicBezTo>
                    <a:pt x="238" y="137"/>
                    <a:pt x="229" y="71"/>
                    <a:pt x="183" y="35"/>
                  </a:cubicBezTo>
                  <a:cubicBezTo>
                    <a:pt x="137" y="0"/>
                    <a:pt x="71" y="9"/>
                    <a:pt x="35" y="55"/>
                  </a:cubicBezTo>
                  <a:cubicBezTo>
                    <a:pt x="0" y="101"/>
                    <a:pt x="8" y="167"/>
                    <a:pt x="55"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1" name="Freeform 31"/>
            <p:cNvSpPr>
              <a:spLocks/>
            </p:cNvSpPr>
            <p:nvPr/>
          </p:nvSpPr>
          <p:spPr bwMode="auto">
            <a:xfrm>
              <a:off x="4416434" y="2379658"/>
              <a:ext cx="203200" cy="203200"/>
            </a:xfrm>
            <a:custGeom>
              <a:avLst/>
              <a:gdLst>
                <a:gd name="T0" fmla="*/ 53 w 238"/>
                <a:gd name="T1" fmla="*/ 201 h 237"/>
                <a:gd name="T2" fmla="*/ 201 w 238"/>
                <a:gd name="T3" fmla="*/ 185 h 237"/>
                <a:gd name="T4" fmla="*/ 185 w 238"/>
                <a:gd name="T5" fmla="*/ 37 h 237"/>
                <a:gd name="T6" fmla="*/ 37 w 238"/>
                <a:gd name="T7" fmla="*/ 53 h 237"/>
                <a:gd name="T8" fmla="*/ 53 w 238"/>
                <a:gd name="T9" fmla="*/ 201 h 237"/>
              </a:gdLst>
              <a:ahLst/>
              <a:cxnLst>
                <a:cxn ang="0">
                  <a:pos x="T0" y="T1"/>
                </a:cxn>
                <a:cxn ang="0">
                  <a:pos x="T2" y="T3"/>
                </a:cxn>
                <a:cxn ang="0">
                  <a:pos x="T4" y="T5"/>
                </a:cxn>
                <a:cxn ang="0">
                  <a:pos x="T6" y="T7"/>
                </a:cxn>
                <a:cxn ang="0">
                  <a:pos x="T8" y="T9"/>
                </a:cxn>
              </a:cxnLst>
              <a:rect l="0" t="0" r="r" b="b"/>
              <a:pathLst>
                <a:path w="238" h="237">
                  <a:moveTo>
                    <a:pt x="53" y="201"/>
                  </a:moveTo>
                  <a:cubicBezTo>
                    <a:pt x="98" y="237"/>
                    <a:pt x="165" y="230"/>
                    <a:pt x="201" y="185"/>
                  </a:cubicBezTo>
                  <a:cubicBezTo>
                    <a:pt x="238" y="139"/>
                    <a:pt x="231" y="73"/>
                    <a:pt x="185" y="37"/>
                  </a:cubicBezTo>
                  <a:cubicBezTo>
                    <a:pt x="140" y="0"/>
                    <a:pt x="73" y="7"/>
                    <a:pt x="37" y="53"/>
                  </a:cubicBezTo>
                  <a:cubicBezTo>
                    <a:pt x="0" y="98"/>
                    <a:pt x="7" y="164"/>
                    <a:pt x="53" y="2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2" name="Freeform 32"/>
            <p:cNvSpPr>
              <a:spLocks/>
            </p:cNvSpPr>
            <p:nvPr/>
          </p:nvSpPr>
          <p:spPr bwMode="auto">
            <a:xfrm>
              <a:off x="8155005" y="3389307"/>
              <a:ext cx="192088" cy="192087"/>
            </a:xfrm>
            <a:custGeom>
              <a:avLst/>
              <a:gdLst>
                <a:gd name="T0" fmla="*/ 126 w 224"/>
                <a:gd name="T1" fmla="*/ 217 h 224"/>
                <a:gd name="T2" fmla="*/ 217 w 224"/>
                <a:gd name="T3" fmla="*/ 98 h 224"/>
                <a:gd name="T4" fmla="*/ 99 w 224"/>
                <a:gd name="T5" fmla="*/ 8 h 224"/>
                <a:gd name="T6" fmla="*/ 8 w 224"/>
                <a:gd name="T7" fmla="*/ 126 h 224"/>
                <a:gd name="T8" fmla="*/ 126 w 224"/>
                <a:gd name="T9" fmla="*/ 217 h 224"/>
              </a:gdLst>
              <a:ahLst/>
              <a:cxnLst>
                <a:cxn ang="0">
                  <a:pos x="T0" y="T1"/>
                </a:cxn>
                <a:cxn ang="0">
                  <a:pos x="T2" y="T3"/>
                </a:cxn>
                <a:cxn ang="0">
                  <a:pos x="T4" y="T5"/>
                </a:cxn>
                <a:cxn ang="0">
                  <a:pos x="T6" y="T7"/>
                </a:cxn>
                <a:cxn ang="0">
                  <a:pos x="T8" y="T9"/>
                </a:cxn>
              </a:cxnLst>
              <a:rect l="0" t="0" r="r" b="b"/>
              <a:pathLst>
                <a:path w="224" h="224">
                  <a:moveTo>
                    <a:pt x="126" y="217"/>
                  </a:moveTo>
                  <a:cubicBezTo>
                    <a:pt x="184" y="209"/>
                    <a:pt x="224" y="156"/>
                    <a:pt x="217" y="98"/>
                  </a:cubicBezTo>
                  <a:cubicBezTo>
                    <a:pt x="209" y="41"/>
                    <a:pt x="156" y="0"/>
                    <a:pt x="99" y="8"/>
                  </a:cubicBezTo>
                  <a:cubicBezTo>
                    <a:pt x="41" y="15"/>
                    <a:pt x="0" y="68"/>
                    <a:pt x="8" y="126"/>
                  </a:cubicBezTo>
                  <a:cubicBezTo>
                    <a:pt x="15" y="184"/>
                    <a:pt x="68" y="224"/>
                    <a:pt x="126" y="2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3" name="Freeform 33"/>
            <p:cNvSpPr>
              <a:spLocks/>
            </p:cNvSpPr>
            <p:nvPr/>
          </p:nvSpPr>
          <p:spPr bwMode="auto">
            <a:xfrm>
              <a:off x="4011622" y="3933818"/>
              <a:ext cx="193676" cy="192087"/>
            </a:xfrm>
            <a:custGeom>
              <a:avLst/>
              <a:gdLst>
                <a:gd name="T0" fmla="*/ 126 w 225"/>
                <a:gd name="T1" fmla="*/ 217 h 224"/>
                <a:gd name="T2" fmla="*/ 217 w 225"/>
                <a:gd name="T3" fmla="*/ 98 h 224"/>
                <a:gd name="T4" fmla="*/ 99 w 225"/>
                <a:gd name="T5" fmla="*/ 8 h 224"/>
                <a:gd name="T6" fmla="*/ 8 w 225"/>
                <a:gd name="T7" fmla="*/ 126 h 224"/>
                <a:gd name="T8" fmla="*/ 126 w 225"/>
                <a:gd name="T9" fmla="*/ 217 h 224"/>
              </a:gdLst>
              <a:ahLst/>
              <a:cxnLst>
                <a:cxn ang="0">
                  <a:pos x="T0" y="T1"/>
                </a:cxn>
                <a:cxn ang="0">
                  <a:pos x="T2" y="T3"/>
                </a:cxn>
                <a:cxn ang="0">
                  <a:pos x="T4" y="T5"/>
                </a:cxn>
                <a:cxn ang="0">
                  <a:pos x="T6" y="T7"/>
                </a:cxn>
                <a:cxn ang="0">
                  <a:pos x="T8" y="T9"/>
                </a:cxn>
              </a:cxnLst>
              <a:rect l="0" t="0" r="r" b="b"/>
              <a:pathLst>
                <a:path w="225" h="224">
                  <a:moveTo>
                    <a:pt x="126" y="217"/>
                  </a:moveTo>
                  <a:cubicBezTo>
                    <a:pt x="184" y="209"/>
                    <a:pt x="225" y="156"/>
                    <a:pt x="217" y="98"/>
                  </a:cubicBezTo>
                  <a:cubicBezTo>
                    <a:pt x="210" y="41"/>
                    <a:pt x="157" y="0"/>
                    <a:pt x="99" y="8"/>
                  </a:cubicBezTo>
                  <a:cubicBezTo>
                    <a:pt x="41" y="15"/>
                    <a:pt x="0" y="68"/>
                    <a:pt x="8" y="126"/>
                  </a:cubicBezTo>
                  <a:cubicBezTo>
                    <a:pt x="16" y="184"/>
                    <a:pt x="69" y="224"/>
                    <a:pt x="126" y="2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4" name="Freeform 34"/>
            <p:cNvSpPr>
              <a:spLocks/>
            </p:cNvSpPr>
            <p:nvPr/>
          </p:nvSpPr>
          <p:spPr bwMode="auto">
            <a:xfrm>
              <a:off x="6356364" y="5732453"/>
              <a:ext cx="192088" cy="193675"/>
            </a:xfrm>
            <a:custGeom>
              <a:avLst/>
              <a:gdLst>
                <a:gd name="T0" fmla="*/ 7 w 224"/>
                <a:gd name="T1" fmla="*/ 126 h 225"/>
                <a:gd name="T2" fmla="*/ 126 w 224"/>
                <a:gd name="T3" fmla="*/ 217 h 225"/>
                <a:gd name="T4" fmla="*/ 217 w 224"/>
                <a:gd name="T5" fmla="*/ 99 h 225"/>
                <a:gd name="T6" fmla="*/ 98 w 224"/>
                <a:gd name="T7" fmla="*/ 8 h 225"/>
                <a:gd name="T8" fmla="*/ 7 w 224"/>
                <a:gd name="T9" fmla="*/ 126 h 225"/>
              </a:gdLst>
              <a:ahLst/>
              <a:cxnLst>
                <a:cxn ang="0">
                  <a:pos x="T0" y="T1"/>
                </a:cxn>
                <a:cxn ang="0">
                  <a:pos x="T2" y="T3"/>
                </a:cxn>
                <a:cxn ang="0">
                  <a:pos x="T4" y="T5"/>
                </a:cxn>
                <a:cxn ang="0">
                  <a:pos x="T6" y="T7"/>
                </a:cxn>
                <a:cxn ang="0">
                  <a:pos x="T8" y="T9"/>
                </a:cxn>
              </a:cxnLst>
              <a:rect l="0" t="0" r="r" b="b"/>
              <a:pathLst>
                <a:path w="224" h="225">
                  <a:moveTo>
                    <a:pt x="7" y="126"/>
                  </a:moveTo>
                  <a:cubicBezTo>
                    <a:pt x="15" y="184"/>
                    <a:pt x="68" y="225"/>
                    <a:pt x="126" y="217"/>
                  </a:cubicBezTo>
                  <a:cubicBezTo>
                    <a:pt x="183" y="210"/>
                    <a:pt x="224" y="157"/>
                    <a:pt x="217" y="99"/>
                  </a:cubicBezTo>
                  <a:cubicBezTo>
                    <a:pt x="209" y="41"/>
                    <a:pt x="156" y="0"/>
                    <a:pt x="98" y="8"/>
                  </a:cubicBezTo>
                  <a:cubicBezTo>
                    <a:pt x="40" y="15"/>
                    <a:pt x="0" y="69"/>
                    <a:pt x="7"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5" name="Freeform 35"/>
            <p:cNvSpPr>
              <a:spLocks/>
            </p:cNvSpPr>
            <p:nvPr/>
          </p:nvSpPr>
          <p:spPr bwMode="auto">
            <a:xfrm>
              <a:off x="4419609" y="4927591"/>
              <a:ext cx="204788" cy="204787"/>
            </a:xfrm>
            <a:custGeom>
              <a:avLst/>
              <a:gdLst>
                <a:gd name="T0" fmla="*/ 55 w 238"/>
                <a:gd name="T1" fmla="*/ 35 h 238"/>
                <a:gd name="T2" fmla="*/ 36 w 238"/>
                <a:gd name="T3" fmla="*/ 183 h 238"/>
                <a:gd name="T4" fmla="*/ 183 w 238"/>
                <a:gd name="T5" fmla="*/ 203 h 238"/>
                <a:gd name="T6" fmla="*/ 203 w 238"/>
                <a:gd name="T7" fmla="*/ 55 h 238"/>
                <a:gd name="T8" fmla="*/ 55 w 238"/>
                <a:gd name="T9" fmla="*/ 35 h 238"/>
              </a:gdLst>
              <a:ahLst/>
              <a:cxnLst>
                <a:cxn ang="0">
                  <a:pos x="T0" y="T1"/>
                </a:cxn>
                <a:cxn ang="0">
                  <a:pos x="T2" y="T3"/>
                </a:cxn>
                <a:cxn ang="0">
                  <a:pos x="T4" y="T5"/>
                </a:cxn>
                <a:cxn ang="0">
                  <a:pos x="T6" y="T7"/>
                </a:cxn>
                <a:cxn ang="0">
                  <a:pos x="T8" y="T9"/>
                </a:cxn>
              </a:cxnLst>
              <a:rect l="0" t="0" r="r" b="b"/>
              <a:pathLst>
                <a:path w="238" h="238">
                  <a:moveTo>
                    <a:pt x="55" y="35"/>
                  </a:moveTo>
                  <a:cubicBezTo>
                    <a:pt x="9" y="71"/>
                    <a:pt x="0" y="137"/>
                    <a:pt x="36" y="183"/>
                  </a:cubicBezTo>
                  <a:cubicBezTo>
                    <a:pt x="71" y="230"/>
                    <a:pt x="137" y="238"/>
                    <a:pt x="183" y="203"/>
                  </a:cubicBezTo>
                  <a:cubicBezTo>
                    <a:pt x="230" y="167"/>
                    <a:pt x="238" y="101"/>
                    <a:pt x="203" y="55"/>
                  </a:cubicBezTo>
                  <a:cubicBezTo>
                    <a:pt x="167" y="9"/>
                    <a:pt x="101" y="0"/>
                    <a:pt x="5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6" name="Freeform 36"/>
            <p:cNvSpPr>
              <a:spLocks/>
            </p:cNvSpPr>
            <p:nvPr/>
          </p:nvSpPr>
          <p:spPr bwMode="auto">
            <a:xfrm>
              <a:off x="7735904" y="2382834"/>
              <a:ext cx="204788" cy="204787"/>
            </a:xfrm>
            <a:custGeom>
              <a:avLst/>
              <a:gdLst>
                <a:gd name="T0" fmla="*/ 55 w 238"/>
                <a:gd name="T1" fmla="*/ 35 h 238"/>
                <a:gd name="T2" fmla="*/ 35 w 238"/>
                <a:gd name="T3" fmla="*/ 183 h 238"/>
                <a:gd name="T4" fmla="*/ 183 w 238"/>
                <a:gd name="T5" fmla="*/ 203 h 238"/>
                <a:gd name="T6" fmla="*/ 203 w 238"/>
                <a:gd name="T7" fmla="*/ 55 h 238"/>
                <a:gd name="T8" fmla="*/ 55 w 238"/>
                <a:gd name="T9" fmla="*/ 35 h 238"/>
              </a:gdLst>
              <a:ahLst/>
              <a:cxnLst>
                <a:cxn ang="0">
                  <a:pos x="T0" y="T1"/>
                </a:cxn>
                <a:cxn ang="0">
                  <a:pos x="T2" y="T3"/>
                </a:cxn>
                <a:cxn ang="0">
                  <a:pos x="T4" y="T5"/>
                </a:cxn>
                <a:cxn ang="0">
                  <a:pos x="T6" y="T7"/>
                </a:cxn>
                <a:cxn ang="0">
                  <a:pos x="T8" y="T9"/>
                </a:cxn>
              </a:cxnLst>
              <a:rect l="0" t="0" r="r" b="b"/>
              <a:pathLst>
                <a:path w="238" h="238">
                  <a:moveTo>
                    <a:pt x="55" y="35"/>
                  </a:moveTo>
                  <a:cubicBezTo>
                    <a:pt x="8" y="71"/>
                    <a:pt x="0" y="137"/>
                    <a:pt x="35" y="183"/>
                  </a:cubicBezTo>
                  <a:cubicBezTo>
                    <a:pt x="71" y="229"/>
                    <a:pt x="137" y="238"/>
                    <a:pt x="183" y="203"/>
                  </a:cubicBezTo>
                  <a:cubicBezTo>
                    <a:pt x="229" y="167"/>
                    <a:pt x="238" y="101"/>
                    <a:pt x="203" y="55"/>
                  </a:cubicBezTo>
                  <a:cubicBezTo>
                    <a:pt x="167" y="9"/>
                    <a:pt x="101" y="0"/>
                    <a:pt x="5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7" name="Freeform 37"/>
            <p:cNvSpPr>
              <a:spLocks/>
            </p:cNvSpPr>
            <p:nvPr/>
          </p:nvSpPr>
          <p:spPr bwMode="auto">
            <a:xfrm>
              <a:off x="7350141" y="5313354"/>
              <a:ext cx="204788" cy="204787"/>
            </a:xfrm>
            <a:custGeom>
              <a:avLst/>
              <a:gdLst>
                <a:gd name="T0" fmla="*/ 35 w 238"/>
                <a:gd name="T1" fmla="*/ 183 h 238"/>
                <a:gd name="T2" fmla="*/ 183 w 238"/>
                <a:gd name="T3" fmla="*/ 203 h 238"/>
                <a:gd name="T4" fmla="*/ 203 w 238"/>
                <a:gd name="T5" fmla="*/ 55 h 238"/>
                <a:gd name="T6" fmla="*/ 55 w 238"/>
                <a:gd name="T7" fmla="*/ 35 h 238"/>
                <a:gd name="T8" fmla="*/ 35 w 238"/>
                <a:gd name="T9" fmla="*/ 183 h 238"/>
              </a:gdLst>
              <a:ahLst/>
              <a:cxnLst>
                <a:cxn ang="0">
                  <a:pos x="T0" y="T1"/>
                </a:cxn>
                <a:cxn ang="0">
                  <a:pos x="T2" y="T3"/>
                </a:cxn>
                <a:cxn ang="0">
                  <a:pos x="T4" y="T5"/>
                </a:cxn>
                <a:cxn ang="0">
                  <a:pos x="T6" y="T7"/>
                </a:cxn>
                <a:cxn ang="0">
                  <a:pos x="T8" y="T9"/>
                </a:cxn>
              </a:cxnLst>
              <a:rect l="0" t="0" r="r" b="b"/>
              <a:pathLst>
                <a:path w="238" h="238">
                  <a:moveTo>
                    <a:pt x="35" y="183"/>
                  </a:moveTo>
                  <a:cubicBezTo>
                    <a:pt x="71" y="229"/>
                    <a:pt x="137" y="238"/>
                    <a:pt x="183" y="203"/>
                  </a:cubicBezTo>
                  <a:cubicBezTo>
                    <a:pt x="230" y="167"/>
                    <a:pt x="238" y="101"/>
                    <a:pt x="203" y="55"/>
                  </a:cubicBezTo>
                  <a:cubicBezTo>
                    <a:pt x="167" y="8"/>
                    <a:pt x="101" y="0"/>
                    <a:pt x="55" y="35"/>
                  </a:cubicBezTo>
                  <a:cubicBezTo>
                    <a:pt x="9" y="71"/>
                    <a:pt x="0" y="137"/>
                    <a:pt x="35"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8" name="Freeform 38"/>
            <p:cNvSpPr>
              <a:spLocks/>
            </p:cNvSpPr>
            <p:nvPr/>
          </p:nvSpPr>
          <p:spPr bwMode="auto">
            <a:xfrm>
              <a:off x="4810136" y="2001834"/>
              <a:ext cx="204788" cy="204787"/>
            </a:xfrm>
            <a:custGeom>
              <a:avLst/>
              <a:gdLst>
                <a:gd name="T0" fmla="*/ 35 w 240"/>
                <a:gd name="T1" fmla="*/ 182 h 239"/>
                <a:gd name="T2" fmla="*/ 182 w 240"/>
                <a:gd name="T3" fmla="*/ 205 h 239"/>
                <a:gd name="T4" fmla="*/ 205 w 240"/>
                <a:gd name="T5" fmla="*/ 57 h 239"/>
                <a:gd name="T6" fmla="*/ 58 w 240"/>
                <a:gd name="T7" fmla="*/ 34 h 239"/>
                <a:gd name="T8" fmla="*/ 35 w 240"/>
                <a:gd name="T9" fmla="*/ 182 h 239"/>
              </a:gdLst>
              <a:ahLst/>
              <a:cxnLst>
                <a:cxn ang="0">
                  <a:pos x="T0" y="T1"/>
                </a:cxn>
                <a:cxn ang="0">
                  <a:pos x="T2" y="T3"/>
                </a:cxn>
                <a:cxn ang="0">
                  <a:pos x="T4" y="T5"/>
                </a:cxn>
                <a:cxn ang="0">
                  <a:pos x="T6" y="T7"/>
                </a:cxn>
                <a:cxn ang="0">
                  <a:pos x="T8" y="T9"/>
                </a:cxn>
              </a:cxnLst>
              <a:rect l="0" t="0" r="r" b="b"/>
              <a:pathLst>
                <a:path w="240" h="239">
                  <a:moveTo>
                    <a:pt x="35" y="182"/>
                  </a:moveTo>
                  <a:cubicBezTo>
                    <a:pt x="69" y="229"/>
                    <a:pt x="135" y="239"/>
                    <a:pt x="182" y="205"/>
                  </a:cubicBezTo>
                  <a:cubicBezTo>
                    <a:pt x="229" y="171"/>
                    <a:pt x="240" y="104"/>
                    <a:pt x="205" y="57"/>
                  </a:cubicBezTo>
                  <a:cubicBezTo>
                    <a:pt x="171" y="10"/>
                    <a:pt x="105" y="0"/>
                    <a:pt x="58" y="34"/>
                  </a:cubicBezTo>
                  <a:cubicBezTo>
                    <a:pt x="11" y="69"/>
                    <a:pt x="0" y="135"/>
                    <a:pt x="35" y="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9" name="Freeform 39"/>
            <p:cNvSpPr>
              <a:spLocks/>
            </p:cNvSpPr>
            <p:nvPr/>
          </p:nvSpPr>
          <p:spPr bwMode="auto">
            <a:xfrm>
              <a:off x="5032385" y="1857371"/>
              <a:ext cx="204788" cy="180975"/>
            </a:xfrm>
            <a:custGeom>
              <a:avLst/>
              <a:gdLst>
                <a:gd name="T0" fmla="*/ 120 w 239"/>
                <a:gd name="T1" fmla="*/ 0 h 211"/>
                <a:gd name="T2" fmla="*/ 58 w 239"/>
                <a:gd name="T3" fmla="*/ 20 h 211"/>
                <a:gd name="T4" fmla="*/ 35 w 239"/>
                <a:gd name="T5" fmla="*/ 168 h 211"/>
                <a:gd name="T6" fmla="*/ 120 w 239"/>
                <a:gd name="T7" fmla="*/ 211 h 211"/>
                <a:gd name="T8" fmla="*/ 182 w 239"/>
                <a:gd name="T9" fmla="*/ 190 h 211"/>
                <a:gd name="T10" fmla="*/ 205 w 239"/>
                <a:gd name="T11" fmla="*/ 43 h 211"/>
                <a:gd name="T12" fmla="*/ 120 w 239"/>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239" h="211">
                  <a:moveTo>
                    <a:pt x="120" y="0"/>
                  </a:moveTo>
                  <a:cubicBezTo>
                    <a:pt x="98" y="0"/>
                    <a:pt x="76" y="6"/>
                    <a:pt x="58" y="20"/>
                  </a:cubicBezTo>
                  <a:cubicBezTo>
                    <a:pt x="10" y="55"/>
                    <a:pt x="0" y="120"/>
                    <a:pt x="35" y="168"/>
                  </a:cubicBezTo>
                  <a:cubicBezTo>
                    <a:pt x="55" y="196"/>
                    <a:pt x="87" y="211"/>
                    <a:pt x="120" y="211"/>
                  </a:cubicBezTo>
                  <a:cubicBezTo>
                    <a:pt x="141" y="211"/>
                    <a:pt x="163" y="204"/>
                    <a:pt x="182" y="190"/>
                  </a:cubicBezTo>
                  <a:cubicBezTo>
                    <a:pt x="229" y="156"/>
                    <a:pt x="239" y="90"/>
                    <a:pt x="205" y="43"/>
                  </a:cubicBezTo>
                  <a:cubicBezTo>
                    <a:pt x="184" y="15"/>
                    <a:pt x="152" y="0"/>
                    <a:pt x="1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0" name="Freeform 40"/>
            <p:cNvSpPr>
              <a:spLocks/>
            </p:cNvSpPr>
            <p:nvPr/>
          </p:nvSpPr>
          <p:spPr bwMode="auto">
            <a:xfrm>
              <a:off x="5278449" y="1736721"/>
              <a:ext cx="204788" cy="180975"/>
            </a:xfrm>
            <a:custGeom>
              <a:avLst/>
              <a:gdLst>
                <a:gd name="T0" fmla="*/ 120 w 239"/>
                <a:gd name="T1" fmla="*/ 0 h 211"/>
                <a:gd name="T2" fmla="*/ 57 w 239"/>
                <a:gd name="T3" fmla="*/ 20 h 211"/>
                <a:gd name="T4" fmla="*/ 34 w 239"/>
                <a:gd name="T5" fmla="*/ 168 h 211"/>
                <a:gd name="T6" fmla="*/ 120 w 239"/>
                <a:gd name="T7" fmla="*/ 211 h 211"/>
                <a:gd name="T8" fmla="*/ 182 w 239"/>
                <a:gd name="T9" fmla="*/ 191 h 211"/>
                <a:gd name="T10" fmla="*/ 205 w 239"/>
                <a:gd name="T11" fmla="*/ 43 h 211"/>
                <a:gd name="T12" fmla="*/ 120 w 239"/>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239" h="211">
                  <a:moveTo>
                    <a:pt x="120" y="0"/>
                  </a:moveTo>
                  <a:cubicBezTo>
                    <a:pt x="98" y="0"/>
                    <a:pt x="76" y="6"/>
                    <a:pt x="57" y="20"/>
                  </a:cubicBezTo>
                  <a:cubicBezTo>
                    <a:pt x="10" y="55"/>
                    <a:pt x="0" y="121"/>
                    <a:pt x="34" y="168"/>
                  </a:cubicBezTo>
                  <a:cubicBezTo>
                    <a:pt x="55" y="196"/>
                    <a:pt x="87" y="211"/>
                    <a:pt x="120" y="211"/>
                  </a:cubicBezTo>
                  <a:cubicBezTo>
                    <a:pt x="141" y="211"/>
                    <a:pt x="163" y="204"/>
                    <a:pt x="182" y="191"/>
                  </a:cubicBezTo>
                  <a:cubicBezTo>
                    <a:pt x="229" y="156"/>
                    <a:pt x="239" y="90"/>
                    <a:pt x="205" y="43"/>
                  </a:cubicBezTo>
                  <a:cubicBezTo>
                    <a:pt x="184" y="15"/>
                    <a:pt x="152" y="0"/>
                    <a:pt x="1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1" name="Freeform 41"/>
            <p:cNvSpPr>
              <a:spLocks/>
            </p:cNvSpPr>
            <p:nvPr/>
          </p:nvSpPr>
          <p:spPr bwMode="auto">
            <a:xfrm>
              <a:off x="5537212" y="1646235"/>
              <a:ext cx="204788" cy="180975"/>
            </a:xfrm>
            <a:custGeom>
              <a:avLst/>
              <a:gdLst>
                <a:gd name="T0" fmla="*/ 119 w 239"/>
                <a:gd name="T1" fmla="*/ 0 h 211"/>
                <a:gd name="T2" fmla="*/ 57 w 239"/>
                <a:gd name="T3" fmla="*/ 21 h 211"/>
                <a:gd name="T4" fmla="*/ 34 w 239"/>
                <a:gd name="T5" fmla="*/ 168 h 211"/>
                <a:gd name="T6" fmla="*/ 119 w 239"/>
                <a:gd name="T7" fmla="*/ 211 h 211"/>
                <a:gd name="T8" fmla="*/ 182 w 239"/>
                <a:gd name="T9" fmla="*/ 191 h 211"/>
                <a:gd name="T10" fmla="*/ 205 w 239"/>
                <a:gd name="T11" fmla="*/ 44 h 211"/>
                <a:gd name="T12" fmla="*/ 119 w 239"/>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239" h="211">
                  <a:moveTo>
                    <a:pt x="119" y="0"/>
                  </a:moveTo>
                  <a:cubicBezTo>
                    <a:pt x="98" y="0"/>
                    <a:pt x="76" y="7"/>
                    <a:pt x="57" y="21"/>
                  </a:cubicBezTo>
                  <a:cubicBezTo>
                    <a:pt x="10" y="55"/>
                    <a:pt x="0" y="121"/>
                    <a:pt x="34" y="168"/>
                  </a:cubicBezTo>
                  <a:cubicBezTo>
                    <a:pt x="55" y="196"/>
                    <a:pt x="87" y="211"/>
                    <a:pt x="119" y="211"/>
                  </a:cubicBezTo>
                  <a:cubicBezTo>
                    <a:pt x="141" y="211"/>
                    <a:pt x="163" y="205"/>
                    <a:pt x="182" y="191"/>
                  </a:cubicBezTo>
                  <a:cubicBezTo>
                    <a:pt x="229" y="157"/>
                    <a:pt x="239" y="90"/>
                    <a:pt x="205" y="44"/>
                  </a:cubicBezTo>
                  <a:cubicBezTo>
                    <a:pt x="184" y="15"/>
                    <a:pt x="152" y="0"/>
                    <a:pt x="1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2" name="Freeform 42"/>
            <p:cNvSpPr>
              <a:spLocks/>
            </p:cNvSpPr>
            <p:nvPr/>
          </p:nvSpPr>
          <p:spPr bwMode="auto">
            <a:xfrm>
              <a:off x="5803913" y="1595435"/>
              <a:ext cx="206376" cy="180975"/>
            </a:xfrm>
            <a:custGeom>
              <a:avLst/>
              <a:gdLst>
                <a:gd name="T0" fmla="*/ 120 w 240"/>
                <a:gd name="T1" fmla="*/ 0 h 211"/>
                <a:gd name="T2" fmla="*/ 58 w 240"/>
                <a:gd name="T3" fmla="*/ 20 h 211"/>
                <a:gd name="T4" fmla="*/ 35 w 240"/>
                <a:gd name="T5" fmla="*/ 168 h 211"/>
                <a:gd name="T6" fmla="*/ 120 w 240"/>
                <a:gd name="T7" fmla="*/ 211 h 211"/>
                <a:gd name="T8" fmla="*/ 182 w 240"/>
                <a:gd name="T9" fmla="*/ 191 h 211"/>
                <a:gd name="T10" fmla="*/ 205 w 240"/>
                <a:gd name="T11" fmla="*/ 43 h 211"/>
                <a:gd name="T12" fmla="*/ 120 w 240"/>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240" h="211">
                  <a:moveTo>
                    <a:pt x="120" y="0"/>
                  </a:moveTo>
                  <a:cubicBezTo>
                    <a:pt x="98" y="0"/>
                    <a:pt x="76" y="7"/>
                    <a:pt x="58" y="20"/>
                  </a:cubicBezTo>
                  <a:cubicBezTo>
                    <a:pt x="11" y="55"/>
                    <a:pt x="0" y="121"/>
                    <a:pt x="35" y="168"/>
                  </a:cubicBezTo>
                  <a:cubicBezTo>
                    <a:pt x="55" y="196"/>
                    <a:pt x="88" y="211"/>
                    <a:pt x="120" y="211"/>
                  </a:cubicBezTo>
                  <a:cubicBezTo>
                    <a:pt x="142" y="211"/>
                    <a:pt x="163" y="204"/>
                    <a:pt x="182" y="191"/>
                  </a:cubicBezTo>
                  <a:cubicBezTo>
                    <a:pt x="229" y="156"/>
                    <a:pt x="240" y="90"/>
                    <a:pt x="205" y="43"/>
                  </a:cubicBezTo>
                  <a:cubicBezTo>
                    <a:pt x="184" y="15"/>
                    <a:pt x="152" y="0"/>
                    <a:pt x="1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3" name="Freeform 43"/>
            <p:cNvSpPr>
              <a:spLocks/>
            </p:cNvSpPr>
            <p:nvPr/>
          </p:nvSpPr>
          <p:spPr bwMode="auto">
            <a:xfrm>
              <a:off x="8155005" y="3933818"/>
              <a:ext cx="192088" cy="192087"/>
            </a:xfrm>
            <a:custGeom>
              <a:avLst/>
              <a:gdLst>
                <a:gd name="T0" fmla="*/ 99 w 224"/>
                <a:gd name="T1" fmla="*/ 217 h 224"/>
                <a:gd name="T2" fmla="*/ 217 w 224"/>
                <a:gd name="T3" fmla="*/ 126 h 224"/>
                <a:gd name="T4" fmla="*/ 126 w 224"/>
                <a:gd name="T5" fmla="*/ 8 h 224"/>
                <a:gd name="T6" fmla="*/ 8 w 224"/>
                <a:gd name="T7" fmla="*/ 98 h 224"/>
                <a:gd name="T8" fmla="*/ 99 w 224"/>
                <a:gd name="T9" fmla="*/ 217 h 224"/>
              </a:gdLst>
              <a:ahLst/>
              <a:cxnLst>
                <a:cxn ang="0">
                  <a:pos x="T0" y="T1"/>
                </a:cxn>
                <a:cxn ang="0">
                  <a:pos x="T2" y="T3"/>
                </a:cxn>
                <a:cxn ang="0">
                  <a:pos x="T4" y="T5"/>
                </a:cxn>
                <a:cxn ang="0">
                  <a:pos x="T6" y="T7"/>
                </a:cxn>
                <a:cxn ang="0">
                  <a:pos x="T8" y="T9"/>
                </a:cxn>
              </a:cxnLst>
              <a:rect l="0" t="0" r="r" b="b"/>
              <a:pathLst>
                <a:path w="224" h="224">
                  <a:moveTo>
                    <a:pt x="99" y="217"/>
                  </a:moveTo>
                  <a:cubicBezTo>
                    <a:pt x="156" y="224"/>
                    <a:pt x="209" y="184"/>
                    <a:pt x="217" y="126"/>
                  </a:cubicBezTo>
                  <a:cubicBezTo>
                    <a:pt x="224" y="68"/>
                    <a:pt x="184" y="15"/>
                    <a:pt x="126" y="8"/>
                  </a:cubicBezTo>
                  <a:cubicBezTo>
                    <a:pt x="68" y="0"/>
                    <a:pt x="15" y="41"/>
                    <a:pt x="8" y="98"/>
                  </a:cubicBezTo>
                  <a:cubicBezTo>
                    <a:pt x="0" y="156"/>
                    <a:pt x="41" y="209"/>
                    <a:pt x="99" y="2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4" name="Freeform 44"/>
            <p:cNvSpPr>
              <a:spLocks/>
            </p:cNvSpPr>
            <p:nvPr/>
          </p:nvSpPr>
          <p:spPr bwMode="auto">
            <a:xfrm>
              <a:off x="4011622" y="3389307"/>
              <a:ext cx="193676" cy="192087"/>
            </a:xfrm>
            <a:custGeom>
              <a:avLst/>
              <a:gdLst>
                <a:gd name="T0" fmla="*/ 99 w 225"/>
                <a:gd name="T1" fmla="*/ 217 h 224"/>
                <a:gd name="T2" fmla="*/ 217 w 225"/>
                <a:gd name="T3" fmla="*/ 126 h 224"/>
                <a:gd name="T4" fmla="*/ 126 w 225"/>
                <a:gd name="T5" fmla="*/ 8 h 224"/>
                <a:gd name="T6" fmla="*/ 8 w 225"/>
                <a:gd name="T7" fmla="*/ 98 h 224"/>
                <a:gd name="T8" fmla="*/ 99 w 225"/>
                <a:gd name="T9" fmla="*/ 217 h 224"/>
              </a:gdLst>
              <a:ahLst/>
              <a:cxnLst>
                <a:cxn ang="0">
                  <a:pos x="T0" y="T1"/>
                </a:cxn>
                <a:cxn ang="0">
                  <a:pos x="T2" y="T3"/>
                </a:cxn>
                <a:cxn ang="0">
                  <a:pos x="T4" y="T5"/>
                </a:cxn>
                <a:cxn ang="0">
                  <a:pos x="T6" y="T7"/>
                </a:cxn>
                <a:cxn ang="0">
                  <a:pos x="T8" y="T9"/>
                </a:cxn>
              </a:cxnLst>
              <a:rect l="0" t="0" r="r" b="b"/>
              <a:pathLst>
                <a:path w="225" h="224">
                  <a:moveTo>
                    <a:pt x="99" y="217"/>
                  </a:moveTo>
                  <a:cubicBezTo>
                    <a:pt x="157" y="224"/>
                    <a:pt x="210" y="184"/>
                    <a:pt x="217" y="126"/>
                  </a:cubicBezTo>
                  <a:cubicBezTo>
                    <a:pt x="225" y="68"/>
                    <a:pt x="184" y="15"/>
                    <a:pt x="126" y="8"/>
                  </a:cubicBezTo>
                  <a:cubicBezTo>
                    <a:pt x="69" y="0"/>
                    <a:pt x="16" y="41"/>
                    <a:pt x="8" y="98"/>
                  </a:cubicBezTo>
                  <a:cubicBezTo>
                    <a:pt x="0" y="156"/>
                    <a:pt x="41" y="209"/>
                    <a:pt x="99" y="2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5" name="Freeform 45"/>
            <p:cNvSpPr>
              <a:spLocks/>
            </p:cNvSpPr>
            <p:nvPr/>
          </p:nvSpPr>
          <p:spPr bwMode="auto">
            <a:xfrm>
              <a:off x="5811850" y="5732453"/>
              <a:ext cx="192088" cy="193675"/>
            </a:xfrm>
            <a:custGeom>
              <a:avLst/>
              <a:gdLst>
                <a:gd name="T0" fmla="*/ 7 w 224"/>
                <a:gd name="T1" fmla="*/ 99 h 225"/>
                <a:gd name="T2" fmla="*/ 98 w 224"/>
                <a:gd name="T3" fmla="*/ 217 h 225"/>
                <a:gd name="T4" fmla="*/ 217 w 224"/>
                <a:gd name="T5" fmla="*/ 126 h 225"/>
                <a:gd name="T6" fmla="*/ 126 w 224"/>
                <a:gd name="T7" fmla="*/ 8 h 225"/>
                <a:gd name="T8" fmla="*/ 7 w 224"/>
                <a:gd name="T9" fmla="*/ 99 h 225"/>
              </a:gdLst>
              <a:ahLst/>
              <a:cxnLst>
                <a:cxn ang="0">
                  <a:pos x="T0" y="T1"/>
                </a:cxn>
                <a:cxn ang="0">
                  <a:pos x="T2" y="T3"/>
                </a:cxn>
                <a:cxn ang="0">
                  <a:pos x="T4" y="T5"/>
                </a:cxn>
                <a:cxn ang="0">
                  <a:pos x="T6" y="T7"/>
                </a:cxn>
                <a:cxn ang="0">
                  <a:pos x="T8" y="T9"/>
                </a:cxn>
              </a:cxnLst>
              <a:rect l="0" t="0" r="r" b="b"/>
              <a:pathLst>
                <a:path w="224" h="225">
                  <a:moveTo>
                    <a:pt x="7" y="99"/>
                  </a:moveTo>
                  <a:cubicBezTo>
                    <a:pt x="0" y="157"/>
                    <a:pt x="40" y="210"/>
                    <a:pt x="98" y="217"/>
                  </a:cubicBezTo>
                  <a:cubicBezTo>
                    <a:pt x="156" y="225"/>
                    <a:pt x="209" y="184"/>
                    <a:pt x="217" y="126"/>
                  </a:cubicBezTo>
                  <a:cubicBezTo>
                    <a:pt x="224" y="69"/>
                    <a:pt x="184" y="16"/>
                    <a:pt x="126" y="8"/>
                  </a:cubicBezTo>
                  <a:cubicBezTo>
                    <a:pt x="68" y="0"/>
                    <a:pt x="15" y="41"/>
                    <a:pt x="7" y="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6" name="Freeform 46"/>
            <p:cNvSpPr>
              <a:spLocks/>
            </p:cNvSpPr>
            <p:nvPr/>
          </p:nvSpPr>
          <p:spPr bwMode="auto">
            <a:xfrm>
              <a:off x="6356364" y="1590673"/>
              <a:ext cx="192088" cy="192087"/>
            </a:xfrm>
            <a:custGeom>
              <a:avLst/>
              <a:gdLst>
                <a:gd name="T0" fmla="*/ 7 w 224"/>
                <a:gd name="T1" fmla="*/ 98 h 224"/>
                <a:gd name="T2" fmla="*/ 98 w 224"/>
                <a:gd name="T3" fmla="*/ 216 h 224"/>
                <a:gd name="T4" fmla="*/ 217 w 224"/>
                <a:gd name="T5" fmla="*/ 126 h 224"/>
                <a:gd name="T6" fmla="*/ 126 w 224"/>
                <a:gd name="T7" fmla="*/ 7 h 224"/>
                <a:gd name="T8" fmla="*/ 7 w 224"/>
                <a:gd name="T9" fmla="*/ 98 h 224"/>
              </a:gdLst>
              <a:ahLst/>
              <a:cxnLst>
                <a:cxn ang="0">
                  <a:pos x="T0" y="T1"/>
                </a:cxn>
                <a:cxn ang="0">
                  <a:pos x="T2" y="T3"/>
                </a:cxn>
                <a:cxn ang="0">
                  <a:pos x="T4" y="T5"/>
                </a:cxn>
                <a:cxn ang="0">
                  <a:pos x="T6" y="T7"/>
                </a:cxn>
                <a:cxn ang="0">
                  <a:pos x="T8" y="T9"/>
                </a:cxn>
              </a:cxnLst>
              <a:rect l="0" t="0" r="r" b="b"/>
              <a:pathLst>
                <a:path w="224" h="224">
                  <a:moveTo>
                    <a:pt x="7" y="98"/>
                  </a:moveTo>
                  <a:cubicBezTo>
                    <a:pt x="0" y="156"/>
                    <a:pt x="40" y="209"/>
                    <a:pt x="98" y="216"/>
                  </a:cubicBezTo>
                  <a:cubicBezTo>
                    <a:pt x="156" y="224"/>
                    <a:pt x="209" y="183"/>
                    <a:pt x="217" y="126"/>
                  </a:cubicBezTo>
                  <a:cubicBezTo>
                    <a:pt x="224" y="68"/>
                    <a:pt x="183" y="15"/>
                    <a:pt x="126" y="7"/>
                  </a:cubicBezTo>
                  <a:cubicBezTo>
                    <a:pt x="68" y="0"/>
                    <a:pt x="15" y="40"/>
                    <a:pt x="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7" name="Freeform 47"/>
            <p:cNvSpPr>
              <a:spLocks/>
            </p:cNvSpPr>
            <p:nvPr/>
          </p:nvSpPr>
          <p:spPr bwMode="auto">
            <a:xfrm>
              <a:off x="4146559" y="4454518"/>
              <a:ext cx="206376" cy="204787"/>
            </a:xfrm>
            <a:custGeom>
              <a:avLst/>
              <a:gdLst>
                <a:gd name="T0" fmla="*/ 80 w 240"/>
                <a:gd name="T1" fmla="*/ 22 h 239"/>
                <a:gd name="T2" fmla="*/ 23 w 240"/>
                <a:gd name="T3" fmla="*/ 160 h 239"/>
                <a:gd name="T4" fmla="*/ 161 w 240"/>
                <a:gd name="T5" fmla="*/ 217 h 239"/>
                <a:gd name="T6" fmla="*/ 218 w 240"/>
                <a:gd name="T7" fmla="*/ 79 h 239"/>
                <a:gd name="T8" fmla="*/ 80 w 240"/>
                <a:gd name="T9" fmla="*/ 22 h 239"/>
              </a:gdLst>
              <a:ahLst/>
              <a:cxnLst>
                <a:cxn ang="0">
                  <a:pos x="T0" y="T1"/>
                </a:cxn>
                <a:cxn ang="0">
                  <a:pos x="T2" y="T3"/>
                </a:cxn>
                <a:cxn ang="0">
                  <a:pos x="T4" y="T5"/>
                </a:cxn>
                <a:cxn ang="0">
                  <a:pos x="T6" y="T7"/>
                </a:cxn>
                <a:cxn ang="0">
                  <a:pos x="T8" y="T9"/>
                </a:cxn>
              </a:cxnLst>
              <a:rect l="0" t="0" r="r" b="b"/>
              <a:pathLst>
                <a:path w="240" h="239">
                  <a:moveTo>
                    <a:pt x="80" y="22"/>
                  </a:moveTo>
                  <a:cubicBezTo>
                    <a:pt x="26" y="44"/>
                    <a:pt x="0" y="106"/>
                    <a:pt x="23" y="160"/>
                  </a:cubicBezTo>
                  <a:cubicBezTo>
                    <a:pt x="45" y="214"/>
                    <a:pt x="107" y="239"/>
                    <a:pt x="161" y="217"/>
                  </a:cubicBezTo>
                  <a:cubicBezTo>
                    <a:pt x="214" y="195"/>
                    <a:pt x="240" y="133"/>
                    <a:pt x="218" y="79"/>
                  </a:cubicBezTo>
                  <a:cubicBezTo>
                    <a:pt x="195" y="25"/>
                    <a:pt x="134" y="0"/>
                    <a:pt x="80"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8" name="Freeform 48"/>
            <p:cNvSpPr>
              <a:spLocks/>
            </p:cNvSpPr>
            <p:nvPr/>
          </p:nvSpPr>
          <p:spPr bwMode="auto">
            <a:xfrm>
              <a:off x="8007366" y="2855909"/>
              <a:ext cx="206376" cy="204787"/>
            </a:xfrm>
            <a:custGeom>
              <a:avLst/>
              <a:gdLst>
                <a:gd name="T0" fmla="*/ 79 w 240"/>
                <a:gd name="T1" fmla="*/ 22 h 240"/>
                <a:gd name="T2" fmla="*/ 22 w 240"/>
                <a:gd name="T3" fmla="*/ 160 h 240"/>
                <a:gd name="T4" fmla="*/ 160 w 240"/>
                <a:gd name="T5" fmla="*/ 217 h 240"/>
                <a:gd name="T6" fmla="*/ 217 w 240"/>
                <a:gd name="T7" fmla="*/ 79 h 240"/>
                <a:gd name="T8" fmla="*/ 79 w 240"/>
                <a:gd name="T9" fmla="*/ 22 h 240"/>
              </a:gdLst>
              <a:ahLst/>
              <a:cxnLst>
                <a:cxn ang="0">
                  <a:pos x="T0" y="T1"/>
                </a:cxn>
                <a:cxn ang="0">
                  <a:pos x="T2" y="T3"/>
                </a:cxn>
                <a:cxn ang="0">
                  <a:pos x="T4" y="T5"/>
                </a:cxn>
                <a:cxn ang="0">
                  <a:pos x="T6" y="T7"/>
                </a:cxn>
                <a:cxn ang="0">
                  <a:pos x="T8" y="T9"/>
                </a:cxn>
              </a:cxnLst>
              <a:rect l="0" t="0" r="r" b="b"/>
              <a:pathLst>
                <a:path w="240" h="240">
                  <a:moveTo>
                    <a:pt x="79" y="22"/>
                  </a:moveTo>
                  <a:cubicBezTo>
                    <a:pt x="26" y="45"/>
                    <a:pt x="0" y="106"/>
                    <a:pt x="22" y="160"/>
                  </a:cubicBezTo>
                  <a:cubicBezTo>
                    <a:pt x="45" y="214"/>
                    <a:pt x="106" y="240"/>
                    <a:pt x="160" y="217"/>
                  </a:cubicBezTo>
                  <a:cubicBezTo>
                    <a:pt x="214" y="195"/>
                    <a:pt x="240" y="133"/>
                    <a:pt x="217" y="79"/>
                  </a:cubicBezTo>
                  <a:cubicBezTo>
                    <a:pt x="195" y="26"/>
                    <a:pt x="133" y="0"/>
                    <a:pt x="79"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9" name="Freeform 49"/>
            <p:cNvSpPr>
              <a:spLocks/>
            </p:cNvSpPr>
            <p:nvPr/>
          </p:nvSpPr>
          <p:spPr bwMode="auto">
            <a:xfrm>
              <a:off x="6877065" y="5584816"/>
              <a:ext cx="204788" cy="206375"/>
            </a:xfrm>
            <a:custGeom>
              <a:avLst/>
              <a:gdLst>
                <a:gd name="T0" fmla="*/ 22 w 239"/>
                <a:gd name="T1" fmla="*/ 160 h 240"/>
                <a:gd name="T2" fmla="*/ 160 w 239"/>
                <a:gd name="T3" fmla="*/ 217 h 240"/>
                <a:gd name="T4" fmla="*/ 217 w 239"/>
                <a:gd name="T5" fmla="*/ 80 h 240"/>
                <a:gd name="T6" fmla="*/ 79 w 239"/>
                <a:gd name="T7" fmla="*/ 23 h 240"/>
                <a:gd name="T8" fmla="*/ 22 w 239"/>
                <a:gd name="T9" fmla="*/ 160 h 240"/>
              </a:gdLst>
              <a:ahLst/>
              <a:cxnLst>
                <a:cxn ang="0">
                  <a:pos x="T0" y="T1"/>
                </a:cxn>
                <a:cxn ang="0">
                  <a:pos x="T2" y="T3"/>
                </a:cxn>
                <a:cxn ang="0">
                  <a:pos x="T4" y="T5"/>
                </a:cxn>
                <a:cxn ang="0">
                  <a:pos x="T6" y="T7"/>
                </a:cxn>
                <a:cxn ang="0">
                  <a:pos x="T8" y="T9"/>
                </a:cxn>
              </a:cxnLst>
              <a:rect l="0" t="0" r="r" b="b"/>
              <a:pathLst>
                <a:path w="239" h="240">
                  <a:moveTo>
                    <a:pt x="22" y="160"/>
                  </a:moveTo>
                  <a:cubicBezTo>
                    <a:pt x="44" y="214"/>
                    <a:pt x="106" y="240"/>
                    <a:pt x="160" y="217"/>
                  </a:cubicBezTo>
                  <a:cubicBezTo>
                    <a:pt x="214" y="195"/>
                    <a:pt x="239" y="133"/>
                    <a:pt x="217" y="80"/>
                  </a:cubicBezTo>
                  <a:cubicBezTo>
                    <a:pt x="194" y="26"/>
                    <a:pt x="133" y="0"/>
                    <a:pt x="79" y="23"/>
                  </a:cubicBezTo>
                  <a:cubicBezTo>
                    <a:pt x="25" y="45"/>
                    <a:pt x="0" y="106"/>
                    <a:pt x="22"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0" name="Freeform 50"/>
            <p:cNvSpPr>
              <a:spLocks/>
            </p:cNvSpPr>
            <p:nvPr/>
          </p:nvSpPr>
          <p:spPr bwMode="auto">
            <a:xfrm>
              <a:off x="8007367" y="4454518"/>
              <a:ext cx="206376" cy="204787"/>
            </a:xfrm>
            <a:custGeom>
              <a:avLst/>
              <a:gdLst>
                <a:gd name="T0" fmla="*/ 79 w 240"/>
                <a:gd name="T1" fmla="*/ 217 h 239"/>
                <a:gd name="T2" fmla="*/ 217 w 240"/>
                <a:gd name="T3" fmla="*/ 160 h 239"/>
                <a:gd name="T4" fmla="*/ 160 w 240"/>
                <a:gd name="T5" fmla="*/ 22 h 239"/>
                <a:gd name="T6" fmla="*/ 22 w 240"/>
                <a:gd name="T7" fmla="*/ 79 h 239"/>
                <a:gd name="T8" fmla="*/ 79 w 240"/>
                <a:gd name="T9" fmla="*/ 217 h 239"/>
              </a:gdLst>
              <a:ahLst/>
              <a:cxnLst>
                <a:cxn ang="0">
                  <a:pos x="T0" y="T1"/>
                </a:cxn>
                <a:cxn ang="0">
                  <a:pos x="T2" y="T3"/>
                </a:cxn>
                <a:cxn ang="0">
                  <a:pos x="T4" y="T5"/>
                </a:cxn>
                <a:cxn ang="0">
                  <a:pos x="T6" y="T7"/>
                </a:cxn>
                <a:cxn ang="0">
                  <a:pos x="T8" y="T9"/>
                </a:cxn>
              </a:cxnLst>
              <a:rect l="0" t="0" r="r" b="b"/>
              <a:pathLst>
                <a:path w="240" h="239">
                  <a:moveTo>
                    <a:pt x="79" y="217"/>
                  </a:moveTo>
                  <a:cubicBezTo>
                    <a:pt x="133" y="239"/>
                    <a:pt x="195" y="214"/>
                    <a:pt x="217" y="160"/>
                  </a:cubicBezTo>
                  <a:cubicBezTo>
                    <a:pt x="240" y="106"/>
                    <a:pt x="214" y="44"/>
                    <a:pt x="160" y="22"/>
                  </a:cubicBezTo>
                  <a:cubicBezTo>
                    <a:pt x="106" y="0"/>
                    <a:pt x="45" y="25"/>
                    <a:pt x="22" y="79"/>
                  </a:cubicBezTo>
                  <a:cubicBezTo>
                    <a:pt x="0" y="133"/>
                    <a:pt x="26" y="195"/>
                    <a:pt x="79" y="2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1" name="Freeform 51"/>
            <p:cNvSpPr>
              <a:spLocks/>
            </p:cNvSpPr>
            <p:nvPr/>
          </p:nvSpPr>
          <p:spPr bwMode="auto">
            <a:xfrm>
              <a:off x="4146558" y="2855909"/>
              <a:ext cx="206376" cy="204787"/>
            </a:xfrm>
            <a:custGeom>
              <a:avLst/>
              <a:gdLst>
                <a:gd name="T0" fmla="*/ 80 w 240"/>
                <a:gd name="T1" fmla="*/ 217 h 240"/>
                <a:gd name="T2" fmla="*/ 218 w 240"/>
                <a:gd name="T3" fmla="*/ 160 h 240"/>
                <a:gd name="T4" fmla="*/ 161 w 240"/>
                <a:gd name="T5" fmla="*/ 22 h 240"/>
                <a:gd name="T6" fmla="*/ 23 w 240"/>
                <a:gd name="T7" fmla="*/ 79 h 240"/>
                <a:gd name="T8" fmla="*/ 80 w 240"/>
                <a:gd name="T9" fmla="*/ 217 h 240"/>
              </a:gdLst>
              <a:ahLst/>
              <a:cxnLst>
                <a:cxn ang="0">
                  <a:pos x="T0" y="T1"/>
                </a:cxn>
                <a:cxn ang="0">
                  <a:pos x="T2" y="T3"/>
                </a:cxn>
                <a:cxn ang="0">
                  <a:pos x="T4" y="T5"/>
                </a:cxn>
                <a:cxn ang="0">
                  <a:pos x="T6" y="T7"/>
                </a:cxn>
                <a:cxn ang="0">
                  <a:pos x="T8" y="T9"/>
                </a:cxn>
              </a:cxnLst>
              <a:rect l="0" t="0" r="r" b="b"/>
              <a:pathLst>
                <a:path w="240" h="240">
                  <a:moveTo>
                    <a:pt x="80" y="217"/>
                  </a:moveTo>
                  <a:cubicBezTo>
                    <a:pt x="134" y="240"/>
                    <a:pt x="195" y="214"/>
                    <a:pt x="218" y="160"/>
                  </a:cubicBezTo>
                  <a:cubicBezTo>
                    <a:pt x="240" y="106"/>
                    <a:pt x="214" y="45"/>
                    <a:pt x="161" y="22"/>
                  </a:cubicBezTo>
                  <a:cubicBezTo>
                    <a:pt x="107" y="0"/>
                    <a:pt x="45" y="26"/>
                    <a:pt x="23" y="79"/>
                  </a:cubicBezTo>
                  <a:cubicBezTo>
                    <a:pt x="0" y="133"/>
                    <a:pt x="26" y="195"/>
                    <a:pt x="80" y="2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2" name="Freeform 52"/>
            <p:cNvSpPr>
              <a:spLocks/>
            </p:cNvSpPr>
            <p:nvPr/>
          </p:nvSpPr>
          <p:spPr bwMode="auto">
            <a:xfrm>
              <a:off x="5278450" y="5584816"/>
              <a:ext cx="204788" cy="206375"/>
            </a:xfrm>
            <a:custGeom>
              <a:avLst/>
              <a:gdLst>
                <a:gd name="T0" fmla="*/ 22 w 239"/>
                <a:gd name="T1" fmla="*/ 80 h 240"/>
                <a:gd name="T2" fmla="*/ 79 w 239"/>
                <a:gd name="T3" fmla="*/ 217 h 240"/>
                <a:gd name="T4" fmla="*/ 217 w 239"/>
                <a:gd name="T5" fmla="*/ 160 h 240"/>
                <a:gd name="T6" fmla="*/ 160 w 239"/>
                <a:gd name="T7" fmla="*/ 22 h 240"/>
                <a:gd name="T8" fmla="*/ 22 w 239"/>
                <a:gd name="T9" fmla="*/ 80 h 240"/>
              </a:gdLst>
              <a:ahLst/>
              <a:cxnLst>
                <a:cxn ang="0">
                  <a:pos x="T0" y="T1"/>
                </a:cxn>
                <a:cxn ang="0">
                  <a:pos x="T2" y="T3"/>
                </a:cxn>
                <a:cxn ang="0">
                  <a:pos x="T4" y="T5"/>
                </a:cxn>
                <a:cxn ang="0">
                  <a:pos x="T6" y="T7"/>
                </a:cxn>
                <a:cxn ang="0">
                  <a:pos x="T8" y="T9"/>
                </a:cxn>
              </a:cxnLst>
              <a:rect l="0" t="0" r="r" b="b"/>
              <a:pathLst>
                <a:path w="239" h="240">
                  <a:moveTo>
                    <a:pt x="22" y="80"/>
                  </a:moveTo>
                  <a:cubicBezTo>
                    <a:pt x="0" y="133"/>
                    <a:pt x="25" y="195"/>
                    <a:pt x="79" y="217"/>
                  </a:cubicBezTo>
                  <a:cubicBezTo>
                    <a:pt x="133" y="240"/>
                    <a:pt x="195" y="214"/>
                    <a:pt x="217" y="160"/>
                  </a:cubicBezTo>
                  <a:cubicBezTo>
                    <a:pt x="239" y="106"/>
                    <a:pt x="214" y="45"/>
                    <a:pt x="160" y="22"/>
                  </a:cubicBezTo>
                  <a:cubicBezTo>
                    <a:pt x="106" y="0"/>
                    <a:pt x="45" y="26"/>
                    <a:pt x="22"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3" name="Freeform 53"/>
            <p:cNvSpPr>
              <a:spLocks/>
            </p:cNvSpPr>
            <p:nvPr/>
          </p:nvSpPr>
          <p:spPr bwMode="auto">
            <a:xfrm>
              <a:off x="6877050" y="1724024"/>
              <a:ext cx="204788" cy="206375"/>
            </a:xfrm>
            <a:custGeom>
              <a:avLst/>
              <a:gdLst>
                <a:gd name="T0" fmla="*/ 22 w 239"/>
                <a:gd name="T1" fmla="*/ 79 h 239"/>
                <a:gd name="T2" fmla="*/ 79 w 239"/>
                <a:gd name="T3" fmla="*/ 217 h 239"/>
                <a:gd name="T4" fmla="*/ 217 w 239"/>
                <a:gd name="T5" fmla="*/ 160 h 239"/>
                <a:gd name="T6" fmla="*/ 160 w 239"/>
                <a:gd name="T7" fmla="*/ 22 h 239"/>
                <a:gd name="T8" fmla="*/ 22 w 239"/>
                <a:gd name="T9" fmla="*/ 79 h 239"/>
              </a:gdLst>
              <a:ahLst/>
              <a:cxnLst>
                <a:cxn ang="0">
                  <a:pos x="T0" y="T1"/>
                </a:cxn>
                <a:cxn ang="0">
                  <a:pos x="T2" y="T3"/>
                </a:cxn>
                <a:cxn ang="0">
                  <a:pos x="T4" y="T5"/>
                </a:cxn>
                <a:cxn ang="0">
                  <a:pos x="T6" y="T7"/>
                </a:cxn>
                <a:cxn ang="0">
                  <a:pos x="T8" y="T9"/>
                </a:cxn>
              </a:cxnLst>
              <a:rect l="0" t="0" r="r" b="b"/>
              <a:pathLst>
                <a:path w="239" h="239">
                  <a:moveTo>
                    <a:pt x="22" y="79"/>
                  </a:moveTo>
                  <a:cubicBezTo>
                    <a:pt x="0" y="133"/>
                    <a:pt x="25" y="195"/>
                    <a:pt x="79" y="217"/>
                  </a:cubicBezTo>
                  <a:cubicBezTo>
                    <a:pt x="133" y="239"/>
                    <a:pt x="194" y="214"/>
                    <a:pt x="217" y="160"/>
                  </a:cubicBezTo>
                  <a:cubicBezTo>
                    <a:pt x="239" y="106"/>
                    <a:pt x="213" y="44"/>
                    <a:pt x="160" y="22"/>
                  </a:cubicBezTo>
                  <a:cubicBezTo>
                    <a:pt x="106" y="0"/>
                    <a:pt x="44" y="25"/>
                    <a:pt x="22"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grpSp>
        <p:nvGrpSpPr>
          <p:cNvPr id="104" name="Group 50"/>
          <p:cNvGrpSpPr>
            <a:grpSpLocks noChangeAspect="1"/>
          </p:cNvGrpSpPr>
          <p:nvPr/>
        </p:nvGrpSpPr>
        <p:grpSpPr>
          <a:xfrm>
            <a:off x="4803153" y="3566517"/>
            <a:ext cx="2504193" cy="586397"/>
            <a:chOff x="2517775" y="2590800"/>
            <a:chExt cx="7177087" cy="1680632"/>
          </a:xfrm>
        </p:grpSpPr>
        <p:grpSp>
          <p:nvGrpSpPr>
            <p:cNvPr id="105" name="Group 33"/>
            <p:cNvGrpSpPr/>
            <p:nvPr/>
          </p:nvGrpSpPr>
          <p:grpSpPr>
            <a:xfrm>
              <a:off x="8443772" y="2853530"/>
              <a:ext cx="1251090" cy="1226068"/>
              <a:chOff x="5721350" y="3268663"/>
              <a:chExt cx="476250" cy="466725"/>
            </a:xfrm>
            <a:solidFill>
              <a:srgbClr val="E55008"/>
            </a:solidFill>
          </p:grpSpPr>
          <p:sp>
            <p:nvSpPr>
              <p:cNvPr id="128" name="Freeform 1"/>
              <p:cNvSpPr>
                <a:spLocks noChangeArrowheads="1"/>
              </p:cNvSpPr>
              <p:nvPr/>
            </p:nvSpPr>
            <p:spPr bwMode="auto">
              <a:xfrm>
                <a:off x="6078538" y="3443288"/>
                <a:ext cx="119062" cy="119062"/>
              </a:xfrm>
              <a:custGeom>
                <a:avLst/>
                <a:gdLst/>
                <a:ahLst/>
                <a:cxnLst>
                  <a:cxn ang="0">
                    <a:pos x="271" y="271"/>
                  </a:cxn>
                  <a:cxn ang="0">
                    <a:pos x="271" y="59"/>
                  </a:cxn>
                  <a:cxn ang="0">
                    <a:pos x="59" y="59"/>
                  </a:cxn>
                  <a:cxn ang="0">
                    <a:pos x="59" y="271"/>
                  </a:cxn>
                  <a:cxn ang="0">
                    <a:pos x="271" y="271"/>
                  </a:cxn>
                </a:cxnLst>
                <a:rect l="0" t="0" r="r" b="b"/>
                <a:pathLst>
                  <a:path w="331" h="331">
                    <a:moveTo>
                      <a:pt x="271" y="271"/>
                    </a:moveTo>
                    <a:cubicBezTo>
                      <a:pt x="330" y="212"/>
                      <a:pt x="330" y="118"/>
                      <a:pt x="271" y="59"/>
                    </a:cubicBezTo>
                    <a:cubicBezTo>
                      <a:pt x="212" y="0"/>
                      <a:pt x="118" y="0"/>
                      <a:pt x="59" y="59"/>
                    </a:cubicBezTo>
                    <a:cubicBezTo>
                      <a:pt x="0" y="118"/>
                      <a:pt x="0" y="213"/>
                      <a:pt x="59" y="271"/>
                    </a:cubicBezTo>
                    <a:cubicBezTo>
                      <a:pt x="118" y="330"/>
                      <a:pt x="212" y="330"/>
                      <a:pt x="271" y="27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9" name="Freeform 2"/>
              <p:cNvSpPr>
                <a:spLocks noChangeArrowheads="1"/>
              </p:cNvSpPr>
              <p:nvPr/>
            </p:nvSpPr>
            <p:spPr bwMode="auto">
              <a:xfrm>
                <a:off x="5992813" y="3556000"/>
                <a:ext cx="92075" cy="92075"/>
              </a:xfrm>
              <a:custGeom>
                <a:avLst/>
                <a:gdLst/>
                <a:ahLst/>
                <a:cxnLst>
                  <a:cxn ang="0">
                    <a:pos x="208" y="209"/>
                  </a:cxn>
                  <a:cxn ang="0">
                    <a:pos x="208" y="45"/>
                  </a:cxn>
                  <a:cxn ang="0">
                    <a:pos x="44" y="45"/>
                  </a:cxn>
                  <a:cxn ang="0">
                    <a:pos x="44" y="209"/>
                  </a:cxn>
                  <a:cxn ang="0">
                    <a:pos x="208" y="209"/>
                  </a:cxn>
                </a:cxnLst>
                <a:rect l="0" t="0" r="r" b="b"/>
                <a:pathLst>
                  <a:path w="255" h="255">
                    <a:moveTo>
                      <a:pt x="208" y="209"/>
                    </a:moveTo>
                    <a:cubicBezTo>
                      <a:pt x="254" y="163"/>
                      <a:pt x="253" y="91"/>
                      <a:pt x="208" y="45"/>
                    </a:cubicBezTo>
                    <a:cubicBezTo>
                      <a:pt x="162" y="0"/>
                      <a:pt x="90" y="0"/>
                      <a:pt x="44" y="45"/>
                    </a:cubicBezTo>
                    <a:cubicBezTo>
                      <a:pt x="0" y="91"/>
                      <a:pt x="0" y="163"/>
                      <a:pt x="44" y="209"/>
                    </a:cubicBezTo>
                    <a:cubicBezTo>
                      <a:pt x="90" y="254"/>
                      <a:pt x="163" y="254"/>
                      <a:pt x="208" y="209"/>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30" name="Freeform 3"/>
              <p:cNvSpPr>
                <a:spLocks noChangeArrowheads="1"/>
              </p:cNvSpPr>
              <p:nvPr/>
            </p:nvSpPr>
            <p:spPr bwMode="auto">
              <a:xfrm>
                <a:off x="5992813" y="3357563"/>
                <a:ext cx="92075" cy="92075"/>
              </a:xfrm>
              <a:custGeom>
                <a:avLst/>
                <a:gdLst/>
                <a:ahLst/>
                <a:cxnLst>
                  <a:cxn ang="0">
                    <a:pos x="209" y="209"/>
                  </a:cxn>
                  <a:cxn ang="0">
                    <a:pos x="209" y="46"/>
                  </a:cxn>
                  <a:cxn ang="0">
                    <a:pos x="46" y="46"/>
                  </a:cxn>
                  <a:cxn ang="0">
                    <a:pos x="46" y="209"/>
                  </a:cxn>
                  <a:cxn ang="0">
                    <a:pos x="209" y="209"/>
                  </a:cxn>
                </a:cxnLst>
                <a:rect l="0" t="0" r="r" b="b"/>
                <a:pathLst>
                  <a:path w="256" h="255">
                    <a:moveTo>
                      <a:pt x="209" y="209"/>
                    </a:moveTo>
                    <a:cubicBezTo>
                      <a:pt x="255" y="163"/>
                      <a:pt x="255" y="91"/>
                      <a:pt x="209" y="46"/>
                    </a:cubicBezTo>
                    <a:cubicBezTo>
                      <a:pt x="163" y="0"/>
                      <a:pt x="91" y="0"/>
                      <a:pt x="46" y="46"/>
                    </a:cubicBezTo>
                    <a:cubicBezTo>
                      <a:pt x="0" y="91"/>
                      <a:pt x="1" y="163"/>
                      <a:pt x="46" y="209"/>
                    </a:cubicBezTo>
                    <a:cubicBezTo>
                      <a:pt x="92" y="254"/>
                      <a:pt x="163" y="254"/>
                      <a:pt x="209" y="209"/>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31" name="Freeform 4"/>
              <p:cNvSpPr>
                <a:spLocks noChangeArrowheads="1"/>
              </p:cNvSpPr>
              <p:nvPr/>
            </p:nvSpPr>
            <p:spPr bwMode="auto">
              <a:xfrm>
                <a:off x="5905500" y="3665538"/>
                <a:ext cx="69850" cy="69850"/>
              </a:xfrm>
              <a:custGeom>
                <a:avLst/>
                <a:gdLst/>
                <a:ahLst/>
                <a:cxnLst>
                  <a:cxn ang="0">
                    <a:pos x="160" y="160"/>
                  </a:cxn>
                  <a:cxn ang="0">
                    <a:pos x="160" y="34"/>
                  </a:cxn>
                  <a:cxn ang="0">
                    <a:pos x="34" y="34"/>
                  </a:cxn>
                  <a:cxn ang="0">
                    <a:pos x="34" y="160"/>
                  </a:cxn>
                  <a:cxn ang="0">
                    <a:pos x="160" y="160"/>
                  </a:cxn>
                </a:cxnLst>
                <a:rect l="0" t="0" r="r" b="b"/>
                <a:pathLst>
                  <a:path w="196" h="195">
                    <a:moveTo>
                      <a:pt x="160" y="160"/>
                    </a:moveTo>
                    <a:cubicBezTo>
                      <a:pt x="195" y="125"/>
                      <a:pt x="195" y="69"/>
                      <a:pt x="160" y="34"/>
                    </a:cubicBezTo>
                    <a:cubicBezTo>
                      <a:pt x="125" y="0"/>
                      <a:pt x="69" y="0"/>
                      <a:pt x="34" y="34"/>
                    </a:cubicBezTo>
                    <a:cubicBezTo>
                      <a:pt x="0" y="70"/>
                      <a:pt x="0" y="126"/>
                      <a:pt x="34" y="160"/>
                    </a:cubicBezTo>
                    <a:cubicBezTo>
                      <a:pt x="69" y="194"/>
                      <a:pt x="125" y="194"/>
                      <a:pt x="160" y="160"/>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32" name="Freeform 5"/>
              <p:cNvSpPr>
                <a:spLocks noChangeArrowheads="1"/>
              </p:cNvSpPr>
              <p:nvPr/>
            </p:nvSpPr>
            <p:spPr bwMode="auto">
              <a:xfrm>
                <a:off x="5905500" y="3467100"/>
                <a:ext cx="69850" cy="71438"/>
              </a:xfrm>
              <a:custGeom>
                <a:avLst/>
                <a:gdLst/>
                <a:ahLst/>
                <a:cxnLst>
                  <a:cxn ang="0">
                    <a:pos x="160" y="161"/>
                  </a:cxn>
                  <a:cxn ang="0">
                    <a:pos x="160" y="35"/>
                  </a:cxn>
                  <a:cxn ang="0">
                    <a:pos x="34" y="35"/>
                  </a:cxn>
                  <a:cxn ang="0">
                    <a:pos x="34" y="161"/>
                  </a:cxn>
                  <a:cxn ang="0">
                    <a:pos x="160" y="161"/>
                  </a:cxn>
                </a:cxnLst>
                <a:rect l="0" t="0" r="r" b="b"/>
                <a:pathLst>
                  <a:path w="196" h="197">
                    <a:moveTo>
                      <a:pt x="160" y="161"/>
                    </a:moveTo>
                    <a:cubicBezTo>
                      <a:pt x="195" y="126"/>
                      <a:pt x="195" y="70"/>
                      <a:pt x="160" y="35"/>
                    </a:cubicBezTo>
                    <a:cubicBezTo>
                      <a:pt x="125" y="0"/>
                      <a:pt x="69" y="0"/>
                      <a:pt x="34" y="35"/>
                    </a:cubicBezTo>
                    <a:cubicBezTo>
                      <a:pt x="0" y="70"/>
                      <a:pt x="0" y="126"/>
                      <a:pt x="34" y="161"/>
                    </a:cubicBezTo>
                    <a:cubicBezTo>
                      <a:pt x="69" y="196"/>
                      <a:pt x="125" y="196"/>
                      <a:pt x="160" y="16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33" name="Freeform 6"/>
              <p:cNvSpPr>
                <a:spLocks noChangeArrowheads="1"/>
              </p:cNvSpPr>
              <p:nvPr/>
            </p:nvSpPr>
            <p:spPr bwMode="auto">
              <a:xfrm>
                <a:off x="5905500" y="3268663"/>
                <a:ext cx="69850" cy="71437"/>
              </a:xfrm>
              <a:custGeom>
                <a:avLst/>
                <a:gdLst/>
                <a:ahLst/>
                <a:cxnLst>
                  <a:cxn ang="0">
                    <a:pos x="160" y="161"/>
                  </a:cxn>
                  <a:cxn ang="0">
                    <a:pos x="160" y="35"/>
                  </a:cxn>
                  <a:cxn ang="0">
                    <a:pos x="34" y="35"/>
                  </a:cxn>
                  <a:cxn ang="0">
                    <a:pos x="34" y="161"/>
                  </a:cxn>
                  <a:cxn ang="0">
                    <a:pos x="160" y="161"/>
                  </a:cxn>
                </a:cxnLst>
                <a:rect l="0" t="0" r="r" b="b"/>
                <a:pathLst>
                  <a:path w="196" h="197">
                    <a:moveTo>
                      <a:pt x="160" y="161"/>
                    </a:moveTo>
                    <a:cubicBezTo>
                      <a:pt x="195" y="127"/>
                      <a:pt x="195" y="69"/>
                      <a:pt x="160" y="35"/>
                    </a:cubicBezTo>
                    <a:cubicBezTo>
                      <a:pt x="125" y="0"/>
                      <a:pt x="69" y="1"/>
                      <a:pt x="34" y="35"/>
                    </a:cubicBezTo>
                    <a:cubicBezTo>
                      <a:pt x="0" y="70"/>
                      <a:pt x="0" y="126"/>
                      <a:pt x="34" y="161"/>
                    </a:cubicBezTo>
                    <a:cubicBezTo>
                      <a:pt x="69" y="195"/>
                      <a:pt x="125" y="196"/>
                      <a:pt x="160" y="16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34" name="Freeform 7"/>
              <p:cNvSpPr>
                <a:spLocks noChangeArrowheads="1"/>
              </p:cNvSpPr>
              <p:nvPr/>
            </p:nvSpPr>
            <p:spPr bwMode="auto">
              <a:xfrm>
                <a:off x="5813425" y="3575050"/>
                <a:ext cx="53975" cy="53975"/>
              </a:xfrm>
              <a:custGeom>
                <a:avLst/>
                <a:gdLst/>
                <a:ahLst/>
                <a:cxnLst>
                  <a:cxn ang="0">
                    <a:pos x="124" y="123"/>
                  </a:cxn>
                  <a:cxn ang="0">
                    <a:pos x="124" y="27"/>
                  </a:cxn>
                  <a:cxn ang="0">
                    <a:pos x="27" y="27"/>
                  </a:cxn>
                  <a:cxn ang="0">
                    <a:pos x="27" y="123"/>
                  </a:cxn>
                  <a:cxn ang="0">
                    <a:pos x="124" y="123"/>
                  </a:cxn>
                </a:cxnLst>
                <a:rect l="0" t="0" r="r" b="b"/>
                <a:pathLst>
                  <a:path w="152" h="151">
                    <a:moveTo>
                      <a:pt x="124" y="123"/>
                    </a:moveTo>
                    <a:cubicBezTo>
                      <a:pt x="151" y="96"/>
                      <a:pt x="151" y="54"/>
                      <a:pt x="124" y="27"/>
                    </a:cubicBezTo>
                    <a:cubicBezTo>
                      <a:pt x="98" y="0"/>
                      <a:pt x="54" y="0"/>
                      <a:pt x="27" y="27"/>
                    </a:cubicBezTo>
                    <a:cubicBezTo>
                      <a:pt x="0" y="54"/>
                      <a:pt x="0" y="96"/>
                      <a:pt x="27" y="123"/>
                    </a:cubicBezTo>
                    <a:cubicBezTo>
                      <a:pt x="54" y="150"/>
                      <a:pt x="98" y="150"/>
                      <a:pt x="124" y="123"/>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35" name="Freeform 8"/>
              <p:cNvSpPr>
                <a:spLocks noChangeArrowheads="1"/>
              </p:cNvSpPr>
              <p:nvPr/>
            </p:nvSpPr>
            <p:spPr bwMode="auto">
              <a:xfrm>
                <a:off x="5813425" y="3376613"/>
                <a:ext cx="53975" cy="53975"/>
              </a:xfrm>
              <a:custGeom>
                <a:avLst/>
                <a:gdLst/>
                <a:ahLst/>
                <a:cxnLst>
                  <a:cxn ang="0">
                    <a:pos x="124" y="124"/>
                  </a:cxn>
                  <a:cxn ang="0">
                    <a:pos x="124" y="27"/>
                  </a:cxn>
                  <a:cxn ang="0">
                    <a:pos x="27" y="27"/>
                  </a:cxn>
                  <a:cxn ang="0">
                    <a:pos x="27" y="124"/>
                  </a:cxn>
                  <a:cxn ang="0">
                    <a:pos x="124" y="124"/>
                  </a:cxn>
                </a:cxnLst>
                <a:rect l="0" t="0" r="r" b="b"/>
                <a:pathLst>
                  <a:path w="152" h="151">
                    <a:moveTo>
                      <a:pt x="124" y="124"/>
                    </a:moveTo>
                    <a:cubicBezTo>
                      <a:pt x="151" y="97"/>
                      <a:pt x="151" y="54"/>
                      <a:pt x="124" y="27"/>
                    </a:cubicBezTo>
                    <a:cubicBezTo>
                      <a:pt x="98" y="0"/>
                      <a:pt x="54" y="0"/>
                      <a:pt x="27" y="27"/>
                    </a:cubicBezTo>
                    <a:cubicBezTo>
                      <a:pt x="0" y="54"/>
                      <a:pt x="0" y="97"/>
                      <a:pt x="27" y="124"/>
                    </a:cubicBezTo>
                    <a:cubicBezTo>
                      <a:pt x="54" y="150"/>
                      <a:pt x="98" y="150"/>
                      <a:pt x="124" y="124"/>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36" name="Freeform 9"/>
              <p:cNvSpPr>
                <a:spLocks noChangeArrowheads="1"/>
              </p:cNvSpPr>
              <p:nvPr/>
            </p:nvSpPr>
            <p:spPr bwMode="auto">
              <a:xfrm>
                <a:off x="5721350" y="3481388"/>
                <a:ext cx="41275" cy="41275"/>
              </a:xfrm>
              <a:custGeom>
                <a:avLst/>
                <a:gdLst/>
                <a:ahLst/>
                <a:cxnLst>
                  <a:cxn ang="0">
                    <a:pos x="94" y="94"/>
                  </a:cxn>
                  <a:cxn ang="0">
                    <a:pos x="94" y="20"/>
                  </a:cxn>
                  <a:cxn ang="0">
                    <a:pos x="20" y="20"/>
                  </a:cxn>
                  <a:cxn ang="0">
                    <a:pos x="20" y="94"/>
                  </a:cxn>
                  <a:cxn ang="0">
                    <a:pos x="94" y="94"/>
                  </a:cxn>
                </a:cxnLst>
                <a:rect l="0" t="0" r="r" b="b"/>
                <a:pathLst>
                  <a:path w="115" h="115">
                    <a:moveTo>
                      <a:pt x="94" y="94"/>
                    </a:moveTo>
                    <a:cubicBezTo>
                      <a:pt x="114" y="73"/>
                      <a:pt x="114" y="40"/>
                      <a:pt x="94" y="20"/>
                    </a:cubicBezTo>
                    <a:cubicBezTo>
                      <a:pt x="74" y="0"/>
                      <a:pt x="40" y="0"/>
                      <a:pt x="20" y="20"/>
                    </a:cubicBezTo>
                    <a:cubicBezTo>
                      <a:pt x="0" y="40"/>
                      <a:pt x="0" y="73"/>
                      <a:pt x="20" y="94"/>
                    </a:cubicBezTo>
                    <a:cubicBezTo>
                      <a:pt x="40" y="114"/>
                      <a:pt x="74" y="114"/>
                      <a:pt x="94" y="94"/>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grpSp>
        <p:grpSp>
          <p:nvGrpSpPr>
            <p:cNvPr id="106" name="Group 32"/>
            <p:cNvGrpSpPr/>
            <p:nvPr/>
          </p:nvGrpSpPr>
          <p:grpSpPr>
            <a:xfrm>
              <a:off x="4281811" y="2590800"/>
              <a:ext cx="4066045" cy="646398"/>
              <a:chOff x="4137025" y="3168650"/>
              <a:chExt cx="1547813" cy="246063"/>
            </a:xfrm>
            <a:solidFill>
              <a:srgbClr val="118992"/>
            </a:solidFill>
          </p:grpSpPr>
          <p:sp>
            <p:nvSpPr>
              <p:cNvPr id="121" name="Freeform 10"/>
              <p:cNvSpPr>
                <a:spLocks noChangeArrowheads="1"/>
              </p:cNvSpPr>
              <p:nvPr/>
            </p:nvSpPr>
            <p:spPr bwMode="auto">
              <a:xfrm>
                <a:off x="4137025" y="3168650"/>
                <a:ext cx="180975" cy="246063"/>
              </a:xfrm>
              <a:custGeom>
                <a:avLst/>
                <a:gdLst/>
                <a:ahLst/>
                <a:cxnLst>
                  <a:cxn ang="0">
                    <a:pos x="13" y="526"/>
                  </a:cxn>
                  <a:cxn ang="0">
                    <a:pos x="209" y="561"/>
                  </a:cxn>
                  <a:cxn ang="0">
                    <a:pos x="326" y="500"/>
                  </a:cxn>
                  <a:cxn ang="0">
                    <a:pos x="308" y="461"/>
                  </a:cxn>
                  <a:cxn ang="0">
                    <a:pos x="220" y="414"/>
                  </a:cxn>
                  <a:cxn ang="0">
                    <a:pos x="51" y="323"/>
                  </a:cxn>
                  <a:cxn ang="0">
                    <a:pos x="0" y="198"/>
                  </a:cxn>
                  <a:cxn ang="0">
                    <a:pos x="74" y="51"/>
                  </a:cxn>
                  <a:cxn ang="0">
                    <a:pos x="263" y="0"/>
                  </a:cxn>
                  <a:cxn ang="0">
                    <a:pos x="450" y="24"/>
                  </a:cxn>
                  <a:cxn ang="0">
                    <a:pos x="450" y="149"/>
                  </a:cxn>
                  <a:cxn ang="0">
                    <a:pos x="282" y="113"/>
                  </a:cxn>
                  <a:cxn ang="0">
                    <a:pos x="173" y="173"/>
                  </a:cxn>
                  <a:cxn ang="0">
                    <a:pos x="196" y="210"/>
                  </a:cxn>
                  <a:cxn ang="0">
                    <a:pos x="296" y="260"/>
                  </a:cxn>
                  <a:cxn ang="0">
                    <a:pos x="456" y="352"/>
                  </a:cxn>
                  <a:cxn ang="0">
                    <a:pos x="503" y="473"/>
                  </a:cxn>
                  <a:cxn ang="0">
                    <a:pos x="410" y="635"/>
                  </a:cxn>
                  <a:cxn ang="0">
                    <a:pos x="217" y="681"/>
                  </a:cxn>
                  <a:cxn ang="0">
                    <a:pos x="13" y="655"/>
                  </a:cxn>
                  <a:cxn ang="0">
                    <a:pos x="13" y="526"/>
                  </a:cxn>
                </a:cxnLst>
                <a:rect l="0" t="0" r="r" b="b"/>
                <a:pathLst>
                  <a:path w="504" h="682">
                    <a:moveTo>
                      <a:pt x="13" y="526"/>
                    </a:moveTo>
                    <a:cubicBezTo>
                      <a:pt x="87" y="549"/>
                      <a:pt x="153" y="561"/>
                      <a:pt x="209" y="561"/>
                    </a:cubicBezTo>
                    <a:cubicBezTo>
                      <a:pt x="286" y="561"/>
                      <a:pt x="326" y="541"/>
                      <a:pt x="326" y="500"/>
                    </a:cubicBezTo>
                    <a:cubicBezTo>
                      <a:pt x="326" y="484"/>
                      <a:pt x="321" y="472"/>
                      <a:pt x="308" y="461"/>
                    </a:cubicBezTo>
                    <a:cubicBezTo>
                      <a:pt x="296" y="450"/>
                      <a:pt x="267" y="434"/>
                      <a:pt x="220" y="414"/>
                    </a:cubicBezTo>
                    <a:cubicBezTo>
                      <a:pt x="134" y="379"/>
                      <a:pt x="78" y="348"/>
                      <a:pt x="51" y="323"/>
                    </a:cubicBezTo>
                    <a:cubicBezTo>
                      <a:pt x="17" y="289"/>
                      <a:pt x="0" y="248"/>
                      <a:pt x="0" y="198"/>
                    </a:cubicBezTo>
                    <a:cubicBezTo>
                      <a:pt x="0" y="134"/>
                      <a:pt x="24" y="84"/>
                      <a:pt x="74" y="51"/>
                    </a:cubicBezTo>
                    <a:cubicBezTo>
                      <a:pt x="122" y="17"/>
                      <a:pt x="186" y="0"/>
                      <a:pt x="263" y="0"/>
                    </a:cubicBezTo>
                    <a:cubicBezTo>
                      <a:pt x="306" y="0"/>
                      <a:pt x="369" y="8"/>
                      <a:pt x="450" y="24"/>
                    </a:cubicBezTo>
                    <a:lnTo>
                      <a:pt x="450" y="149"/>
                    </a:lnTo>
                    <a:cubicBezTo>
                      <a:pt x="390" y="125"/>
                      <a:pt x="334" y="113"/>
                      <a:pt x="282" y="113"/>
                    </a:cubicBezTo>
                    <a:cubicBezTo>
                      <a:pt x="209" y="113"/>
                      <a:pt x="173" y="133"/>
                      <a:pt x="173" y="173"/>
                    </a:cubicBezTo>
                    <a:cubicBezTo>
                      <a:pt x="173" y="188"/>
                      <a:pt x="181" y="200"/>
                      <a:pt x="196" y="210"/>
                    </a:cubicBezTo>
                    <a:cubicBezTo>
                      <a:pt x="208" y="218"/>
                      <a:pt x="242" y="234"/>
                      <a:pt x="296" y="260"/>
                    </a:cubicBezTo>
                    <a:cubicBezTo>
                      <a:pt x="377" y="295"/>
                      <a:pt x="430" y="325"/>
                      <a:pt x="456" y="352"/>
                    </a:cubicBezTo>
                    <a:cubicBezTo>
                      <a:pt x="488" y="382"/>
                      <a:pt x="503" y="423"/>
                      <a:pt x="503" y="473"/>
                    </a:cubicBezTo>
                    <a:cubicBezTo>
                      <a:pt x="503" y="544"/>
                      <a:pt x="472" y="597"/>
                      <a:pt x="410" y="635"/>
                    </a:cubicBezTo>
                    <a:cubicBezTo>
                      <a:pt x="361" y="666"/>
                      <a:pt x="295" y="681"/>
                      <a:pt x="217" y="681"/>
                    </a:cubicBezTo>
                    <a:cubicBezTo>
                      <a:pt x="150" y="679"/>
                      <a:pt x="82" y="671"/>
                      <a:pt x="13" y="655"/>
                    </a:cubicBezTo>
                    <a:lnTo>
                      <a:pt x="13" y="526"/>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2" name="Freeform 11"/>
              <p:cNvSpPr>
                <a:spLocks noChangeArrowheads="1"/>
              </p:cNvSpPr>
              <p:nvPr/>
            </p:nvSpPr>
            <p:spPr bwMode="auto">
              <a:xfrm>
                <a:off x="4356100" y="3173413"/>
                <a:ext cx="65088" cy="236537"/>
              </a:xfrm>
              <a:custGeom>
                <a:avLst/>
                <a:gdLst/>
                <a:ahLst/>
                <a:cxnLst>
                  <a:cxn ang="0">
                    <a:pos x="91" y="655"/>
                  </a:cxn>
                  <a:cxn ang="0">
                    <a:pos x="0" y="655"/>
                  </a:cxn>
                  <a:cxn ang="0">
                    <a:pos x="0" y="0"/>
                  </a:cxn>
                  <a:cxn ang="0">
                    <a:pos x="182" y="0"/>
                  </a:cxn>
                  <a:cxn ang="0">
                    <a:pos x="182" y="655"/>
                  </a:cxn>
                  <a:cxn ang="0">
                    <a:pos x="91" y="655"/>
                  </a:cxn>
                </a:cxnLst>
                <a:rect l="0" t="0" r="r" b="b"/>
                <a:pathLst>
                  <a:path w="183" h="656">
                    <a:moveTo>
                      <a:pt x="91" y="655"/>
                    </a:moveTo>
                    <a:lnTo>
                      <a:pt x="0" y="655"/>
                    </a:lnTo>
                    <a:lnTo>
                      <a:pt x="0" y="0"/>
                    </a:lnTo>
                    <a:lnTo>
                      <a:pt x="182" y="0"/>
                    </a:lnTo>
                    <a:lnTo>
                      <a:pt x="182" y="655"/>
                    </a:lnTo>
                    <a:lnTo>
                      <a:pt x="91" y="655"/>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3" name="Freeform 12"/>
              <p:cNvSpPr>
                <a:spLocks noChangeArrowheads="1"/>
              </p:cNvSpPr>
              <p:nvPr/>
            </p:nvSpPr>
            <p:spPr bwMode="auto">
              <a:xfrm>
                <a:off x="4481513" y="3173413"/>
                <a:ext cx="171450" cy="236537"/>
              </a:xfrm>
              <a:custGeom>
                <a:avLst/>
                <a:gdLst/>
                <a:ahLst/>
                <a:cxnLst>
                  <a:cxn ang="0">
                    <a:pos x="0" y="654"/>
                  </a:cxn>
                  <a:cxn ang="0">
                    <a:pos x="0" y="0"/>
                  </a:cxn>
                  <a:cxn ang="0">
                    <a:pos x="469" y="0"/>
                  </a:cxn>
                  <a:cxn ang="0">
                    <a:pos x="469" y="118"/>
                  </a:cxn>
                  <a:cxn ang="0">
                    <a:pos x="175" y="118"/>
                  </a:cxn>
                  <a:cxn ang="0">
                    <a:pos x="175" y="265"/>
                  </a:cxn>
                  <a:cxn ang="0">
                    <a:pos x="431" y="265"/>
                  </a:cxn>
                  <a:cxn ang="0">
                    <a:pos x="431" y="374"/>
                  </a:cxn>
                  <a:cxn ang="0">
                    <a:pos x="175" y="374"/>
                  </a:cxn>
                  <a:cxn ang="0">
                    <a:pos x="175" y="529"/>
                  </a:cxn>
                  <a:cxn ang="0">
                    <a:pos x="475" y="529"/>
                  </a:cxn>
                  <a:cxn ang="0">
                    <a:pos x="475" y="654"/>
                  </a:cxn>
                  <a:cxn ang="0">
                    <a:pos x="0" y="654"/>
                  </a:cxn>
                </a:cxnLst>
                <a:rect l="0" t="0" r="r" b="b"/>
                <a:pathLst>
                  <a:path w="476" h="655">
                    <a:moveTo>
                      <a:pt x="0" y="654"/>
                    </a:moveTo>
                    <a:lnTo>
                      <a:pt x="0" y="0"/>
                    </a:lnTo>
                    <a:lnTo>
                      <a:pt x="469" y="0"/>
                    </a:lnTo>
                    <a:lnTo>
                      <a:pt x="469" y="118"/>
                    </a:lnTo>
                    <a:lnTo>
                      <a:pt x="175" y="118"/>
                    </a:lnTo>
                    <a:lnTo>
                      <a:pt x="175" y="265"/>
                    </a:lnTo>
                    <a:lnTo>
                      <a:pt x="431" y="265"/>
                    </a:lnTo>
                    <a:lnTo>
                      <a:pt x="431" y="374"/>
                    </a:lnTo>
                    <a:lnTo>
                      <a:pt x="175" y="374"/>
                    </a:lnTo>
                    <a:lnTo>
                      <a:pt x="175" y="529"/>
                    </a:lnTo>
                    <a:lnTo>
                      <a:pt x="475" y="529"/>
                    </a:lnTo>
                    <a:lnTo>
                      <a:pt x="475"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4" name="Freeform 13"/>
              <p:cNvSpPr>
                <a:spLocks noChangeArrowheads="1"/>
              </p:cNvSpPr>
              <p:nvPr/>
            </p:nvSpPr>
            <p:spPr bwMode="auto">
              <a:xfrm>
                <a:off x="4695825" y="3173413"/>
                <a:ext cx="287338" cy="238125"/>
              </a:xfrm>
              <a:custGeom>
                <a:avLst/>
                <a:gdLst/>
                <a:ahLst/>
                <a:cxnLst>
                  <a:cxn ang="0">
                    <a:pos x="0" y="654"/>
                  </a:cxn>
                  <a:cxn ang="0">
                    <a:pos x="0" y="0"/>
                  </a:cxn>
                  <a:cxn ang="0">
                    <a:pos x="237" y="0"/>
                  </a:cxn>
                  <a:cxn ang="0">
                    <a:pos x="400" y="418"/>
                  </a:cxn>
                  <a:cxn ang="0">
                    <a:pos x="571" y="0"/>
                  </a:cxn>
                  <a:cxn ang="0">
                    <a:pos x="796" y="0"/>
                  </a:cxn>
                  <a:cxn ang="0">
                    <a:pos x="796" y="654"/>
                  </a:cxn>
                  <a:cxn ang="0">
                    <a:pos x="621" y="654"/>
                  </a:cxn>
                  <a:cxn ang="0">
                    <a:pos x="621" y="190"/>
                  </a:cxn>
                  <a:cxn ang="0">
                    <a:pos x="430" y="660"/>
                  </a:cxn>
                  <a:cxn ang="0">
                    <a:pos x="316" y="660"/>
                  </a:cxn>
                  <a:cxn ang="0">
                    <a:pos x="129" y="190"/>
                  </a:cxn>
                  <a:cxn ang="0">
                    <a:pos x="129" y="654"/>
                  </a:cxn>
                  <a:cxn ang="0">
                    <a:pos x="0" y="654"/>
                  </a:cxn>
                </a:cxnLst>
                <a:rect l="0" t="0" r="r" b="b"/>
                <a:pathLst>
                  <a:path w="797" h="661">
                    <a:moveTo>
                      <a:pt x="0" y="654"/>
                    </a:moveTo>
                    <a:lnTo>
                      <a:pt x="0" y="0"/>
                    </a:lnTo>
                    <a:lnTo>
                      <a:pt x="237" y="0"/>
                    </a:lnTo>
                    <a:lnTo>
                      <a:pt x="400" y="418"/>
                    </a:lnTo>
                    <a:lnTo>
                      <a:pt x="571" y="0"/>
                    </a:lnTo>
                    <a:lnTo>
                      <a:pt x="796" y="0"/>
                    </a:lnTo>
                    <a:lnTo>
                      <a:pt x="796" y="654"/>
                    </a:lnTo>
                    <a:lnTo>
                      <a:pt x="621" y="654"/>
                    </a:lnTo>
                    <a:lnTo>
                      <a:pt x="621" y="190"/>
                    </a:lnTo>
                    <a:lnTo>
                      <a:pt x="430" y="660"/>
                    </a:lnTo>
                    <a:lnTo>
                      <a:pt x="316" y="660"/>
                    </a:lnTo>
                    <a:lnTo>
                      <a:pt x="129" y="190"/>
                    </a:lnTo>
                    <a:lnTo>
                      <a:pt x="129"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5" name="Freeform 14"/>
              <p:cNvSpPr>
                <a:spLocks noChangeArrowheads="1"/>
              </p:cNvSpPr>
              <p:nvPr/>
            </p:nvSpPr>
            <p:spPr bwMode="auto">
              <a:xfrm>
                <a:off x="5043488" y="3173413"/>
                <a:ext cx="171450" cy="236537"/>
              </a:xfrm>
              <a:custGeom>
                <a:avLst/>
                <a:gdLst/>
                <a:ahLst/>
                <a:cxnLst>
                  <a:cxn ang="0">
                    <a:pos x="0" y="654"/>
                  </a:cxn>
                  <a:cxn ang="0">
                    <a:pos x="0" y="0"/>
                  </a:cxn>
                  <a:cxn ang="0">
                    <a:pos x="469" y="0"/>
                  </a:cxn>
                  <a:cxn ang="0">
                    <a:pos x="469" y="118"/>
                  </a:cxn>
                  <a:cxn ang="0">
                    <a:pos x="176" y="118"/>
                  </a:cxn>
                  <a:cxn ang="0">
                    <a:pos x="176" y="265"/>
                  </a:cxn>
                  <a:cxn ang="0">
                    <a:pos x="431" y="265"/>
                  </a:cxn>
                  <a:cxn ang="0">
                    <a:pos x="431" y="374"/>
                  </a:cxn>
                  <a:cxn ang="0">
                    <a:pos x="176" y="374"/>
                  </a:cxn>
                  <a:cxn ang="0">
                    <a:pos x="176" y="529"/>
                  </a:cxn>
                  <a:cxn ang="0">
                    <a:pos x="476" y="529"/>
                  </a:cxn>
                  <a:cxn ang="0">
                    <a:pos x="476" y="654"/>
                  </a:cxn>
                  <a:cxn ang="0">
                    <a:pos x="0" y="654"/>
                  </a:cxn>
                </a:cxnLst>
                <a:rect l="0" t="0" r="r" b="b"/>
                <a:pathLst>
                  <a:path w="477" h="655">
                    <a:moveTo>
                      <a:pt x="0" y="654"/>
                    </a:moveTo>
                    <a:lnTo>
                      <a:pt x="0" y="0"/>
                    </a:lnTo>
                    <a:lnTo>
                      <a:pt x="469" y="0"/>
                    </a:lnTo>
                    <a:lnTo>
                      <a:pt x="469" y="118"/>
                    </a:lnTo>
                    <a:lnTo>
                      <a:pt x="176" y="118"/>
                    </a:lnTo>
                    <a:lnTo>
                      <a:pt x="176" y="265"/>
                    </a:lnTo>
                    <a:lnTo>
                      <a:pt x="431" y="265"/>
                    </a:lnTo>
                    <a:lnTo>
                      <a:pt x="431" y="374"/>
                    </a:lnTo>
                    <a:lnTo>
                      <a:pt x="176" y="374"/>
                    </a:lnTo>
                    <a:lnTo>
                      <a:pt x="176" y="529"/>
                    </a:lnTo>
                    <a:lnTo>
                      <a:pt x="476" y="529"/>
                    </a:lnTo>
                    <a:lnTo>
                      <a:pt x="476"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6" name="Freeform 15"/>
              <p:cNvSpPr>
                <a:spLocks noChangeArrowheads="1"/>
              </p:cNvSpPr>
              <p:nvPr/>
            </p:nvSpPr>
            <p:spPr bwMode="auto">
              <a:xfrm>
                <a:off x="5257800" y="3173413"/>
                <a:ext cx="203200" cy="236537"/>
              </a:xfrm>
              <a:custGeom>
                <a:avLst/>
                <a:gdLst/>
                <a:ahLst/>
                <a:cxnLst>
                  <a:cxn ang="0">
                    <a:pos x="0" y="654"/>
                  </a:cxn>
                  <a:cxn ang="0">
                    <a:pos x="0" y="0"/>
                  </a:cxn>
                  <a:cxn ang="0">
                    <a:pos x="212" y="0"/>
                  </a:cxn>
                  <a:cxn ang="0">
                    <a:pos x="437" y="438"/>
                  </a:cxn>
                  <a:cxn ang="0">
                    <a:pos x="437" y="0"/>
                  </a:cxn>
                  <a:cxn ang="0">
                    <a:pos x="565" y="0"/>
                  </a:cxn>
                  <a:cxn ang="0">
                    <a:pos x="565" y="654"/>
                  </a:cxn>
                  <a:cxn ang="0">
                    <a:pos x="361" y="654"/>
                  </a:cxn>
                  <a:cxn ang="0">
                    <a:pos x="129" y="210"/>
                  </a:cxn>
                  <a:cxn ang="0">
                    <a:pos x="129" y="654"/>
                  </a:cxn>
                  <a:cxn ang="0">
                    <a:pos x="0" y="654"/>
                  </a:cxn>
                </a:cxnLst>
                <a:rect l="0" t="0" r="r" b="b"/>
                <a:pathLst>
                  <a:path w="566" h="655">
                    <a:moveTo>
                      <a:pt x="0" y="654"/>
                    </a:moveTo>
                    <a:lnTo>
                      <a:pt x="0" y="0"/>
                    </a:lnTo>
                    <a:lnTo>
                      <a:pt x="212" y="0"/>
                    </a:lnTo>
                    <a:lnTo>
                      <a:pt x="437" y="438"/>
                    </a:lnTo>
                    <a:lnTo>
                      <a:pt x="437" y="0"/>
                    </a:lnTo>
                    <a:lnTo>
                      <a:pt x="565" y="0"/>
                    </a:lnTo>
                    <a:lnTo>
                      <a:pt x="565" y="654"/>
                    </a:lnTo>
                    <a:lnTo>
                      <a:pt x="361" y="654"/>
                    </a:lnTo>
                    <a:lnTo>
                      <a:pt x="129" y="210"/>
                    </a:lnTo>
                    <a:lnTo>
                      <a:pt x="129"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7" name="Freeform 16"/>
              <p:cNvSpPr>
                <a:spLocks noChangeArrowheads="1"/>
              </p:cNvSpPr>
              <p:nvPr/>
            </p:nvSpPr>
            <p:spPr bwMode="auto">
              <a:xfrm>
                <a:off x="5503863" y="3168650"/>
                <a:ext cx="180975" cy="244475"/>
              </a:xfrm>
              <a:custGeom>
                <a:avLst/>
                <a:gdLst/>
                <a:ahLst/>
                <a:cxnLst>
                  <a:cxn ang="0">
                    <a:pos x="12" y="527"/>
                  </a:cxn>
                  <a:cxn ang="0">
                    <a:pos x="208" y="562"/>
                  </a:cxn>
                  <a:cxn ang="0">
                    <a:pos x="326" y="501"/>
                  </a:cxn>
                  <a:cxn ang="0">
                    <a:pos x="310" y="462"/>
                  </a:cxn>
                  <a:cxn ang="0">
                    <a:pos x="220" y="415"/>
                  </a:cxn>
                  <a:cxn ang="0">
                    <a:pos x="51" y="324"/>
                  </a:cxn>
                  <a:cxn ang="0">
                    <a:pos x="0" y="198"/>
                  </a:cxn>
                  <a:cxn ang="0">
                    <a:pos x="74" y="51"/>
                  </a:cxn>
                  <a:cxn ang="0">
                    <a:pos x="264" y="0"/>
                  </a:cxn>
                  <a:cxn ang="0">
                    <a:pos x="436" y="21"/>
                  </a:cxn>
                  <a:cxn ang="0">
                    <a:pos x="452" y="24"/>
                  </a:cxn>
                  <a:cxn ang="0">
                    <a:pos x="452" y="148"/>
                  </a:cxn>
                  <a:cxn ang="0">
                    <a:pos x="282" y="112"/>
                  </a:cxn>
                  <a:cxn ang="0">
                    <a:pos x="172" y="172"/>
                  </a:cxn>
                  <a:cxn ang="0">
                    <a:pos x="195" y="210"/>
                  </a:cxn>
                  <a:cxn ang="0">
                    <a:pos x="296" y="260"/>
                  </a:cxn>
                  <a:cxn ang="0">
                    <a:pos x="456" y="352"/>
                  </a:cxn>
                  <a:cxn ang="0">
                    <a:pos x="503" y="473"/>
                  </a:cxn>
                  <a:cxn ang="0">
                    <a:pos x="410" y="635"/>
                  </a:cxn>
                  <a:cxn ang="0">
                    <a:pos x="216" y="680"/>
                  </a:cxn>
                  <a:cxn ang="0">
                    <a:pos x="12" y="656"/>
                  </a:cxn>
                  <a:cxn ang="0">
                    <a:pos x="12" y="527"/>
                  </a:cxn>
                </a:cxnLst>
                <a:rect l="0" t="0" r="r" b="b"/>
                <a:pathLst>
                  <a:path w="504" h="681">
                    <a:moveTo>
                      <a:pt x="12" y="527"/>
                    </a:moveTo>
                    <a:cubicBezTo>
                      <a:pt x="85" y="550"/>
                      <a:pt x="150" y="562"/>
                      <a:pt x="208" y="562"/>
                    </a:cubicBezTo>
                    <a:cubicBezTo>
                      <a:pt x="286" y="562"/>
                      <a:pt x="326" y="542"/>
                      <a:pt x="326" y="501"/>
                    </a:cubicBezTo>
                    <a:cubicBezTo>
                      <a:pt x="326" y="485"/>
                      <a:pt x="321" y="473"/>
                      <a:pt x="310" y="462"/>
                    </a:cubicBezTo>
                    <a:cubicBezTo>
                      <a:pt x="298" y="451"/>
                      <a:pt x="268" y="435"/>
                      <a:pt x="220" y="415"/>
                    </a:cubicBezTo>
                    <a:cubicBezTo>
                      <a:pt x="134" y="380"/>
                      <a:pt x="78" y="349"/>
                      <a:pt x="51" y="324"/>
                    </a:cubicBezTo>
                    <a:cubicBezTo>
                      <a:pt x="18" y="292"/>
                      <a:pt x="0" y="249"/>
                      <a:pt x="0" y="198"/>
                    </a:cubicBezTo>
                    <a:cubicBezTo>
                      <a:pt x="0" y="134"/>
                      <a:pt x="24" y="84"/>
                      <a:pt x="74" y="51"/>
                    </a:cubicBezTo>
                    <a:cubicBezTo>
                      <a:pt x="122" y="17"/>
                      <a:pt x="187" y="0"/>
                      <a:pt x="264" y="0"/>
                    </a:cubicBezTo>
                    <a:cubicBezTo>
                      <a:pt x="308" y="0"/>
                      <a:pt x="365" y="6"/>
                      <a:pt x="436" y="21"/>
                    </a:cubicBezTo>
                    <a:lnTo>
                      <a:pt x="452" y="24"/>
                    </a:lnTo>
                    <a:lnTo>
                      <a:pt x="452" y="148"/>
                    </a:lnTo>
                    <a:cubicBezTo>
                      <a:pt x="391" y="124"/>
                      <a:pt x="334" y="112"/>
                      <a:pt x="282" y="112"/>
                    </a:cubicBezTo>
                    <a:cubicBezTo>
                      <a:pt x="208" y="112"/>
                      <a:pt x="172" y="132"/>
                      <a:pt x="172" y="172"/>
                    </a:cubicBezTo>
                    <a:cubicBezTo>
                      <a:pt x="172" y="187"/>
                      <a:pt x="179" y="199"/>
                      <a:pt x="195" y="210"/>
                    </a:cubicBezTo>
                    <a:cubicBezTo>
                      <a:pt x="207" y="218"/>
                      <a:pt x="240" y="234"/>
                      <a:pt x="296" y="260"/>
                    </a:cubicBezTo>
                    <a:cubicBezTo>
                      <a:pt x="375" y="294"/>
                      <a:pt x="429" y="325"/>
                      <a:pt x="456" y="352"/>
                    </a:cubicBezTo>
                    <a:cubicBezTo>
                      <a:pt x="487" y="383"/>
                      <a:pt x="503" y="423"/>
                      <a:pt x="503" y="473"/>
                    </a:cubicBezTo>
                    <a:cubicBezTo>
                      <a:pt x="503" y="544"/>
                      <a:pt x="472" y="597"/>
                      <a:pt x="410" y="635"/>
                    </a:cubicBezTo>
                    <a:cubicBezTo>
                      <a:pt x="359" y="665"/>
                      <a:pt x="295" y="680"/>
                      <a:pt x="216" y="680"/>
                    </a:cubicBezTo>
                    <a:cubicBezTo>
                      <a:pt x="149" y="680"/>
                      <a:pt x="81" y="672"/>
                      <a:pt x="12" y="656"/>
                    </a:cubicBezTo>
                    <a:lnTo>
                      <a:pt x="12" y="527"/>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grpSp>
        <p:grpSp>
          <p:nvGrpSpPr>
            <p:cNvPr id="107" name="Group 34"/>
            <p:cNvGrpSpPr/>
            <p:nvPr/>
          </p:nvGrpSpPr>
          <p:grpSpPr>
            <a:xfrm>
              <a:off x="2517775" y="3466563"/>
              <a:ext cx="5838422" cy="804869"/>
              <a:chOff x="3465513" y="3502025"/>
              <a:chExt cx="2222500" cy="306388"/>
            </a:xfrm>
            <a:solidFill>
              <a:srgbClr val="E55008"/>
            </a:solidFill>
          </p:grpSpPr>
          <p:sp>
            <p:nvSpPr>
              <p:cNvPr id="108" name="Freeform 17"/>
              <p:cNvSpPr>
                <a:spLocks noChangeArrowheads="1"/>
              </p:cNvSpPr>
              <p:nvPr/>
            </p:nvSpPr>
            <p:spPr bwMode="auto">
              <a:xfrm>
                <a:off x="4975225" y="3589338"/>
                <a:ext cx="171450" cy="219075"/>
              </a:xfrm>
              <a:custGeom>
                <a:avLst/>
                <a:gdLst/>
                <a:ahLst/>
                <a:cxnLst>
                  <a:cxn ang="0">
                    <a:pos x="152" y="263"/>
                  </a:cxn>
                  <a:cxn ang="0">
                    <a:pos x="273" y="110"/>
                  </a:cxn>
                  <a:cxn ang="0">
                    <a:pos x="330" y="166"/>
                  </a:cxn>
                  <a:cxn ang="0">
                    <a:pos x="152" y="263"/>
                  </a:cxn>
                  <a:cxn ang="0">
                    <a:pos x="281" y="0"/>
                  </a:cxn>
                  <a:cxn ang="0">
                    <a:pos x="0" y="316"/>
                  </a:cxn>
                  <a:cxn ang="0">
                    <a:pos x="267" y="606"/>
                  </a:cxn>
                  <a:cxn ang="0">
                    <a:pos x="474" y="543"/>
                  </a:cxn>
                  <a:cxn ang="0">
                    <a:pos x="428" y="438"/>
                  </a:cxn>
                  <a:cxn ang="0">
                    <a:pos x="288" y="486"/>
                  </a:cxn>
                  <a:cxn ang="0">
                    <a:pos x="158" y="375"/>
                  </a:cxn>
                  <a:cxn ang="0">
                    <a:pos x="468" y="165"/>
                  </a:cxn>
                  <a:cxn ang="0">
                    <a:pos x="281" y="0"/>
                  </a:cxn>
                </a:cxnLst>
                <a:rect l="0" t="0" r="r" b="b"/>
                <a:pathLst>
                  <a:path w="475" h="607">
                    <a:moveTo>
                      <a:pt x="152" y="263"/>
                    </a:moveTo>
                    <a:cubicBezTo>
                      <a:pt x="156" y="186"/>
                      <a:pt x="196" y="110"/>
                      <a:pt x="273" y="110"/>
                    </a:cubicBezTo>
                    <a:cubicBezTo>
                      <a:pt x="308" y="110"/>
                      <a:pt x="330" y="131"/>
                      <a:pt x="330" y="166"/>
                    </a:cubicBezTo>
                    <a:cubicBezTo>
                      <a:pt x="330" y="243"/>
                      <a:pt x="226" y="261"/>
                      <a:pt x="152" y="263"/>
                    </a:cubicBezTo>
                    <a:close/>
                    <a:moveTo>
                      <a:pt x="281" y="0"/>
                    </a:moveTo>
                    <a:cubicBezTo>
                      <a:pt x="96" y="0"/>
                      <a:pt x="0" y="151"/>
                      <a:pt x="0" y="316"/>
                    </a:cubicBezTo>
                    <a:cubicBezTo>
                      <a:pt x="0" y="485"/>
                      <a:pt x="76" y="606"/>
                      <a:pt x="267" y="606"/>
                    </a:cubicBezTo>
                    <a:cubicBezTo>
                      <a:pt x="381" y="606"/>
                      <a:pt x="460" y="553"/>
                      <a:pt x="474" y="543"/>
                    </a:cubicBezTo>
                    <a:lnTo>
                      <a:pt x="428" y="438"/>
                    </a:lnTo>
                    <a:cubicBezTo>
                      <a:pt x="396" y="460"/>
                      <a:pt x="348" y="486"/>
                      <a:pt x="288" y="486"/>
                    </a:cubicBezTo>
                    <a:cubicBezTo>
                      <a:pt x="202" y="486"/>
                      <a:pt x="166" y="429"/>
                      <a:pt x="158" y="375"/>
                    </a:cubicBezTo>
                    <a:cubicBezTo>
                      <a:pt x="296" y="367"/>
                      <a:pt x="468" y="334"/>
                      <a:pt x="468" y="165"/>
                    </a:cubicBezTo>
                    <a:cubicBezTo>
                      <a:pt x="468" y="57"/>
                      <a:pt x="395" y="0"/>
                      <a:pt x="281" y="0"/>
                    </a:cubicBez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09" name="Freeform 18"/>
              <p:cNvSpPr>
                <a:spLocks noChangeArrowheads="1"/>
              </p:cNvSpPr>
              <p:nvPr/>
            </p:nvSpPr>
            <p:spPr bwMode="auto">
              <a:xfrm>
                <a:off x="5172075" y="3589338"/>
                <a:ext cx="171450" cy="219075"/>
              </a:xfrm>
              <a:custGeom>
                <a:avLst/>
                <a:gdLst/>
                <a:ahLst/>
                <a:cxnLst>
                  <a:cxn ang="0">
                    <a:pos x="153" y="263"/>
                  </a:cxn>
                  <a:cxn ang="0">
                    <a:pos x="273" y="110"/>
                  </a:cxn>
                  <a:cxn ang="0">
                    <a:pos x="331" y="166"/>
                  </a:cxn>
                  <a:cxn ang="0">
                    <a:pos x="153" y="263"/>
                  </a:cxn>
                  <a:cxn ang="0">
                    <a:pos x="281" y="0"/>
                  </a:cxn>
                  <a:cxn ang="0">
                    <a:pos x="0" y="316"/>
                  </a:cxn>
                  <a:cxn ang="0">
                    <a:pos x="268" y="606"/>
                  </a:cxn>
                  <a:cxn ang="0">
                    <a:pos x="474" y="543"/>
                  </a:cxn>
                  <a:cxn ang="0">
                    <a:pos x="429" y="438"/>
                  </a:cxn>
                  <a:cxn ang="0">
                    <a:pos x="288" y="486"/>
                  </a:cxn>
                  <a:cxn ang="0">
                    <a:pos x="158" y="375"/>
                  </a:cxn>
                  <a:cxn ang="0">
                    <a:pos x="469" y="165"/>
                  </a:cxn>
                  <a:cxn ang="0">
                    <a:pos x="281" y="0"/>
                  </a:cxn>
                </a:cxnLst>
                <a:rect l="0" t="0" r="r" b="b"/>
                <a:pathLst>
                  <a:path w="475" h="607">
                    <a:moveTo>
                      <a:pt x="153" y="263"/>
                    </a:moveTo>
                    <a:cubicBezTo>
                      <a:pt x="157" y="186"/>
                      <a:pt x="197" y="110"/>
                      <a:pt x="273" y="110"/>
                    </a:cubicBezTo>
                    <a:cubicBezTo>
                      <a:pt x="310" y="110"/>
                      <a:pt x="331" y="131"/>
                      <a:pt x="331" y="166"/>
                    </a:cubicBezTo>
                    <a:cubicBezTo>
                      <a:pt x="331" y="243"/>
                      <a:pt x="226" y="261"/>
                      <a:pt x="153" y="263"/>
                    </a:cubicBezTo>
                    <a:close/>
                    <a:moveTo>
                      <a:pt x="281" y="0"/>
                    </a:moveTo>
                    <a:cubicBezTo>
                      <a:pt x="97" y="0"/>
                      <a:pt x="0" y="151"/>
                      <a:pt x="0" y="316"/>
                    </a:cubicBezTo>
                    <a:cubicBezTo>
                      <a:pt x="0" y="485"/>
                      <a:pt x="76" y="606"/>
                      <a:pt x="268" y="606"/>
                    </a:cubicBezTo>
                    <a:cubicBezTo>
                      <a:pt x="382" y="606"/>
                      <a:pt x="461" y="553"/>
                      <a:pt x="474" y="543"/>
                    </a:cubicBezTo>
                    <a:lnTo>
                      <a:pt x="429" y="438"/>
                    </a:lnTo>
                    <a:cubicBezTo>
                      <a:pt x="397" y="460"/>
                      <a:pt x="348" y="486"/>
                      <a:pt x="288" y="486"/>
                    </a:cubicBezTo>
                    <a:cubicBezTo>
                      <a:pt x="202" y="486"/>
                      <a:pt x="166" y="429"/>
                      <a:pt x="158" y="375"/>
                    </a:cubicBezTo>
                    <a:cubicBezTo>
                      <a:pt x="296" y="367"/>
                      <a:pt x="469" y="334"/>
                      <a:pt x="469" y="165"/>
                    </a:cubicBezTo>
                    <a:cubicBezTo>
                      <a:pt x="469" y="57"/>
                      <a:pt x="395" y="0"/>
                      <a:pt x="281" y="0"/>
                    </a:cubicBez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0" name="Freeform 19"/>
              <p:cNvSpPr>
                <a:spLocks noChangeArrowheads="1"/>
              </p:cNvSpPr>
              <p:nvPr/>
            </p:nvSpPr>
            <p:spPr bwMode="auto">
              <a:xfrm>
                <a:off x="3706813" y="3589338"/>
                <a:ext cx="171450" cy="219075"/>
              </a:xfrm>
              <a:custGeom>
                <a:avLst/>
                <a:gdLst/>
                <a:ahLst/>
                <a:cxnLst>
                  <a:cxn ang="0">
                    <a:pos x="154" y="263"/>
                  </a:cxn>
                  <a:cxn ang="0">
                    <a:pos x="275" y="110"/>
                  </a:cxn>
                  <a:cxn ang="0">
                    <a:pos x="332" y="166"/>
                  </a:cxn>
                  <a:cxn ang="0">
                    <a:pos x="154" y="263"/>
                  </a:cxn>
                  <a:cxn ang="0">
                    <a:pos x="281" y="0"/>
                  </a:cxn>
                  <a:cxn ang="0">
                    <a:pos x="0" y="316"/>
                  </a:cxn>
                  <a:cxn ang="0">
                    <a:pos x="268" y="606"/>
                  </a:cxn>
                  <a:cxn ang="0">
                    <a:pos x="474" y="543"/>
                  </a:cxn>
                  <a:cxn ang="0">
                    <a:pos x="429" y="438"/>
                  </a:cxn>
                  <a:cxn ang="0">
                    <a:pos x="288" y="486"/>
                  </a:cxn>
                  <a:cxn ang="0">
                    <a:pos x="158" y="375"/>
                  </a:cxn>
                  <a:cxn ang="0">
                    <a:pos x="469" y="165"/>
                  </a:cxn>
                  <a:cxn ang="0">
                    <a:pos x="281" y="0"/>
                  </a:cxn>
                </a:cxnLst>
                <a:rect l="0" t="0" r="r" b="b"/>
                <a:pathLst>
                  <a:path w="475" h="607">
                    <a:moveTo>
                      <a:pt x="154" y="263"/>
                    </a:moveTo>
                    <a:cubicBezTo>
                      <a:pt x="158" y="186"/>
                      <a:pt x="198" y="110"/>
                      <a:pt x="275" y="110"/>
                    </a:cubicBezTo>
                    <a:cubicBezTo>
                      <a:pt x="310" y="110"/>
                      <a:pt x="332" y="131"/>
                      <a:pt x="332" y="166"/>
                    </a:cubicBezTo>
                    <a:cubicBezTo>
                      <a:pt x="332" y="243"/>
                      <a:pt x="228" y="261"/>
                      <a:pt x="154" y="263"/>
                    </a:cubicBezTo>
                    <a:close/>
                    <a:moveTo>
                      <a:pt x="281" y="0"/>
                    </a:moveTo>
                    <a:cubicBezTo>
                      <a:pt x="97" y="0"/>
                      <a:pt x="0" y="151"/>
                      <a:pt x="0" y="316"/>
                    </a:cubicBezTo>
                    <a:cubicBezTo>
                      <a:pt x="0" y="485"/>
                      <a:pt x="76" y="606"/>
                      <a:pt x="268" y="606"/>
                    </a:cubicBezTo>
                    <a:cubicBezTo>
                      <a:pt x="382" y="606"/>
                      <a:pt x="461" y="553"/>
                      <a:pt x="474" y="543"/>
                    </a:cubicBezTo>
                    <a:lnTo>
                      <a:pt x="429" y="438"/>
                    </a:lnTo>
                    <a:cubicBezTo>
                      <a:pt x="397" y="460"/>
                      <a:pt x="348" y="486"/>
                      <a:pt x="288" y="486"/>
                    </a:cubicBezTo>
                    <a:cubicBezTo>
                      <a:pt x="202" y="486"/>
                      <a:pt x="166" y="429"/>
                      <a:pt x="158" y="375"/>
                    </a:cubicBezTo>
                    <a:cubicBezTo>
                      <a:pt x="298" y="367"/>
                      <a:pt x="469" y="334"/>
                      <a:pt x="469" y="165"/>
                    </a:cubicBezTo>
                    <a:cubicBezTo>
                      <a:pt x="469" y="57"/>
                      <a:pt x="395" y="0"/>
                      <a:pt x="281" y="0"/>
                    </a:cubicBez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1" name="Freeform 20"/>
              <p:cNvSpPr>
                <a:spLocks noChangeArrowheads="1"/>
              </p:cNvSpPr>
              <p:nvPr/>
            </p:nvSpPr>
            <p:spPr bwMode="auto">
              <a:xfrm>
                <a:off x="3465513" y="3532188"/>
                <a:ext cx="200025" cy="269875"/>
              </a:xfrm>
              <a:custGeom>
                <a:avLst/>
                <a:gdLst/>
                <a:ahLst/>
                <a:cxnLst>
                  <a:cxn ang="0">
                    <a:pos x="391" y="0"/>
                  </a:cxn>
                  <a:cxn ang="0">
                    <a:pos x="391" y="298"/>
                  </a:cxn>
                  <a:cxn ang="0">
                    <a:pos x="160" y="298"/>
                  </a:cxn>
                  <a:cxn ang="0">
                    <a:pos x="160" y="0"/>
                  </a:cxn>
                  <a:cxn ang="0">
                    <a:pos x="0" y="0"/>
                  </a:cxn>
                  <a:cxn ang="0">
                    <a:pos x="0" y="749"/>
                  </a:cxn>
                  <a:cxn ang="0">
                    <a:pos x="160" y="749"/>
                  </a:cxn>
                  <a:cxn ang="0">
                    <a:pos x="160" y="439"/>
                  </a:cxn>
                  <a:cxn ang="0">
                    <a:pos x="391" y="439"/>
                  </a:cxn>
                  <a:cxn ang="0">
                    <a:pos x="391" y="749"/>
                  </a:cxn>
                  <a:cxn ang="0">
                    <a:pos x="553" y="749"/>
                  </a:cxn>
                  <a:cxn ang="0">
                    <a:pos x="553" y="0"/>
                  </a:cxn>
                  <a:cxn ang="0">
                    <a:pos x="391" y="0"/>
                  </a:cxn>
                </a:cxnLst>
                <a:rect l="0" t="0" r="r" b="b"/>
                <a:pathLst>
                  <a:path w="554" h="750">
                    <a:moveTo>
                      <a:pt x="391" y="0"/>
                    </a:moveTo>
                    <a:lnTo>
                      <a:pt x="391" y="298"/>
                    </a:lnTo>
                    <a:lnTo>
                      <a:pt x="160" y="298"/>
                    </a:lnTo>
                    <a:lnTo>
                      <a:pt x="160" y="0"/>
                    </a:lnTo>
                    <a:lnTo>
                      <a:pt x="0" y="0"/>
                    </a:lnTo>
                    <a:lnTo>
                      <a:pt x="0" y="749"/>
                    </a:lnTo>
                    <a:lnTo>
                      <a:pt x="160" y="749"/>
                    </a:lnTo>
                    <a:lnTo>
                      <a:pt x="160" y="439"/>
                    </a:lnTo>
                    <a:lnTo>
                      <a:pt x="391" y="439"/>
                    </a:lnTo>
                    <a:lnTo>
                      <a:pt x="391" y="749"/>
                    </a:lnTo>
                    <a:lnTo>
                      <a:pt x="553" y="749"/>
                    </a:lnTo>
                    <a:lnTo>
                      <a:pt x="553" y="0"/>
                    </a:lnTo>
                    <a:lnTo>
                      <a:pt x="391" y="0"/>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2" name="Freeform 21"/>
              <p:cNvSpPr>
                <a:spLocks noChangeArrowheads="1"/>
              </p:cNvSpPr>
              <p:nvPr/>
            </p:nvSpPr>
            <p:spPr bwMode="auto">
              <a:xfrm>
                <a:off x="3908425" y="3589338"/>
                <a:ext cx="185738" cy="217487"/>
              </a:xfrm>
              <a:custGeom>
                <a:avLst/>
                <a:gdLst/>
                <a:ahLst/>
                <a:cxnLst>
                  <a:cxn ang="0">
                    <a:pos x="259" y="489"/>
                  </a:cxn>
                  <a:cxn ang="0">
                    <a:pos x="155" y="318"/>
                  </a:cxn>
                  <a:cxn ang="0">
                    <a:pos x="280" y="115"/>
                  </a:cxn>
                  <a:cxn ang="0">
                    <a:pos x="351" y="127"/>
                  </a:cxn>
                  <a:cxn ang="0">
                    <a:pos x="351" y="405"/>
                  </a:cxn>
                  <a:cxn ang="0">
                    <a:pos x="259" y="489"/>
                  </a:cxn>
                  <a:cxn ang="0">
                    <a:pos x="517" y="587"/>
                  </a:cxn>
                  <a:cxn ang="0">
                    <a:pos x="506" y="473"/>
                  </a:cxn>
                  <a:cxn ang="0">
                    <a:pos x="506" y="41"/>
                  </a:cxn>
                  <a:cxn ang="0">
                    <a:pos x="299" y="0"/>
                  </a:cxn>
                  <a:cxn ang="0">
                    <a:pos x="0" y="327"/>
                  </a:cxn>
                  <a:cxn ang="0">
                    <a:pos x="218" y="603"/>
                  </a:cxn>
                  <a:cxn ang="0">
                    <a:pos x="370" y="528"/>
                  </a:cxn>
                  <a:cxn ang="0">
                    <a:pos x="375" y="529"/>
                  </a:cxn>
                  <a:cxn ang="0">
                    <a:pos x="383" y="587"/>
                  </a:cxn>
                  <a:cxn ang="0">
                    <a:pos x="517" y="587"/>
                  </a:cxn>
                </a:cxnLst>
                <a:rect l="0" t="0" r="r" b="b"/>
                <a:pathLst>
                  <a:path w="518" h="604">
                    <a:moveTo>
                      <a:pt x="259" y="489"/>
                    </a:moveTo>
                    <a:cubicBezTo>
                      <a:pt x="176" y="489"/>
                      <a:pt x="155" y="409"/>
                      <a:pt x="155" y="318"/>
                    </a:cubicBezTo>
                    <a:cubicBezTo>
                      <a:pt x="155" y="207"/>
                      <a:pt x="188" y="115"/>
                      <a:pt x="280" y="115"/>
                    </a:cubicBezTo>
                    <a:cubicBezTo>
                      <a:pt x="310" y="115"/>
                      <a:pt x="336" y="120"/>
                      <a:pt x="351" y="127"/>
                    </a:cubicBezTo>
                    <a:lnTo>
                      <a:pt x="351" y="405"/>
                    </a:lnTo>
                    <a:cubicBezTo>
                      <a:pt x="351" y="446"/>
                      <a:pt x="318" y="489"/>
                      <a:pt x="259" y="489"/>
                    </a:cubicBezTo>
                    <a:close/>
                    <a:moveTo>
                      <a:pt x="517" y="587"/>
                    </a:moveTo>
                    <a:lnTo>
                      <a:pt x="506" y="473"/>
                    </a:lnTo>
                    <a:lnTo>
                      <a:pt x="506" y="41"/>
                    </a:lnTo>
                    <a:cubicBezTo>
                      <a:pt x="421" y="9"/>
                      <a:pt x="338" y="0"/>
                      <a:pt x="299" y="0"/>
                    </a:cubicBezTo>
                    <a:cubicBezTo>
                      <a:pt x="99" y="0"/>
                      <a:pt x="0" y="130"/>
                      <a:pt x="0" y="327"/>
                    </a:cubicBezTo>
                    <a:cubicBezTo>
                      <a:pt x="0" y="480"/>
                      <a:pt x="55" y="603"/>
                      <a:pt x="218" y="603"/>
                    </a:cubicBezTo>
                    <a:cubicBezTo>
                      <a:pt x="279" y="603"/>
                      <a:pt x="336" y="580"/>
                      <a:pt x="370" y="528"/>
                    </a:cubicBezTo>
                    <a:lnTo>
                      <a:pt x="375" y="529"/>
                    </a:lnTo>
                    <a:lnTo>
                      <a:pt x="383" y="587"/>
                    </a:lnTo>
                    <a:lnTo>
                      <a:pt x="517" y="587"/>
                    </a:ln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3" name="Freeform 22"/>
              <p:cNvSpPr>
                <a:spLocks noChangeArrowheads="1"/>
              </p:cNvSpPr>
              <p:nvPr/>
            </p:nvSpPr>
            <p:spPr bwMode="auto">
              <a:xfrm>
                <a:off x="4141788" y="3532188"/>
                <a:ext cx="112712" cy="276225"/>
              </a:xfrm>
              <a:custGeom>
                <a:avLst/>
                <a:gdLst/>
                <a:ahLst/>
                <a:cxnLst>
                  <a:cxn ang="0">
                    <a:pos x="0" y="0"/>
                  </a:cxn>
                  <a:cxn ang="0">
                    <a:pos x="0" y="578"/>
                  </a:cxn>
                  <a:cxn ang="0">
                    <a:pos x="172" y="765"/>
                  </a:cxn>
                  <a:cxn ang="0">
                    <a:pos x="314" y="729"/>
                  </a:cxn>
                  <a:cxn ang="0">
                    <a:pos x="281" y="625"/>
                  </a:cxn>
                  <a:cxn ang="0">
                    <a:pos x="213" y="642"/>
                  </a:cxn>
                  <a:cxn ang="0">
                    <a:pos x="158" y="555"/>
                  </a:cxn>
                  <a:cxn ang="0">
                    <a:pos x="158" y="0"/>
                  </a:cxn>
                  <a:cxn ang="0">
                    <a:pos x="0" y="0"/>
                  </a:cxn>
                </a:cxnLst>
                <a:rect l="0" t="0" r="r" b="b"/>
                <a:pathLst>
                  <a:path w="315" h="766">
                    <a:moveTo>
                      <a:pt x="0" y="0"/>
                    </a:moveTo>
                    <a:lnTo>
                      <a:pt x="0" y="578"/>
                    </a:lnTo>
                    <a:cubicBezTo>
                      <a:pt x="0" y="673"/>
                      <a:pt x="10" y="765"/>
                      <a:pt x="172" y="765"/>
                    </a:cubicBezTo>
                    <a:cubicBezTo>
                      <a:pt x="221" y="765"/>
                      <a:pt x="281" y="751"/>
                      <a:pt x="314" y="729"/>
                    </a:cubicBezTo>
                    <a:lnTo>
                      <a:pt x="281" y="625"/>
                    </a:lnTo>
                    <a:cubicBezTo>
                      <a:pt x="255" y="635"/>
                      <a:pt x="233" y="642"/>
                      <a:pt x="213" y="642"/>
                    </a:cubicBezTo>
                    <a:cubicBezTo>
                      <a:pt x="172" y="642"/>
                      <a:pt x="158" y="617"/>
                      <a:pt x="158" y="555"/>
                    </a:cubicBezTo>
                    <a:lnTo>
                      <a:pt x="158" y="0"/>
                    </a:lnTo>
                    <a:lnTo>
                      <a:pt x="0" y="0"/>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4" name="Freeform 23"/>
              <p:cNvSpPr>
                <a:spLocks noChangeArrowheads="1"/>
              </p:cNvSpPr>
              <p:nvPr/>
            </p:nvSpPr>
            <p:spPr bwMode="auto">
              <a:xfrm>
                <a:off x="4438650" y="3532188"/>
                <a:ext cx="173038" cy="269875"/>
              </a:xfrm>
              <a:custGeom>
                <a:avLst/>
                <a:gdLst/>
                <a:ahLst/>
                <a:cxnLst>
                  <a:cxn ang="0">
                    <a:pos x="155" y="749"/>
                  </a:cxn>
                  <a:cxn ang="0">
                    <a:pos x="155" y="381"/>
                  </a:cxn>
                  <a:cxn ang="0">
                    <a:pos x="252" y="282"/>
                  </a:cxn>
                  <a:cxn ang="0">
                    <a:pos x="324" y="385"/>
                  </a:cxn>
                  <a:cxn ang="0">
                    <a:pos x="324" y="749"/>
                  </a:cxn>
                  <a:cxn ang="0">
                    <a:pos x="481" y="749"/>
                  </a:cxn>
                  <a:cxn ang="0">
                    <a:pos x="481" y="361"/>
                  </a:cxn>
                  <a:cxn ang="0">
                    <a:pos x="299" y="160"/>
                  </a:cxn>
                  <a:cxn ang="0">
                    <a:pos x="157" y="219"/>
                  </a:cxn>
                  <a:cxn ang="0">
                    <a:pos x="157" y="0"/>
                  </a:cxn>
                  <a:cxn ang="0">
                    <a:pos x="0" y="0"/>
                  </a:cxn>
                  <a:cxn ang="0">
                    <a:pos x="0" y="749"/>
                  </a:cxn>
                  <a:cxn ang="0">
                    <a:pos x="155" y="749"/>
                  </a:cxn>
                </a:cxnLst>
                <a:rect l="0" t="0" r="r" b="b"/>
                <a:pathLst>
                  <a:path w="482" h="750">
                    <a:moveTo>
                      <a:pt x="155" y="749"/>
                    </a:moveTo>
                    <a:lnTo>
                      <a:pt x="155" y="381"/>
                    </a:lnTo>
                    <a:cubicBezTo>
                      <a:pt x="155" y="328"/>
                      <a:pt x="194" y="282"/>
                      <a:pt x="252" y="282"/>
                    </a:cubicBezTo>
                    <a:cubicBezTo>
                      <a:pt x="312" y="282"/>
                      <a:pt x="324" y="328"/>
                      <a:pt x="324" y="385"/>
                    </a:cubicBezTo>
                    <a:lnTo>
                      <a:pt x="324" y="749"/>
                    </a:lnTo>
                    <a:lnTo>
                      <a:pt x="481" y="749"/>
                    </a:lnTo>
                    <a:lnTo>
                      <a:pt x="481" y="361"/>
                    </a:lnTo>
                    <a:cubicBezTo>
                      <a:pt x="481" y="227"/>
                      <a:pt x="417" y="160"/>
                      <a:pt x="299" y="160"/>
                    </a:cubicBezTo>
                    <a:cubicBezTo>
                      <a:pt x="244" y="160"/>
                      <a:pt x="193" y="181"/>
                      <a:pt x="157" y="219"/>
                    </a:cubicBezTo>
                    <a:lnTo>
                      <a:pt x="157" y="0"/>
                    </a:lnTo>
                    <a:lnTo>
                      <a:pt x="0" y="0"/>
                    </a:lnTo>
                    <a:lnTo>
                      <a:pt x="0" y="749"/>
                    </a:lnTo>
                    <a:lnTo>
                      <a:pt x="155" y="749"/>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5" name="Freeform 24"/>
              <p:cNvSpPr>
                <a:spLocks noChangeArrowheads="1"/>
              </p:cNvSpPr>
              <p:nvPr/>
            </p:nvSpPr>
            <p:spPr bwMode="auto">
              <a:xfrm>
                <a:off x="4660900" y="3595688"/>
                <a:ext cx="57150" cy="206375"/>
              </a:xfrm>
              <a:custGeom>
                <a:avLst/>
                <a:gdLst/>
                <a:ahLst/>
                <a:cxnLst>
                  <a:cxn ang="0">
                    <a:pos x="78" y="571"/>
                  </a:cxn>
                  <a:cxn ang="0">
                    <a:pos x="0" y="571"/>
                  </a:cxn>
                  <a:cxn ang="0">
                    <a:pos x="0" y="0"/>
                  </a:cxn>
                  <a:cxn ang="0">
                    <a:pos x="157" y="0"/>
                  </a:cxn>
                  <a:cxn ang="0">
                    <a:pos x="157" y="571"/>
                  </a:cxn>
                  <a:cxn ang="0">
                    <a:pos x="78" y="571"/>
                  </a:cxn>
                </a:cxnLst>
                <a:rect l="0" t="0" r="r" b="b"/>
                <a:pathLst>
                  <a:path w="158" h="572">
                    <a:moveTo>
                      <a:pt x="78" y="571"/>
                    </a:moveTo>
                    <a:lnTo>
                      <a:pt x="0" y="571"/>
                    </a:lnTo>
                    <a:lnTo>
                      <a:pt x="0" y="0"/>
                    </a:lnTo>
                    <a:lnTo>
                      <a:pt x="157" y="0"/>
                    </a:lnTo>
                    <a:lnTo>
                      <a:pt x="157" y="571"/>
                    </a:lnTo>
                    <a:lnTo>
                      <a:pt x="78" y="571"/>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6" name="Freeform 25"/>
              <p:cNvSpPr>
                <a:spLocks noChangeArrowheads="1"/>
              </p:cNvSpPr>
              <p:nvPr/>
            </p:nvSpPr>
            <p:spPr bwMode="auto">
              <a:xfrm>
                <a:off x="4657725" y="3502025"/>
                <a:ext cx="61913" cy="58738"/>
              </a:xfrm>
              <a:custGeom>
                <a:avLst/>
                <a:gdLst/>
                <a:ahLst/>
                <a:cxnLst>
                  <a:cxn ang="0">
                    <a:pos x="86" y="161"/>
                  </a:cxn>
                  <a:cxn ang="0">
                    <a:pos x="172" y="81"/>
                  </a:cxn>
                  <a:cxn ang="0">
                    <a:pos x="86" y="0"/>
                  </a:cxn>
                  <a:cxn ang="0">
                    <a:pos x="0" y="81"/>
                  </a:cxn>
                  <a:cxn ang="0">
                    <a:pos x="86" y="161"/>
                  </a:cxn>
                </a:cxnLst>
                <a:rect l="0" t="0" r="r" b="b"/>
                <a:pathLst>
                  <a:path w="173" h="162">
                    <a:moveTo>
                      <a:pt x="86" y="161"/>
                    </a:moveTo>
                    <a:cubicBezTo>
                      <a:pt x="137" y="161"/>
                      <a:pt x="172" y="128"/>
                      <a:pt x="172" y="81"/>
                    </a:cubicBezTo>
                    <a:cubicBezTo>
                      <a:pt x="172" y="37"/>
                      <a:pt x="137" y="0"/>
                      <a:pt x="86" y="0"/>
                    </a:cubicBezTo>
                    <a:cubicBezTo>
                      <a:pt x="35" y="0"/>
                      <a:pt x="0" y="37"/>
                      <a:pt x="0" y="81"/>
                    </a:cubicBezTo>
                    <a:cubicBezTo>
                      <a:pt x="0" y="128"/>
                      <a:pt x="34" y="161"/>
                      <a:pt x="86" y="16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7" name="Freeform 26"/>
              <p:cNvSpPr>
                <a:spLocks noChangeArrowheads="1"/>
              </p:cNvSpPr>
              <p:nvPr/>
            </p:nvSpPr>
            <p:spPr bwMode="auto">
              <a:xfrm>
                <a:off x="4764088" y="3589338"/>
                <a:ext cx="177800" cy="211137"/>
              </a:xfrm>
              <a:custGeom>
                <a:avLst/>
                <a:gdLst/>
                <a:ahLst/>
                <a:cxnLst>
                  <a:cxn ang="0">
                    <a:pos x="168" y="587"/>
                  </a:cxn>
                  <a:cxn ang="0">
                    <a:pos x="168" y="221"/>
                  </a:cxn>
                  <a:cxn ang="0">
                    <a:pos x="265" y="119"/>
                  </a:cxn>
                  <a:cxn ang="0">
                    <a:pos x="335" y="227"/>
                  </a:cxn>
                  <a:cxn ang="0">
                    <a:pos x="335" y="587"/>
                  </a:cxn>
                  <a:cxn ang="0">
                    <a:pos x="492" y="587"/>
                  </a:cxn>
                  <a:cxn ang="0">
                    <a:pos x="492" y="198"/>
                  </a:cxn>
                  <a:cxn ang="0">
                    <a:pos x="312" y="0"/>
                  </a:cxn>
                  <a:cxn ang="0">
                    <a:pos x="142" y="84"/>
                  </a:cxn>
                  <a:cxn ang="0">
                    <a:pos x="131" y="16"/>
                  </a:cxn>
                  <a:cxn ang="0">
                    <a:pos x="0" y="16"/>
                  </a:cxn>
                  <a:cxn ang="0">
                    <a:pos x="11" y="122"/>
                  </a:cxn>
                  <a:cxn ang="0">
                    <a:pos x="11" y="587"/>
                  </a:cxn>
                  <a:cxn ang="0">
                    <a:pos x="168" y="587"/>
                  </a:cxn>
                </a:cxnLst>
                <a:rect l="0" t="0" r="r" b="b"/>
                <a:pathLst>
                  <a:path w="493" h="588">
                    <a:moveTo>
                      <a:pt x="168" y="587"/>
                    </a:moveTo>
                    <a:lnTo>
                      <a:pt x="168" y="221"/>
                    </a:lnTo>
                    <a:cubicBezTo>
                      <a:pt x="168" y="167"/>
                      <a:pt x="206" y="119"/>
                      <a:pt x="265" y="119"/>
                    </a:cubicBezTo>
                    <a:cubicBezTo>
                      <a:pt x="326" y="119"/>
                      <a:pt x="335" y="166"/>
                      <a:pt x="335" y="227"/>
                    </a:cubicBezTo>
                    <a:lnTo>
                      <a:pt x="335" y="587"/>
                    </a:lnTo>
                    <a:lnTo>
                      <a:pt x="492" y="587"/>
                    </a:lnTo>
                    <a:lnTo>
                      <a:pt x="492" y="198"/>
                    </a:lnTo>
                    <a:cubicBezTo>
                      <a:pt x="492" y="63"/>
                      <a:pt x="423" y="0"/>
                      <a:pt x="312" y="0"/>
                    </a:cubicBezTo>
                    <a:cubicBezTo>
                      <a:pt x="237" y="0"/>
                      <a:pt x="180" y="32"/>
                      <a:pt x="142" y="84"/>
                    </a:cubicBezTo>
                    <a:lnTo>
                      <a:pt x="131" y="16"/>
                    </a:lnTo>
                    <a:lnTo>
                      <a:pt x="0" y="16"/>
                    </a:lnTo>
                    <a:lnTo>
                      <a:pt x="11" y="122"/>
                    </a:lnTo>
                    <a:lnTo>
                      <a:pt x="11" y="587"/>
                    </a:lnTo>
                    <a:lnTo>
                      <a:pt x="168" y="587"/>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8" name="Freeform 27"/>
              <p:cNvSpPr>
                <a:spLocks noChangeArrowheads="1"/>
              </p:cNvSpPr>
              <p:nvPr/>
            </p:nvSpPr>
            <p:spPr bwMode="auto">
              <a:xfrm>
                <a:off x="5381625" y="3589338"/>
                <a:ext cx="133350" cy="211137"/>
              </a:xfrm>
              <a:custGeom>
                <a:avLst/>
                <a:gdLst/>
                <a:ahLst/>
                <a:cxnLst>
                  <a:cxn ang="0">
                    <a:pos x="168" y="232"/>
                  </a:cxn>
                  <a:cxn ang="0">
                    <a:pos x="263" y="135"/>
                  </a:cxn>
                  <a:cxn ang="0">
                    <a:pos x="343" y="155"/>
                  </a:cxn>
                  <a:cxn ang="0">
                    <a:pos x="371" y="20"/>
                  </a:cxn>
                  <a:cxn ang="0">
                    <a:pos x="277" y="0"/>
                  </a:cxn>
                  <a:cxn ang="0">
                    <a:pos x="142" y="98"/>
                  </a:cxn>
                  <a:cxn ang="0">
                    <a:pos x="127" y="16"/>
                  </a:cxn>
                  <a:cxn ang="0">
                    <a:pos x="0" y="16"/>
                  </a:cxn>
                  <a:cxn ang="0">
                    <a:pos x="11" y="115"/>
                  </a:cxn>
                  <a:cxn ang="0">
                    <a:pos x="11" y="587"/>
                  </a:cxn>
                  <a:cxn ang="0">
                    <a:pos x="168" y="587"/>
                  </a:cxn>
                  <a:cxn ang="0">
                    <a:pos x="168" y="232"/>
                  </a:cxn>
                </a:cxnLst>
                <a:rect l="0" t="0" r="r" b="b"/>
                <a:pathLst>
                  <a:path w="372" h="588">
                    <a:moveTo>
                      <a:pt x="168" y="232"/>
                    </a:moveTo>
                    <a:cubicBezTo>
                      <a:pt x="170" y="173"/>
                      <a:pt x="206" y="135"/>
                      <a:pt x="263" y="135"/>
                    </a:cubicBezTo>
                    <a:cubicBezTo>
                      <a:pt x="292" y="135"/>
                      <a:pt x="319" y="143"/>
                      <a:pt x="343" y="155"/>
                    </a:cubicBezTo>
                    <a:lnTo>
                      <a:pt x="371" y="20"/>
                    </a:lnTo>
                    <a:cubicBezTo>
                      <a:pt x="344" y="5"/>
                      <a:pt x="310" y="0"/>
                      <a:pt x="277" y="0"/>
                    </a:cubicBezTo>
                    <a:cubicBezTo>
                      <a:pt x="224" y="0"/>
                      <a:pt x="169" y="32"/>
                      <a:pt x="142" y="98"/>
                    </a:cubicBezTo>
                    <a:lnTo>
                      <a:pt x="127" y="16"/>
                    </a:lnTo>
                    <a:lnTo>
                      <a:pt x="0" y="16"/>
                    </a:lnTo>
                    <a:lnTo>
                      <a:pt x="11" y="115"/>
                    </a:lnTo>
                    <a:lnTo>
                      <a:pt x="11" y="587"/>
                    </a:lnTo>
                    <a:lnTo>
                      <a:pt x="168" y="587"/>
                    </a:lnTo>
                    <a:lnTo>
                      <a:pt x="168" y="232"/>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19" name="Freeform 28"/>
              <p:cNvSpPr>
                <a:spLocks noChangeArrowheads="1"/>
              </p:cNvSpPr>
              <p:nvPr/>
            </p:nvSpPr>
            <p:spPr bwMode="auto">
              <a:xfrm>
                <a:off x="5529263" y="3587750"/>
                <a:ext cx="158750" cy="220663"/>
              </a:xfrm>
              <a:custGeom>
                <a:avLst/>
                <a:gdLst/>
                <a:ahLst/>
                <a:cxnLst>
                  <a:cxn ang="0">
                    <a:pos x="393" y="53"/>
                  </a:cxn>
                  <a:cxn ang="0">
                    <a:pos x="393" y="52"/>
                  </a:cxn>
                  <a:cxn ang="0">
                    <a:pos x="207" y="4"/>
                  </a:cxn>
                  <a:cxn ang="0">
                    <a:pos x="6" y="198"/>
                  </a:cxn>
                  <a:cxn ang="0">
                    <a:pos x="185" y="364"/>
                  </a:cxn>
                  <a:cxn ang="0">
                    <a:pos x="278" y="430"/>
                  </a:cxn>
                  <a:cxn ang="0">
                    <a:pos x="209" y="493"/>
                  </a:cxn>
                  <a:cxn ang="0">
                    <a:pos x="53" y="452"/>
                  </a:cxn>
                  <a:cxn ang="0">
                    <a:pos x="6" y="559"/>
                  </a:cxn>
                  <a:cxn ang="0">
                    <a:pos x="224" y="607"/>
                  </a:cxn>
                  <a:cxn ang="0">
                    <a:pos x="433" y="403"/>
                  </a:cxn>
                  <a:cxn ang="0">
                    <a:pos x="250" y="239"/>
                  </a:cxn>
                  <a:cxn ang="0">
                    <a:pos x="157" y="170"/>
                  </a:cxn>
                  <a:cxn ang="0">
                    <a:pos x="221" y="115"/>
                  </a:cxn>
                  <a:cxn ang="0">
                    <a:pos x="346" y="161"/>
                  </a:cxn>
                  <a:cxn ang="0">
                    <a:pos x="393" y="53"/>
                  </a:cxn>
                </a:cxnLst>
                <a:rect l="0" t="0" r="r" b="b"/>
                <a:pathLst>
                  <a:path w="441" h="613">
                    <a:moveTo>
                      <a:pt x="393" y="53"/>
                    </a:moveTo>
                    <a:lnTo>
                      <a:pt x="393" y="52"/>
                    </a:lnTo>
                    <a:cubicBezTo>
                      <a:pt x="343" y="20"/>
                      <a:pt x="278" y="0"/>
                      <a:pt x="207" y="4"/>
                    </a:cubicBezTo>
                    <a:cubicBezTo>
                      <a:pt x="90" y="11"/>
                      <a:pt x="0" y="79"/>
                      <a:pt x="6" y="198"/>
                    </a:cubicBezTo>
                    <a:cubicBezTo>
                      <a:pt x="13" y="316"/>
                      <a:pt x="99" y="344"/>
                      <a:pt x="185" y="364"/>
                    </a:cubicBezTo>
                    <a:cubicBezTo>
                      <a:pt x="235" y="377"/>
                      <a:pt x="275" y="386"/>
                      <a:pt x="278" y="430"/>
                    </a:cubicBezTo>
                    <a:cubicBezTo>
                      <a:pt x="280" y="473"/>
                      <a:pt x="251" y="492"/>
                      <a:pt x="209" y="493"/>
                    </a:cubicBezTo>
                    <a:cubicBezTo>
                      <a:pt x="158" y="496"/>
                      <a:pt x="94" y="473"/>
                      <a:pt x="53" y="452"/>
                    </a:cubicBezTo>
                    <a:lnTo>
                      <a:pt x="6" y="559"/>
                    </a:lnTo>
                    <a:cubicBezTo>
                      <a:pt x="39" y="580"/>
                      <a:pt x="124" y="612"/>
                      <a:pt x="224" y="607"/>
                    </a:cubicBezTo>
                    <a:cubicBezTo>
                      <a:pt x="354" y="600"/>
                      <a:pt x="440" y="532"/>
                      <a:pt x="433" y="403"/>
                    </a:cubicBezTo>
                    <a:cubicBezTo>
                      <a:pt x="426" y="285"/>
                      <a:pt x="333" y="260"/>
                      <a:pt x="250" y="239"/>
                    </a:cubicBezTo>
                    <a:cubicBezTo>
                      <a:pt x="199" y="225"/>
                      <a:pt x="160" y="214"/>
                      <a:pt x="157" y="170"/>
                    </a:cubicBezTo>
                    <a:cubicBezTo>
                      <a:pt x="156" y="132"/>
                      <a:pt x="185" y="116"/>
                      <a:pt x="221" y="115"/>
                    </a:cubicBezTo>
                    <a:cubicBezTo>
                      <a:pt x="260" y="114"/>
                      <a:pt x="302" y="130"/>
                      <a:pt x="346" y="161"/>
                    </a:cubicBezTo>
                    <a:lnTo>
                      <a:pt x="393" y="53"/>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20" name="Freeform 29"/>
              <p:cNvSpPr>
                <a:spLocks noChangeArrowheads="1"/>
              </p:cNvSpPr>
              <p:nvPr/>
            </p:nvSpPr>
            <p:spPr bwMode="auto">
              <a:xfrm>
                <a:off x="4249738" y="3532188"/>
                <a:ext cx="144462" cy="276225"/>
              </a:xfrm>
              <a:custGeom>
                <a:avLst/>
                <a:gdLst/>
                <a:ahLst/>
                <a:cxnLst>
                  <a:cxn ang="0">
                    <a:pos x="392" y="301"/>
                  </a:cxn>
                  <a:cxn ang="0">
                    <a:pos x="392" y="178"/>
                  </a:cxn>
                  <a:cxn ang="0">
                    <a:pos x="244" y="178"/>
                  </a:cxn>
                  <a:cxn ang="0">
                    <a:pos x="244" y="0"/>
                  </a:cxn>
                  <a:cxn ang="0">
                    <a:pos x="88" y="0"/>
                  </a:cxn>
                  <a:cxn ang="0">
                    <a:pos x="88" y="178"/>
                  </a:cxn>
                  <a:cxn ang="0">
                    <a:pos x="0" y="178"/>
                  </a:cxn>
                  <a:cxn ang="0">
                    <a:pos x="0" y="301"/>
                  </a:cxn>
                  <a:cxn ang="0">
                    <a:pos x="88" y="301"/>
                  </a:cxn>
                  <a:cxn ang="0">
                    <a:pos x="88" y="579"/>
                  </a:cxn>
                  <a:cxn ang="0">
                    <a:pos x="259" y="766"/>
                  </a:cxn>
                  <a:cxn ang="0">
                    <a:pos x="402" y="730"/>
                  </a:cxn>
                  <a:cxn ang="0">
                    <a:pos x="369" y="626"/>
                  </a:cxn>
                  <a:cxn ang="0">
                    <a:pos x="301" y="643"/>
                  </a:cxn>
                  <a:cxn ang="0">
                    <a:pos x="246" y="556"/>
                  </a:cxn>
                  <a:cxn ang="0">
                    <a:pos x="246" y="301"/>
                  </a:cxn>
                  <a:cxn ang="0">
                    <a:pos x="392" y="301"/>
                  </a:cxn>
                </a:cxnLst>
                <a:rect l="0" t="0" r="r" b="b"/>
                <a:pathLst>
                  <a:path w="403" h="767">
                    <a:moveTo>
                      <a:pt x="392" y="301"/>
                    </a:moveTo>
                    <a:lnTo>
                      <a:pt x="392" y="178"/>
                    </a:lnTo>
                    <a:lnTo>
                      <a:pt x="244" y="178"/>
                    </a:lnTo>
                    <a:lnTo>
                      <a:pt x="244" y="0"/>
                    </a:lnTo>
                    <a:lnTo>
                      <a:pt x="88" y="0"/>
                    </a:lnTo>
                    <a:lnTo>
                      <a:pt x="88" y="178"/>
                    </a:lnTo>
                    <a:lnTo>
                      <a:pt x="0" y="178"/>
                    </a:lnTo>
                    <a:lnTo>
                      <a:pt x="0" y="301"/>
                    </a:lnTo>
                    <a:lnTo>
                      <a:pt x="88" y="301"/>
                    </a:lnTo>
                    <a:lnTo>
                      <a:pt x="88" y="579"/>
                    </a:lnTo>
                    <a:cubicBezTo>
                      <a:pt x="88" y="674"/>
                      <a:pt x="97" y="766"/>
                      <a:pt x="259" y="766"/>
                    </a:cubicBezTo>
                    <a:cubicBezTo>
                      <a:pt x="309" y="766"/>
                      <a:pt x="369" y="752"/>
                      <a:pt x="402" y="730"/>
                    </a:cubicBezTo>
                    <a:lnTo>
                      <a:pt x="369" y="626"/>
                    </a:lnTo>
                    <a:cubicBezTo>
                      <a:pt x="343" y="636"/>
                      <a:pt x="321" y="643"/>
                      <a:pt x="301" y="643"/>
                    </a:cubicBezTo>
                    <a:cubicBezTo>
                      <a:pt x="259" y="643"/>
                      <a:pt x="246" y="618"/>
                      <a:pt x="246" y="556"/>
                    </a:cubicBezTo>
                    <a:lnTo>
                      <a:pt x="246" y="301"/>
                    </a:lnTo>
                    <a:lnTo>
                      <a:pt x="392" y="301"/>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grpSp>
      </p:grpSp>
      <p:sp>
        <p:nvSpPr>
          <p:cNvPr id="137" name="Rectangle 136"/>
          <p:cNvSpPr/>
          <p:nvPr/>
        </p:nvSpPr>
        <p:spPr>
          <a:xfrm>
            <a:off x="3024422" y="4140405"/>
            <a:ext cx="6099175" cy="584775"/>
          </a:xfrm>
          <a:prstGeom prst="rect">
            <a:avLst/>
          </a:prstGeom>
        </p:spPr>
        <p:txBody>
          <a:bodyPr>
            <a:spAutoFit/>
          </a:bodyPr>
          <a:lstStyle/>
          <a:p>
            <a:pPr algn="ctr">
              <a:spcBef>
                <a:spcPts val="0"/>
              </a:spcBef>
              <a:spcAft>
                <a:spcPts val="0"/>
              </a:spcAft>
            </a:pPr>
            <a:r>
              <a:rPr lang="en-US" sz="1600" dirty="0">
                <a:solidFill>
                  <a:schemeClr val="accent1"/>
                </a:solidFill>
                <a:latin typeface="Calibri" panose="020F0502020204030204" pitchFamily="34" charset="0"/>
              </a:rPr>
              <a:t>Laboratory Diagnostics –</a:t>
            </a:r>
          </a:p>
          <a:p>
            <a:pPr algn="ctr">
              <a:spcBef>
                <a:spcPts val="0"/>
              </a:spcBef>
              <a:spcAft>
                <a:spcPts val="0"/>
              </a:spcAft>
            </a:pPr>
            <a:r>
              <a:rPr lang="en-US" sz="1600" dirty="0">
                <a:solidFill>
                  <a:schemeClr val="accent1"/>
                </a:solidFill>
                <a:latin typeface="Calibri" panose="020F0502020204030204" pitchFamily="34" charset="0"/>
              </a:rPr>
              <a:t>Product Life Cycle Organization</a:t>
            </a:r>
          </a:p>
        </p:txBody>
      </p:sp>
    </p:spTree>
    <p:extLst>
      <p:ext uri="{BB962C8B-B14F-4D97-AF65-F5344CB8AC3E}">
        <p14:creationId xmlns:p14="http://schemas.microsoft.com/office/powerpoint/2010/main" val="210239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07820"/>
          </a:xfrm>
        </p:spPr>
        <p:txBody>
          <a:bodyPr>
            <a:normAutofit/>
          </a:bodyPr>
          <a:lstStyle/>
          <a:p>
            <a:pPr algn="l"/>
            <a:r>
              <a:rPr lang="en-US" sz="3200" dirty="0">
                <a:latin typeface="Corbel" panose="020B0503020204020204" pitchFamily="34" charset="0"/>
              </a:rPr>
              <a:t>THE GOAL</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19</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ieren 209"/>
          <p:cNvGrpSpPr/>
          <p:nvPr/>
        </p:nvGrpSpPr>
        <p:grpSpPr bwMode="gray">
          <a:xfrm>
            <a:off x="1327639" y="1557090"/>
            <a:ext cx="10500274" cy="4239566"/>
            <a:chOff x="-1679331" y="1552361"/>
            <a:chExt cx="10500274" cy="4239566"/>
          </a:xfrm>
        </p:grpSpPr>
        <p:grpSp>
          <p:nvGrpSpPr>
            <p:cNvPr id="10" name="Gruppieren 198"/>
            <p:cNvGrpSpPr/>
            <p:nvPr/>
          </p:nvGrpSpPr>
          <p:grpSpPr bwMode="gray">
            <a:xfrm>
              <a:off x="2254226" y="1555749"/>
              <a:ext cx="1351970" cy="1276627"/>
              <a:chOff x="2254226" y="1555749"/>
              <a:chExt cx="1351970" cy="1276627"/>
            </a:xfrm>
          </p:grpSpPr>
          <p:sp>
            <p:nvSpPr>
              <p:cNvPr id="77" name="Freeform 5"/>
              <p:cNvSpPr>
                <a:spLocks/>
              </p:cNvSpPr>
              <p:nvPr/>
            </p:nvSpPr>
            <p:spPr bwMode="gray">
              <a:xfrm>
                <a:off x="2930249" y="1555749"/>
                <a:ext cx="654865" cy="1130458"/>
              </a:xfrm>
              <a:custGeom>
                <a:avLst/>
                <a:gdLst>
                  <a:gd name="T0" fmla="*/ 488 w 488"/>
                  <a:gd name="T1" fmla="*/ 843 h 843"/>
                  <a:gd name="T2" fmla="*/ 0 w 488"/>
                  <a:gd name="T3" fmla="*/ 0 h 843"/>
                  <a:gd name="T4" fmla="*/ 0 w 488"/>
                  <a:gd name="T5" fmla="*/ 0 h 843"/>
                  <a:gd name="T6" fmla="*/ 291 w 488"/>
                  <a:gd name="T7" fmla="*/ 843 h 843"/>
                  <a:gd name="T8" fmla="*/ 488 w 488"/>
                  <a:gd name="T9" fmla="*/ 843 h 843"/>
                </a:gdLst>
                <a:ahLst/>
                <a:cxnLst>
                  <a:cxn ang="0">
                    <a:pos x="T0" y="T1"/>
                  </a:cxn>
                  <a:cxn ang="0">
                    <a:pos x="T2" y="T3"/>
                  </a:cxn>
                  <a:cxn ang="0">
                    <a:pos x="T4" y="T5"/>
                  </a:cxn>
                  <a:cxn ang="0">
                    <a:pos x="T6" y="T7"/>
                  </a:cxn>
                  <a:cxn ang="0">
                    <a:pos x="T8" y="T9"/>
                  </a:cxn>
                </a:cxnLst>
                <a:rect l="0" t="0" r="r" b="b"/>
                <a:pathLst>
                  <a:path w="488" h="843">
                    <a:moveTo>
                      <a:pt x="488" y="843"/>
                    </a:moveTo>
                    <a:lnTo>
                      <a:pt x="0" y="0"/>
                    </a:lnTo>
                    <a:lnTo>
                      <a:pt x="0" y="0"/>
                    </a:lnTo>
                    <a:lnTo>
                      <a:pt x="291" y="843"/>
                    </a:lnTo>
                    <a:lnTo>
                      <a:pt x="488" y="843"/>
                    </a:lnTo>
                    <a:close/>
                  </a:path>
                </a:pathLst>
              </a:custGeom>
              <a:gradFill flip="none" rotWithShape="1">
                <a:gsLst>
                  <a:gs pos="0">
                    <a:schemeClr val="accent1">
                      <a:lumMod val="20000"/>
                      <a:lumOff val="80000"/>
                    </a:schemeClr>
                  </a:gs>
                  <a:gs pos="100000">
                    <a:schemeClr val="accent1">
                      <a:lumMod val="60000"/>
                      <a:lumOff val="40000"/>
                    </a:schemeClr>
                  </a:gs>
                </a:gsLst>
                <a:lin ang="16200000" scaled="1"/>
                <a:tileRect/>
              </a:gradFill>
              <a:ln w="3175">
                <a:gradFill>
                  <a:gsLst>
                    <a:gs pos="0">
                      <a:schemeClr val="accent1">
                        <a:lumMod val="20000"/>
                        <a:lumOff val="80000"/>
                      </a:schemeClr>
                    </a:gs>
                    <a:gs pos="100000">
                      <a:schemeClr val="accent1">
                        <a:lumMod val="60000"/>
                        <a:lumOff val="40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8" name="Freeform 6"/>
              <p:cNvSpPr>
                <a:spLocks/>
              </p:cNvSpPr>
              <p:nvPr/>
            </p:nvSpPr>
            <p:spPr bwMode="gray">
              <a:xfrm>
                <a:off x="2275384" y="1555749"/>
                <a:ext cx="654865" cy="1130458"/>
              </a:xfrm>
              <a:custGeom>
                <a:avLst/>
                <a:gdLst>
                  <a:gd name="T0" fmla="*/ 488 w 488"/>
                  <a:gd name="T1" fmla="*/ 0 h 843"/>
                  <a:gd name="T2" fmla="*/ 0 w 488"/>
                  <a:gd name="T3" fmla="*/ 843 h 843"/>
                  <a:gd name="T4" fmla="*/ 195 w 488"/>
                  <a:gd name="T5" fmla="*/ 843 h 843"/>
                  <a:gd name="T6" fmla="*/ 488 w 488"/>
                  <a:gd name="T7" fmla="*/ 0 h 843"/>
                </a:gdLst>
                <a:ahLst/>
                <a:cxnLst>
                  <a:cxn ang="0">
                    <a:pos x="T0" y="T1"/>
                  </a:cxn>
                  <a:cxn ang="0">
                    <a:pos x="T2" y="T3"/>
                  </a:cxn>
                  <a:cxn ang="0">
                    <a:pos x="T4" y="T5"/>
                  </a:cxn>
                  <a:cxn ang="0">
                    <a:pos x="T6" y="T7"/>
                  </a:cxn>
                </a:cxnLst>
                <a:rect l="0" t="0" r="r" b="b"/>
                <a:pathLst>
                  <a:path w="488" h="843">
                    <a:moveTo>
                      <a:pt x="488" y="0"/>
                    </a:moveTo>
                    <a:lnTo>
                      <a:pt x="0" y="843"/>
                    </a:lnTo>
                    <a:lnTo>
                      <a:pt x="195" y="843"/>
                    </a:lnTo>
                    <a:lnTo>
                      <a:pt x="488" y="0"/>
                    </a:lnTo>
                    <a:close/>
                  </a:path>
                </a:pathLst>
              </a:custGeom>
              <a:gradFill flip="none" rotWithShape="1">
                <a:gsLst>
                  <a:gs pos="0">
                    <a:schemeClr val="accent1">
                      <a:lumMod val="50000"/>
                    </a:schemeClr>
                  </a:gs>
                  <a:gs pos="100000">
                    <a:schemeClr val="accent1">
                      <a:lumMod val="75000"/>
                    </a:schemeClr>
                  </a:gs>
                </a:gsLst>
                <a:lin ang="5400000" scaled="1"/>
                <a:tileRect/>
              </a:gradFill>
              <a:ln w="3175">
                <a:gradFill flip="none" rotWithShape="1">
                  <a:gsLst>
                    <a:gs pos="0">
                      <a:schemeClr val="accent1">
                        <a:lumMod val="50000"/>
                      </a:schemeClr>
                    </a:gs>
                    <a:gs pos="100000">
                      <a:schemeClr val="accent1">
                        <a:lumMod val="75000"/>
                      </a:schemeClr>
                    </a:gs>
                  </a:gsLst>
                  <a:lin ang="54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9" name="Rectangle 25"/>
              <p:cNvSpPr>
                <a:spLocks noChangeArrowheads="1"/>
              </p:cNvSpPr>
              <p:nvPr/>
            </p:nvSpPr>
            <p:spPr bwMode="gray">
              <a:xfrm>
                <a:off x="2930249" y="1555749"/>
                <a:ext cx="1342" cy="1341"/>
              </a:xfrm>
              <a:prstGeom prst="rect">
                <a:avLst/>
              </a:prstGeom>
              <a:noFill/>
              <a:ln w="9" cap="flat">
                <a:solidFill>
                  <a:srgbClr val="B2B2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0" name="Freeform 26"/>
              <p:cNvSpPr>
                <a:spLocks/>
              </p:cNvSpPr>
              <p:nvPr/>
            </p:nvSpPr>
            <p:spPr bwMode="gray">
              <a:xfrm>
                <a:off x="2537062" y="1555749"/>
                <a:ext cx="783690" cy="1130458"/>
              </a:xfrm>
              <a:custGeom>
                <a:avLst/>
                <a:gdLst>
                  <a:gd name="T0" fmla="*/ 584 w 584"/>
                  <a:gd name="T1" fmla="*/ 843 h 843"/>
                  <a:gd name="T2" fmla="*/ 293 w 584"/>
                  <a:gd name="T3" fmla="*/ 0 h 843"/>
                  <a:gd name="T4" fmla="*/ 293 w 584"/>
                  <a:gd name="T5" fmla="*/ 0 h 843"/>
                  <a:gd name="T6" fmla="*/ 0 w 584"/>
                  <a:gd name="T7" fmla="*/ 843 h 843"/>
                  <a:gd name="T8" fmla="*/ 584 w 584"/>
                  <a:gd name="T9" fmla="*/ 843 h 843"/>
                </a:gdLst>
                <a:ahLst/>
                <a:cxnLst>
                  <a:cxn ang="0">
                    <a:pos x="T0" y="T1"/>
                  </a:cxn>
                  <a:cxn ang="0">
                    <a:pos x="T2" y="T3"/>
                  </a:cxn>
                  <a:cxn ang="0">
                    <a:pos x="T4" y="T5"/>
                  </a:cxn>
                  <a:cxn ang="0">
                    <a:pos x="T6" y="T7"/>
                  </a:cxn>
                  <a:cxn ang="0">
                    <a:pos x="T8" y="T9"/>
                  </a:cxn>
                </a:cxnLst>
                <a:rect l="0" t="0" r="r" b="b"/>
                <a:pathLst>
                  <a:path w="584" h="843">
                    <a:moveTo>
                      <a:pt x="584" y="843"/>
                    </a:moveTo>
                    <a:lnTo>
                      <a:pt x="293" y="0"/>
                    </a:lnTo>
                    <a:lnTo>
                      <a:pt x="293" y="0"/>
                    </a:lnTo>
                    <a:lnTo>
                      <a:pt x="0" y="843"/>
                    </a:lnTo>
                    <a:lnTo>
                      <a:pt x="584" y="843"/>
                    </a:lnTo>
                    <a:close/>
                  </a:path>
                </a:pathLst>
              </a:custGeom>
              <a:gradFill flip="none" rotWithShape="1">
                <a:gsLst>
                  <a:gs pos="0">
                    <a:schemeClr val="accent1"/>
                  </a:gs>
                  <a:gs pos="100000">
                    <a:schemeClr val="accent1">
                      <a:lumMod val="75000"/>
                    </a:schemeClr>
                  </a:gs>
                </a:gsLst>
                <a:lin ang="16200000" scaled="1"/>
                <a:tileRect/>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1" name="Freeform 27"/>
              <p:cNvSpPr>
                <a:spLocks/>
              </p:cNvSpPr>
              <p:nvPr/>
            </p:nvSpPr>
            <p:spPr bwMode="gray">
              <a:xfrm>
                <a:off x="2275384" y="2686207"/>
                <a:ext cx="261678" cy="146169"/>
              </a:xfrm>
              <a:custGeom>
                <a:avLst/>
                <a:gdLst>
                  <a:gd name="T0" fmla="*/ 195 w 195"/>
                  <a:gd name="T1" fmla="*/ 0 h 109"/>
                  <a:gd name="T2" fmla="*/ 0 w 195"/>
                  <a:gd name="T3" fmla="*/ 0 h 109"/>
                  <a:gd name="T4" fmla="*/ 43 w 195"/>
                  <a:gd name="T5" fmla="*/ 109 h 109"/>
                  <a:gd name="T6" fmla="*/ 157 w 195"/>
                  <a:gd name="T7" fmla="*/ 109 h 109"/>
                  <a:gd name="T8" fmla="*/ 195 w 195"/>
                  <a:gd name="T9" fmla="*/ 0 h 109"/>
                </a:gdLst>
                <a:ahLst/>
                <a:cxnLst>
                  <a:cxn ang="0">
                    <a:pos x="T0" y="T1"/>
                  </a:cxn>
                  <a:cxn ang="0">
                    <a:pos x="T2" y="T3"/>
                  </a:cxn>
                  <a:cxn ang="0">
                    <a:pos x="T4" y="T5"/>
                  </a:cxn>
                  <a:cxn ang="0">
                    <a:pos x="T6" y="T7"/>
                  </a:cxn>
                  <a:cxn ang="0">
                    <a:pos x="T8" y="T9"/>
                  </a:cxn>
                </a:cxnLst>
                <a:rect l="0" t="0" r="r" b="b"/>
                <a:pathLst>
                  <a:path w="195" h="109">
                    <a:moveTo>
                      <a:pt x="195" y="0"/>
                    </a:moveTo>
                    <a:lnTo>
                      <a:pt x="0" y="0"/>
                    </a:lnTo>
                    <a:lnTo>
                      <a:pt x="43" y="109"/>
                    </a:lnTo>
                    <a:lnTo>
                      <a:pt x="157" y="109"/>
                    </a:lnTo>
                    <a:lnTo>
                      <a:pt x="195" y="0"/>
                    </a:lnTo>
                    <a:close/>
                  </a:path>
                </a:pathLst>
              </a:custGeom>
              <a:solidFill>
                <a:schemeClr val="accent1">
                  <a:lumMod val="50000"/>
                </a:schemeClr>
              </a:solidFill>
              <a:ln w="3175">
                <a:solidFill>
                  <a:schemeClr val="accent1">
                    <a:lumMod val="5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2" name="Freeform 28"/>
              <p:cNvSpPr>
                <a:spLocks/>
              </p:cNvSpPr>
              <p:nvPr/>
            </p:nvSpPr>
            <p:spPr bwMode="gray">
              <a:xfrm>
                <a:off x="3320753" y="2686207"/>
                <a:ext cx="264362" cy="146169"/>
              </a:xfrm>
              <a:custGeom>
                <a:avLst/>
                <a:gdLst>
                  <a:gd name="T0" fmla="*/ 38 w 197"/>
                  <a:gd name="T1" fmla="*/ 109 h 109"/>
                  <a:gd name="T2" fmla="*/ 152 w 197"/>
                  <a:gd name="T3" fmla="*/ 109 h 109"/>
                  <a:gd name="T4" fmla="*/ 197 w 197"/>
                  <a:gd name="T5" fmla="*/ 0 h 109"/>
                  <a:gd name="T6" fmla="*/ 0 w 197"/>
                  <a:gd name="T7" fmla="*/ 0 h 109"/>
                  <a:gd name="T8" fmla="*/ 38 w 197"/>
                  <a:gd name="T9" fmla="*/ 109 h 109"/>
                </a:gdLst>
                <a:ahLst/>
                <a:cxnLst>
                  <a:cxn ang="0">
                    <a:pos x="T0" y="T1"/>
                  </a:cxn>
                  <a:cxn ang="0">
                    <a:pos x="T2" y="T3"/>
                  </a:cxn>
                  <a:cxn ang="0">
                    <a:pos x="T4" y="T5"/>
                  </a:cxn>
                  <a:cxn ang="0">
                    <a:pos x="T6" y="T7"/>
                  </a:cxn>
                  <a:cxn ang="0">
                    <a:pos x="T8" y="T9"/>
                  </a:cxn>
                </a:cxnLst>
                <a:rect l="0" t="0" r="r" b="b"/>
                <a:pathLst>
                  <a:path w="197" h="109">
                    <a:moveTo>
                      <a:pt x="38" y="109"/>
                    </a:moveTo>
                    <a:lnTo>
                      <a:pt x="152" y="109"/>
                    </a:lnTo>
                    <a:lnTo>
                      <a:pt x="197" y="0"/>
                    </a:lnTo>
                    <a:lnTo>
                      <a:pt x="0" y="0"/>
                    </a:lnTo>
                    <a:lnTo>
                      <a:pt x="38" y="109"/>
                    </a:lnTo>
                    <a:close/>
                  </a:path>
                </a:pathLst>
              </a:custGeom>
              <a:solidFill>
                <a:schemeClr val="accent1">
                  <a:lumMod val="40000"/>
                  <a:lumOff val="60000"/>
                </a:schemeClr>
              </a:solidFill>
              <a:ln w="3175">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3" name="Freeform 29"/>
              <p:cNvSpPr>
                <a:spLocks/>
              </p:cNvSpPr>
              <p:nvPr/>
            </p:nvSpPr>
            <p:spPr bwMode="gray">
              <a:xfrm>
                <a:off x="2486069" y="2686207"/>
                <a:ext cx="885677" cy="146169"/>
              </a:xfrm>
              <a:custGeom>
                <a:avLst/>
                <a:gdLst>
                  <a:gd name="T0" fmla="*/ 622 w 660"/>
                  <a:gd name="T1" fmla="*/ 0 h 109"/>
                  <a:gd name="T2" fmla="*/ 38 w 660"/>
                  <a:gd name="T3" fmla="*/ 0 h 109"/>
                  <a:gd name="T4" fmla="*/ 0 w 660"/>
                  <a:gd name="T5" fmla="*/ 109 h 109"/>
                  <a:gd name="T6" fmla="*/ 660 w 660"/>
                  <a:gd name="T7" fmla="*/ 109 h 109"/>
                  <a:gd name="T8" fmla="*/ 622 w 660"/>
                  <a:gd name="T9" fmla="*/ 0 h 109"/>
                </a:gdLst>
                <a:ahLst/>
                <a:cxnLst>
                  <a:cxn ang="0">
                    <a:pos x="T0" y="T1"/>
                  </a:cxn>
                  <a:cxn ang="0">
                    <a:pos x="T2" y="T3"/>
                  </a:cxn>
                  <a:cxn ang="0">
                    <a:pos x="T4" y="T5"/>
                  </a:cxn>
                  <a:cxn ang="0">
                    <a:pos x="T6" y="T7"/>
                  </a:cxn>
                  <a:cxn ang="0">
                    <a:pos x="T8" y="T9"/>
                  </a:cxn>
                </a:cxnLst>
                <a:rect l="0" t="0" r="r" b="b"/>
                <a:pathLst>
                  <a:path w="660" h="109">
                    <a:moveTo>
                      <a:pt x="622" y="0"/>
                    </a:moveTo>
                    <a:lnTo>
                      <a:pt x="38" y="0"/>
                    </a:lnTo>
                    <a:lnTo>
                      <a:pt x="0" y="109"/>
                    </a:lnTo>
                    <a:lnTo>
                      <a:pt x="660" y="109"/>
                    </a:lnTo>
                    <a:lnTo>
                      <a:pt x="622" y="0"/>
                    </a:lnTo>
                    <a:close/>
                  </a:path>
                </a:pathLst>
              </a:custGeom>
              <a:gradFill>
                <a:gsLst>
                  <a:gs pos="0">
                    <a:schemeClr val="accent1"/>
                  </a:gs>
                  <a:gs pos="100000">
                    <a:schemeClr val="accent1">
                      <a:lumMod val="75000"/>
                    </a:schemeClr>
                  </a:gs>
                </a:gsLst>
                <a:lin ang="16200000" scaled="1"/>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4" name="Rechteck 181"/>
              <p:cNvSpPr/>
              <p:nvPr/>
            </p:nvSpPr>
            <p:spPr bwMode="gray">
              <a:xfrm>
                <a:off x="2254226" y="2168024"/>
                <a:ext cx="1351970" cy="518183"/>
              </a:xfrm>
              <a:prstGeom prst="rect">
                <a:avLst/>
              </a:prstGeom>
              <a:noFill/>
              <a:ln w="12700">
                <a:noFill/>
                <a:round/>
                <a:headEnd/>
                <a:tailEnd/>
              </a:ln>
            </p:spPr>
            <p:txBody>
              <a:bodyPr wrap="square" lIns="0" tIns="90000" rIns="0" bIns="90000" rtlCol="0" anchor="ctr">
                <a:noAutofit/>
              </a:bodyPr>
              <a:lstStyle/>
              <a:p>
                <a:pPr algn="ctr">
                  <a:spcAft>
                    <a:spcPts val="300"/>
                  </a:spcAft>
                  <a:buClr>
                    <a:schemeClr val="bg1"/>
                  </a:buClr>
                </a:pP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Top Projects</a:t>
                </a:r>
              </a:p>
            </p:txBody>
          </p:sp>
        </p:grpSp>
        <p:grpSp>
          <p:nvGrpSpPr>
            <p:cNvPr id="13" name="Gruppieren 208"/>
            <p:cNvGrpSpPr/>
            <p:nvPr/>
          </p:nvGrpSpPr>
          <p:grpSpPr bwMode="gray">
            <a:xfrm>
              <a:off x="1" y="4754020"/>
              <a:ext cx="5628656" cy="1037907"/>
              <a:chOff x="1" y="4754020"/>
              <a:chExt cx="5628656" cy="1037907"/>
            </a:xfrm>
          </p:grpSpPr>
          <p:pic>
            <p:nvPicPr>
              <p:cNvPr id="60" name="_effect" descr="C:\Users\marc.h\Desktop\Schatten-TEST.png"/>
              <p:cNvPicPr>
                <a:picLocks noChangeAspect="1" noChangeArrowheads="1"/>
              </p:cNvPicPr>
              <p:nvPr/>
            </p:nvPicPr>
            <p:blipFill>
              <a:blip r:embed="rId3" cstate="print"/>
              <a:srcRect/>
              <a:stretch>
                <a:fillRect/>
              </a:stretch>
            </p:blipFill>
            <p:spPr bwMode="gray">
              <a:xfrm>
                <a:off x="1" y="5113021"/>
                <a:ext cx="5628656" cy="659002"/>
              </a:xfrm>
              <a:prstGeom prst="rect">
                <a:avLst/>
              </a:prstGeom>
              <a:noFill/>
            </p:spPr>
          </p:pic>
          <p:grpSp>
            <p:nvGrpSpPr>
              <p:cNvPr id="61" name="Gruppieren 193"/>
              <p:cNvGrpSpPr/>
              <p:nvPr/>
            </p:nvGrpSpPr>
            <p:grpSpPr bwMode="gray">
              <a:xfrm>
                <a:off x="683849" y="4754020"/>
                <a:ext cx="4492800" cy="1037907"/>
                <a:chOff x="683849" y="4754020"/>
                <a:chExt cx="4492800" cy="1037907"/>
              </a:xfrm>
            </p:grpSpPr>
            <p:sp>
              <p:nvSpPr>
                <p:cNvPr id="62" name="Trapezoid 61"/>
                <p:cNvSpPr/>
                <p:nvPr/>
              </p:nvSpPr>
              <p:spPr bwMode="gray">
                <a:xfrm flipV="1">
                  <a:off x="686261" y="5440361"/>
                  <a:ext cx="4490388" cy="351566"/>
                </a:xfrm>
                <a:prstGeom prst="trapezoid">
                  <a:avLst/>
                </a:prstGeom>
                <a:gradFill flip="none" rotWithShape="1">
                  <a:gsLst>
                    <a:gs pos="0">
                      <a:srgbClr val="FFFFFF">
                        <a:alpha val="40000"/>
                      </a:srgbClr>
                    </a:gs>
                    <a:gs pos="100000">
                      <a:srgbClr val="FFFFFF">
                        <a:alpha val="0"/>
                      </a:srgbClr>
                    </a:gs>
                  </a:gsLst>
                  <a:lin ang="16200000" scaled="1"/>
                  <a:tileRect/>
                </a:gradFill>
                <a:ln w="12700">
                  <a:noFill/>
                  <a:round/>
                  <a:headEnd/>
                  <a:tailEnd/>
                </a:ln>
              </p:spPr>
              <p:txBody>
                <a:bodyPr rtlCol="0" anchor="ctr"/>
                <a:lstStyle/>
                <a:p>
                  <a:pPr algn="ctr"/>
                  <a:endParaRPr lang="en-US" dirty="0">
                    <a:latin typeface="Calibri" panose="020F0502020204030204" pitchFamily="34" charset="0"/>
                  </a:endParaRPr>
                </a:p>
              </p:txBody>
            </p:sp>
            <p:sp>
              <p:nvSpPr>
                <p:cNvPr id="63" name="Freeform 13"/>
                <p:cNvSpPr>
                  <a:spLocks/>
                </p:cNvSpPr>
                <p:nvPr/>
              </p:nvSpPr>
              <p:spPr bwMode="gray">
                <a:xfrm>
                  <a:off x="683849" y="4900188"/>
                  <a:ext cx="1086968" cy="541762"/>
                </a:xfrm>
                <a:custGeom>
                  <a:avLst/>
                  <a:gdLst>
                    <a:gd name="T0" fmla="*/ 810 w 810"/>
                    <a:gd name="T1" fmla="*/ 0 h 404"/>
                    <a:gd name="T2" fmla="*/ 235 w 810"/>
                    <a:gd name="T3" fmla="*/ 0 h 404"/>
                    <a:gd name="T4" fmla="*/ 235 w 810"/>
                    <a:gd name="T5" fmla="*/ 0 h 404"/>
                    <a:gd name="T6" fmla="*/ 0 w 810"/>
                    <a:gd name="T7" fmla="*/ 404 h 404"/>
                    <a:gd name="T8" fmla="*/ 810 w 810"/>
                    <a:gd name="T9" fmla="*/ 0 h 404"/>
                    <a:gd name="T10" fmla="*/ 810 w 810"/>
                    <a:gd name="T11" fmla="*/ 0 h 404"/>
                  </a:gdLst>
                  <a:ahLst/>
                  <a:cxnLst>
                    <a:cxn ang="0">
                      <a:pos x="T0" y="T1"/>
                    </a:cxn>
                    <a:cxn ang="0">
                      <a:pos x="T2" y="T3"/>
                    </a:cxn>
                    <a:cxn ang="0">
                      <a:pos x="T4" y="T5"/>
                    </a:cxn>
                    <a:cxn ang="0">
                      <a:pos x="T6" y="T7"/>
                    </a:cxn>
                    <a:cxn ang="0">
                      <a:pos x="T8" y="T9"/>
                    </a:cxn>
                    <a:cxn ang="0">
                      <a:pos x="T10" y="T11"/>
                    </a:cxn>
                  </a:cxnLst>
                  <a:rect l="0" t="0" r="r" b="b"/>
                  <a:pathLst>
                    <a:path w="810" h="404">
                      <a:moveTo>
                        <a:pt x="810" y="0"/>
                      </a:moveTo>
                      <a:lnTo>
                        <a:pt x="235" y="0"/>
                      </a:lnTo>
                      <a:lnTo>
                        <a:pt x="235" y="0"/>
                      </a:lnTo>
                      <a:lnTo>
                        <a:pt x="0" y="404"/>
                      </a:lnTo>
                      <a:lnTo>
                        <a:pt x="810" y="0"/>
                      </a:lnTo>
                      <a:lnTo>
                        <a:pt x="810" y="0"/>
                      </a:lnTo>
                      <a:close/>
                    </a:path>
                  </a:pathLst>
                </a:custGeom>
                <a:gradFill flip="none" rotWithShape="1">
                  <a:gsLst>
                    <a:gs pos="0">
                      <a:srgbClr val="646464"/>
                    </a:gs>
                    <a:gs pos="100000">
                      <a:srgbClr val="AFAFAF"/>
                    </a:gs>
                  </a:gsLst>
                  <a:lin ang="0" scaled="1"/>
                  <a:tileRect/>
                </a:gradFill>
                <a:ln w="3175">
                  <a:gradFill flip="none" rotWithShape="1">
                    <a:gsLst>
                      <a:gs pos="0">
                        <a:srgbClr val="646464"/>
                      </a:gs>
                      <a:gs pos="100000">
                        <a:srgbClr val="AFAFAF"/>
                      </a:gs>
                    </a:gsLst>
                    <a:lin ang="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4" name="Freeform 14"/>
                <p:cNvSpPr>
                  <a:spLocks/>
                </p:cNvSpPr>
                <p:nvPr/>
              </p:nvSpPr>
              <p:spPr bwMode="gray">
                <a:xfrm>
                  <a:off x="4086997" y="4900188"/>
                  <a:ext cx="1089652" cy="541762"/>
                </a:xfrm>
                <a:custGeom>
                  <a:avLst/>
                  <a:gdLst>
                    <a:gd name="T0" fmla="*/ 0 w 812"/>
                    <a:gd name="T1" fmla="*/ 0 h 404"/>
                    <a:gd name="T2" fmla="*/ 0 w 812"/>
                    <a:gd name="T3" fmla="*/ 0 h 404"/>
                    <a:gd name="T4" fmla="*/ 812 w 812"/>
                    <a:gd name="T5" fmla="*/ 404 h 404"/>
                    <a:gd name="T6" fmla="*/ 577 w 812"/>
                    <a:gd name="T7" fmla="*/ 0 h 404"/>
                    <a:gd name="T8" fmla="*/ 577 w 812"/>
                    <a:gd name="T9" fmla="*/ 0 h 404"/>
                    <a:gd name="T10" fmla="*/ 0 w 812"/>
                    <a:gd name="T11" fmla="*/ 0 h 404"/>
                  </a:gdLst>
                  <a:ahLst/>
                  <a:cxnLst>
                    <a:cxn ang="0">
                      <a:pos x="T0" y="T1"/>
                    </a:cxn>
                    <a:cxn ang="0">
                      <a:pos x="T2" y="T3"/>
                    </a:cxn>
                    <a:cxn ang="0">
                      <a:pos x="T4" y="T5"/>
                    </a:cxn>
                    <a:cxn ang="0">
                      <a:pos x="T6" y="T7"/>
                    </a:cxn>
                    <a:cxn ang="0">
                      <a:pos x="T8" y="T9"/>
                    </a:cxn>
                    <a:cxn ang="0">
                      <a:pos x="T10" y="T11"/>
                    </a:cxn>
                  </a:cxnLst>
                  <a:rect l="0" t="0" r="r" b="b"/>
                  <a:pathLst>
                    <a:path w="812" h="404">
                      <a:moveTo>
                        <a:pt x="0" y="0"/>
                      </a:moveTo>
                      <a:lnTo>
                        <a:pt x="0" y="0"/>
                      </a:lnTo>
                      <a:lnTo>
                        <a:pt x="812" y="404"/>
                      </a:lnTo>
                      <a:lnTo>
                        <a:pt x="577" y="0"/>
                      </a:lnTo>
                      <a:lnTo>
                        <a:pt x="577" y="0"/>
                      </a:lnTo>
                      <a:lnTo>
                        <a:pt x="0" y="0"/>
                      </a:lnTo>
                      <a:close/>
                    </a:path>
                  </a:pathLst>
                </a:custGeom>
                <a:gradFill flip="none" rotWithShape="1">
                  <a:gsLst>
                    <a:gs pos="0">
                      <a:srgbClr val="D9D9D9"/>
                    </a:gs>
                    <a:gs pos="100000">
                      <a:srgbClr val="F2F2F2"/>
                    </a:gs>
                  </a:gsLst>
                  <a:lin ang="16200000" scaled="1"/>
                  <a:tileRect/>
                </a:gradFill>
                <a:ln w="3175">
                  <a:gradFill>
                    <a:gsLst>
                      <a:gs pos="0">
                        <a:srgbClr val="D9D9D9"/>
                      </a:gs>
                      <a:gs pos="100000">
                        <a:srgbClr val="F2F2F2"/>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5" name="Freeform 15"/>
                <p:cNvSpPr>
                  <a:spLocks/>
                </p:cNvSpPr>
                <p:nvPr/>
              </p:nvSpPr>
              <p:spPr bwMode="gray">
                <a:xfrm>
                  <a:off x="683849" y="4900188"/>
                  <a:ext cx="4492800" cy="541762"/>
                </a:xfrm>
                <a:custGeom>
                  <a:avLst/>
                  <a:gdLst>
                    <a:gd name="T0" fmla="*/ 2536 w 3348"/>
                    <a:gd name="T1" fmla="*/ 0 h 404"/>
                    <a:gd name="T2" fmla="*/ 2536 w 3348"/>
                    <a:gd name="T3" fmla="*/ 0 h 404"/>
                    <a:gd name="T4" fmla="*/ 810 w 3348"/>
                    <a:gd name="T5" fmla="*/ 0 h 404"/>
                    <a:gd name="T6" fmla="*/ 810 w 3348"/>
                    <a:gd name="T7" fmla="*/ 0 h 404"/>
                    <a:gd name="T8" fmla="*/ 0 w 3348"/>
                    <a:gd name="T9" fmla="*/ 404 h 404"/>
                    <a:gd name="T10" fmla="*/ 3348 w 3348"/>
                    <a:gd name="T11" fmla="*/ 404 h 404"/>
                    <a:gd name="T12" fmla="*/ 2536 w 3348"/>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3348" h="404">
                      <a:moveTo>
                        <a:pt x="2536" y="0"/>
                      </a:moveTo>
                      <a:lnTo>
                        <a:pt x="2536" y="0"/>
                      </a:lnTo>
                      <a:lnTo>
                        <a:pt x="810" y="0"/>
                      </a:lnTo>
                      <a:lnTo>
                        <a:pt x="810" y="0"/>
                      </a:lnTo>
                      <a:lnTo>
                        <a:pt x="0" y="404"/>
                      </a:lnTo>
                      <a:lnTo>
                        <a:pt x="3348" y="404"/>
                      </a:lnTo>
                      <a:lnTo>
                        <a:pt x="2536" y="0"/>
                      </a:lnTo>
                      <a:close/>
                    </a:path>
                  </a:pathLst>
                </a:custGeom>
                <a:gradFill flip="none" rotWithShape="1">
                  <a:gsLst>
                    <a:gs pos="0">
                      <a:srgbClr val="A6A6A6"/>
                    </a:gs>
                    <a:gs pos="100000">
                      <a:srgbClr val="D9D9D9"/>
                    </a:gs>
                  </a:gsLst>
                  <a:lin ang="16200000" scaled="1"/>
                  <a:tileRect/>
                </a:gradFill>
                <a:ln w="3175">
                  <a:gradFill>
                    <a:gsLst>
                      <a:gs pos="100000">
                        <a:srgbClr val="D9D9D9"/>
                      </a:gs>
                      <a:gs pos="0">
                        <a:srgbClr val="BFBFBF"/>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6" name="Rectangle 16"/>
                <p:cNvSpPr>
                  <a:spLocks noChangeArrowheads="1"/>
                </p:cNvSpPr>
                <p:nvPr/>
              </p:nvSpPr>
              <p:spPr bwMode="gray">
                <a:xfrm>
                  <a:off x="4861295" y="4900188"/>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7" name="Freeform 22"/>
                <p:cNvSpPr>
                  <a:spLocks/>
                </p:cNvSpPr>
                <p:nvPr/>
              </p:nvSpPr>
              <p:spPr bwMode="gray">
                <a:xfrm>
                  <a:off x="1770817" y="4900188"/>
                  <a:ext cx="2684"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8" name="Rectangle 23"/>
                <p:cNvSpPr>
                  <a:spLocks noChangeArrowheads="1"/>
                </p:cNvSpPr>
                <p:nvPr/>
              </p:nvSpPr>
              <p:spPr bwMode="gray">
                <a:xfrm>
                  <a:off x="4086997" y="4900188"/>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9" name="Freeform 24"/>
                <p:cNvSpPr>
                  <a:spLocks/>
                </p:cNvSpPr>
                <p:nvPr/>
              </p:nvSpPr>
              <p:spPr bwMode="gray">
                <a:xfrm>
                  <a:off x="1770817" y="4900188"/>
                  <a:ext cx="2316181" cy="0"/>
                </a:xfrm>
                <a:custGeom>
                  <a:avLst/>
                  <a:gdLst>
                    <a:gd name="T0" fmla="*/ 2 w 1726"/>
                    <a:gd name="T1" fmla="*/ 0 w 1726"/>
                    <a:gd name="T2" fmla="*/ 0 w 1726"/>
                    <a:gd name="T3" fmla="*/ 1726 w 1726"/>
                    <a:gd name="T4" fmla="*/ 1726 w 1726"/>
                    <a:gd name="T5" fmla="*/ 1726 w 1726"/>
                    <a:gd name="T6" fmla="*/ 2 w 1726"/>
                  </a:gdLst>
                  <a:ahLst/>
                  <a:cxnLst>
                    <a:cxn ang="0">
                      <a:pos x="T0" y="0"/>
                    </a:cxn>
                    <a:cxn ang="0">
                      <a:pos x="T1" y="0"/>
                    </a:cxn>
                    <a:cxn ang="0">
                      <a:pos x="T2" y="0"/>
                    </a:cxn>
                    <a:cxn ang="0">
                      <a:pos x="T3" y="0"/>
                    </a:cxn>
                    <a:cxn ang="0">
                      <a:pos x="T4" y="0"/>
                    </a:cxn>
                    <a:cxn ang="0">
                      <a:pos x="T5" y="0"/>
                    </a:cxn>
                    <a:cxn ang="0">
                      <a:pos x="T6" y="0"/>
                    </a:cxn>
                  </a:cxnLst>
                  <a:rect l="0" t="0" r="r" b="b"/>
                  <a:pathLst>
                    <a:path w="1726">
                      <a:moveTo>
                        <a:pt x="2" y="0"/>
                      </a:moveTo>
                      <a:lnTo>
                        <a:pt x="0" y="0"/>
                      </a:lnTo>
                      <a:lnTo>
                        <a:pt x="0" y="0"/>
                      </a:lnTo>
                      <a:lnTo>
                        <a:pt x="1726" y="0"/>
                      </a:lnTo>
                      <a:lnTo>
                        <a:pt x="1726" y="0"/>
                      </a:lnTo>
                      <a:lnTo>
                        <a:pt x="1726" y="0"/>
                      </a:lnTo>
                      <a:lnTo>
                        <a:pt x="2"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0" name="Freeform 36"/>
                <p:cNvSpPr>
                  <a:spLocks/>
                </p:cNvSpPr>
                <p:nvPr/>
              </p:nvSpPr>
              <p:spPr bwMode="gray">
                <a:xfrm>
                  <a:off x="999204" y="4754020"/>
                  <a:ext cx="822607" cy="146169"/>
                </a:xfrm>
                <a:custGeom>
                  <a:avLst/>
                  <a:gdLst>
                    <a:gd name="T0" fmla="*/ 613 w 613"/>
                    <a:gd name="T1" fmla="*/ 0 h 109"/>
                    <a:gd name="T2" fmla="*/ 360 w 613"/>
                    <a:gd name="T3" fmla="*/ 0 h 109"/>
                    <a:gd name="T4" fmla="*/ 0 w 613"/>
                    <a:gd name="T5" fmla="*/ 109 h 109"/>
                    <a:gd name="T6" fmla="*/ 575 w 613"/>
                    <a:gd name="T7" fmla="*/ 109 h 109"/>
                    <a:gd name="T8" fmla="*/ 613 w 613"/>
                    <a:gd name="T9" fmla="*/ 0 h 109"/>
                  </a:gdLst>
                  <a:ahLst/>
                  <a:cxnLst>
                    <a:cxn ang="0">
                      <a:pos x="T0" y="T1"/>
                    </a:cxn>
                    <a:cxn ang="0">
                      <a:pos x="T2" y="T3"/>
                    </a:cxn>
                    <a:cxn ang="0">
                      <a:pos x="T4" y="T5"/>
                    </a:cxn>
                    <a:cxn ang="0">
                      <a:pos x="T6" y="T7"/>
                    </a:cxn>
                    <a:cxn ang="0">
                      <a:pos x="T8" y="T9"/>
                    </a:cxn>
                  </a:cxnLst>
                  <a:rect l="0" t="0" r="r" b="b"/>
                  <a:pathLst>
                    <a:path w="613" h="109">
                      <a:moveTo>
                        <a:pt x="613" y="0"/>
                      </a:moveTo>
                      <a:lnTo>
                        <a:pt x="360" y="0"/>
                      </a:lnTo>
                      <a:lnTo>
                        <a:pt x="0" y="109"/>
                      </a:lnTo>
                      <a:lnTo>
                        <a:pt x="575" y="109"/>
                      </a:lnTo>
                      <a:lnTo>
                        <a:pt x="613" y="0"/>
                      </a:lnTo>
                      <a:close/>
                    </a:path>
                  </a:pathLst>
                </a:custGeom>
                <a:gradFill>
                  <a:gsLst>
                    <a:gs pos="0">
                      <a:srgbClr val="7F7F7F"/>
                    </a:gs>
                    <a:gs pos="100000">
                      <a:srgbClr val="5F5F5F"/>
                    </a:gs>
                  </a:gsLst>
                  <a:lin ang="10800000" scaled="1"/>
                </a:gradFill>
                <a:ln w="3175">
                  <a:gradFill>
                    <a:gsLst>
                      <a:gs pos="0">
                        <a:srgbClr val="7F7F7F"/>
                      </a:gs>
                      <a:gs pos="100000">
                        <a:srgbClr val="5F5F5F"/>
                      </a:gs>
                    </a:gsLst>
                    <a:lin ang="108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1" name="Rectangle 37"/>
                <p:cNvSpPr>
                  <a:spLocks noChangeArrowheads="1"/>
                </p:cNvSpPr>
                <p:nvPr/>
              </p:nvSpPr>
              <p:spPr bwMode="gray">
                <a:xfrm>
                  <a:off x="999204" y="4900188"/>
                  <a:ext cx="771613"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2" name="Freeform 38"/>
                <p:cNvSpPr>
                  <a:spLocks/>
                </p:cNvSpPr>
                <p:nvPr/>
              </p:nvSpPr>
              <p:spPr bwMode="gray">
                <a:xfrm>
                  <a:off x="4036004" y="4754020"/>
                  <a:ext cx="825291" cy="146169"/>
                </a:xfrm>
                <a:custGeom>
                  <a:avLst/>
                  <a:gdLst>
                    <a:gd name="T0" fmla="*/ 38 w 615"/>
                    <a:gd name="T1" fmla="*/ 109 h 109"/>
                    <a:gd name="T2" fmla="*/ 615 w 615"/>
                    <a:gd name="T3" fmla="*/ 109 h 109"/>
                    <a:gd name="T4" fmla="*/ 253 w 615"/>
                    <a:gd name="T5" fmla="*/ 0 h 109"/>
                    <a:gd name="T6" fmla="*/ 0 w 615"/>
                    <a:gd name="T7" fmla="*/ 0 h 109"/>
                    <a:gd name="T8" fmla="*/ 38 w 615"/>
                    <a:gd name="T9" fmla="*/ 109 h 109"/>
                  </a:gdLst>
                  <a:ahLst/>
                  <a:cxnLst>
                    <a:cxn ang="0">
                      <a:pos x="T0" y="T1"/>
                    </a:cxn>
                    <a:cxn ang="0">
                      <a:pos x="T2" y="T3"/>
                    </a:cxn>
                    <a:cxn ang="0">
                      <a:pos x="T4" y="T5"/>
                    </a:cxn>
                    <a:cxn ang="0">
                      <a:pos x="T6" y="T7"/>
                    </a:cxn>
                    <a:cxn ang="0">
                      <a:pos x="T8" y="T9"/>
                    </a:cxn>
                  </a:cxnLst>
                  <a:rect l="0" t="0" r="r" b="b"/>
                  <a:pathLst>
                    <a:path w="615" h="109">
                      <a:moveTo>
                        <a:pt x="38" y="109"/>
                      </a:moveTo>
                      <a:lnTo>
                        <a:pt x="615" y="109"/>
                      </a:lnTo>
                      <a:lnTo>
                        <a:pt x="253" y="0"/>
                      </a:lnTo>
                      <a:lnTo>
                        <a:pt x="0" y="0"/>
                      </a:lnTo>
                      <a:lnTo>
                        <a:pt x="38" y="109"/>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3" name="Rectangle 39"/>
                <p:cNvSpPr>
                  <a:spLocks noChangeArrowheads="1"/>
                </p:cNvSpPr>
                <p:nvPr/>
              </p:nvSpPr>
              <p:spPr bwMode="gray">
                <a:xfrm>
                  <a:off x="4086997" y="4900188"/>
                  <a:ext cx="774297"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4" name="Freeform 40"/>
                <p:cNvSpPr>
                  <a:spLocks/>
                </p:cNvSpPr>
                <p:nvPr/>
              </p:nvSpPr>
              <p:spPr bwMode="gray">
                <a:xfrm>
                  <a:off x="1770817" y="4754020"/>
                  <a:ext cx="2316181" cy="146169"/>
                </a:xfrm>
                <a:custGeom>
                  <a:avLst/>
                  <a:gdLst>
                    <a:gd name="T0" fmla="*/ 1688 w 1726"/>
                    <a:gd name="T1" fmla="*/ 0 h 109"/>
                    <a:gd name="T2" fmla="*/ 38 w 1726"/>
                    <a:gd name="T3" fmla="*/ 0 h 109"/>
                    <a:gd name="T4" fmla="*/ 0 w 1726"/>
                    <a:gd name="T5" fmla="*/ 109 h 109"/>
                    <a:gd name="T6" fmla="*/ 1726 w 1726"/>
                    <a:gd name="T7" fmla="*/ 109 h 109"/>
                    <a:gd name="T8" fmla="*/ 1688 w 1726"/>
                    <a:gd name="T9" fmla="*/ 0 h 109"/>
                  </a:gdLst>
                  <a:ahLst/>
                  <a:cxnLst>
                    <a:cxn ang="0">
                      <a:pos x="T0" y="T1"/>
                    </a:cxn>
                    <a:cxn ang="0">
                      <a:pos x="T2" y="T3"/>
                    </a:cxn>
                    <a:cxn ang="0">
                      <a:pos x="T4" y="T5"/>
                    </a:cxn>
                    <a:cxn ang="0">
                      <a:pos x="T6" y="T7"/>
                    </a:cxn>
                    <a:cxn ang="0">
                      <a:pos x="T8" y="T9"/>
                    </a:cxn>
                  </a:cxnLst>
                  <a:rect l="0" t="0" r="r" b="b"/>
                  <a:pathLst>
                    <a:path w="1726" h="109">
                      <a:moveTo>
                        <a:pt x="1688" y="0"/>
                      </a:moveTo>
                      <a:lnTo>
                        <a:pt x="38" y="0"/>
                      </a:lnTo>
                      <a:lnTo>
                        <a:pt x="0" y="109"/>
                      </a:lnTo>
                      <a:lnTo>
                        <a:pt x="1726" y="109"/>
                      </a:lnTo>
                      <a:lnTo>
                        <a:pt x="1688" y="0"/>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5" name="Freeform 41"/>
                <p:cNvSpPr>
                  <a:spLocks/>
                </p:cNvSpPr>
                <p:nvPr/>
              </p:nvSpPr>
              <p:spPr bwMode="gray">
                <a:xfrm>
                  <a:off x="1770817" y="4900188"/>
                  <a:ext cx="2316181" cy="0"/>
                </a:xfrm>
                <a:custGeom>
                  <a:avLst/>
                  <a:gdLst>
                    <a:gd name="T0" fmla="*/ 1726 w 1726"/>
                    <a:gd name="T1" fmla="*/ 1726 w 1726"/>
                    <a:gd name="T2" fmla="*/ 1726 w 1726"/>
                    <a:gd name="T3" fmla="*/ 0 w 1726"/>
                    <a:gd name="T4" fmla="*/ 0 w 1726"/>
                    <a:gd name="T5" fmla="*/ 2 w 1726"/>
                    <a:gd name="T6" fmla="*/ 1726 w 1726"/>
                  </a:gdLst>
                  <a:ahLst/>
                  <a:cxnLst>
                    <a:cxn ang="0">
                      <a:pos x="T0" y="0"/>
                    </a:cxn>
                    <a:cxn ang="0">
                      <a:pos x="T1" y="0"/>
                    </a:cxn>
                    <a:cxn ang="0">
                      <a:pos x="T2" y="0"/>
                    </a:cxn>
                    <a:cxn ang="0">
                      <a:pos x="T3" y="0"/>
                    </a:cxn>
                    <a:cxn ang="0">
                      <a:pos x="T4" y="0"/>
                    </a:cxn>
                    <a:cxn ang="0">
                      <a:pos x="T5" y="0"/>
                    </a:cxn>
                    <a:cxn ang="0">
                      <a:pos x="T6" y="0"/>
                    </a:cxn>
                  </a:cxnLst>
                  <a:rect l="0" t="0" r="r" b="b"/>
                  <a:pathLst>
                    <a:path w="1726">
                      <a:moveTo>
                        <a:pt x="1726" y="0"/>
                      </a:moveTo>
                      <a:lnTo>
                        <a:pt x="1726" y="0"/>
                      </a:lnTo>
                      <a:lnTo>
                        <a:pt x="1726" y="0"/>
                      </a:lnTo>
                      <a:lnTo>
                        <a:pt x="0" y="0"/>
                      </a:lnTo>
                      <a:lnTo>
                        <a:pt x="0" y="0"/>
                      </a:lnTo>
                      <a:lnTo>
                        <a:pt x="2" y="0"/>
                      </a:lnTo>
                      <a:lnTo>
                        <a:pt x="172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6" name="Rechteck 179"/>
                <p:cNvSpPr/>
                <p:nvPr/>
              </p:nvSpPr>
              <p:spPr bwMode="gray">
                <a:xfrm>
                  <a:off x="1138158" y="4901528"/>
                  <a:ext cx="3584105" cy="538831"/>
                </a:xfrm>
                <a:prstGeom prst="rect">
                  <a:avLst/>
                </a:prstGeom>
                <a:noFill/>
                <a:ln w="12700">
                  <a:noFill/>
                  <a:round/>
                  <a:headEnd/>
                  <a:tailEnd/>
                </a:ln>
              </p:spPr>
              <p:txBody>
                <a:bodyPr wrap="square" lIns="0" tIns="90000" rIns="0" bIns="90000" rtlCol="0" anchor="ctr">
                  <a:noAutofit/>
                </a:bodyPr>
                <a:lstStyle/>
                <a:p>
                  <a:pPr algn="ctr">
                    <a:spcAft>
                      <a:spcPts val="300"/>
                    </a:spcAft>
                    <a:buClr>
                      <a:srgbClr val="808080"/>
                    </a:buClr>
                  </a:pPr>
                  <a:r>
                    <a:rPr lang="en-US" sz="1400" b="1" dirty="0">
                      <a:solidFill>
                        <a:srgbClr val="000000"/>
                      </a:solidFill>
                      <a:latin typeface="Calibri" panose="020F0502020204030204" pitchFamily="34" charset="0"/>
                    </a:rPr>
                    <a:t>Never will do them projects</a:t>
                  </a:r>
                </a:p>
              </p:txBody>
            </p:sp>
          </p:grpSp>
        </p:grpSp>
        <p:grpSp>
          <p:nvGrpSpPr>
            <p:cNvPr id="14" name="Gruppieren 197"/>
            <p:cNvGrpSpPr/>
            <p:nvPr/>
          </p:nvGrpSpPr>
          <p:grpSpPr bwMode="gray">
            <a:xfrm>
              <a:off x="1879514" y="2832375"/>
              <a:ext cx="2102813" cy="689272"/>
              <a:chOff x="1879514" y="2832375"/>
              <a:chExt cx="2102813" cy="689272"/>
            </a:xfrm>
          </p:grpSpPr>
          <p:sp>
            <p:nvSpPr>
              <p:cNvPr id="48" name="Freeform 7"/>
              <p:cNvSpPr>
                <a:spLocks/>
              </p:cNvSpPr>
              <p:nvPr/>
            </p:nvSpPr>
            <p:spPr bwMode="gray">
              <a:xfrm>
                <a:off x="3492520" y="2832375"/>
                <a:ext cx="489807" cy="543103"/>
              </a:xfrm>
              <a:custGeom>
                <a:avLst/>
                <a:gdLst>
                  <a:gd name="T0" fmla="*/ 50 w 365"/>
                  <a:gd name="T1" fmla="*/ 405 h 405"/>
                  <a:gd name="T2" fmla="*/ 365 w 365"/>
                  <a:gd name="T3" fmla="*/ 405 h 405"/>
                  <a:gd name="T4" fmla="*/ 130 w 365"/>
                  <a:gd name="T5" fmla="*/ 0 h 405"/>
                  <a:gd name="T6" fmla="*/ 0 w 365"/>
                  <a:gd name="T7" fmla="*/ 263 h 405"/>
                  <a:gd name="T8" fmla="*/ 50 w 365"/>
                  <a:gd name="T9" fmla="*/ 405 h 405"/>
                </a:gdLst>
                <a:ahLst/>
                <a:cxnLst>
                  <a:cxn ang="0">
                    <a:pos x="T0" y="T1"/>
                  </a:cxn>
                  <a:cxn ang="0">
                    <a:pos x="T2" y="T3"/>
                  </a:cxn>
                  <a:cxn ang="0">
                    <a:pos x="T4" y="T5"/>
                  </a:cxn>
                  <a:cxn ang="0">
                    <a:pos x="T6" y="T7"/>
                  </a:cxn>
                  <a:cxn ang="0">
                    <a:pos x="T8" y="T9"/>
                  </a:cxn>
                </a:cxnLst>
                <a:rect l="0" t="0" r="r" b="b"/>
                <a:pathLst>
                  <a:path w="365" h="405">
                    <a:moveTo>
                      <a:pt x="50" y="405"/>
                    </a:moveTo>
                    <a:lnTo>
                      <a:pt x="365" y="405"/>
                    </a:lnTo>
                    <a:lnTo>
                      <a:pt x="130" y="0"/>
                    </a:lnTo>
                    <a:lnTo>
                      <a:pt x="0" y="263"/>
                    </a:lnTo>
                    <a:lnTo>
                      <a:pt x="50" y="405"/>
                    </a:lnTo>
                    <a:close/>
                  </a:path>
                </a:pathLst>
              </a:custGeom>
              <a:gradFill flip="none" rotWithShape="1">
                <a:gsLst>
                  <a:gs pos="0">
                    <a:schemeClr val="accent1">
                      <a:lumMod val="20000"/>
                      <a:lumOff val="80000"/>
                    </a:schemeClr>
                  </a:gs>
                  <a:gs pos="100000">
                    <a:schemeClr val="accent1">
                      <a:lumMod val="60000"/>
                      <a:lumOff val="40000"/>
                    </a:schemeClr>
                  </a:gs>
                </a:gsLst>
                <a:lin ang="16200000" scaled="1"/>
                <a:tileRect/>
              </a:gradFill>
              <a:ln w="3175">
                <a:gradFill>
                  <a:gsLst>
                    <a:gs pos="0">
                      <a:schemeClr val="accent1">
                        <a:lumMod val="20000"/>
                        <a:lumOff val="80000"/>
                      </a:schemeClr>
                    </a:gs>
                    <a:gs pos="100000">
                      <a:schemeClr val="accent1">
                        <a:lumMod val="60000"/>
                        <a:lumOff val="40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9" name="Freeform 8"/>
              <p:cNvSpPr>
                <a:spLocks/>
              </p:cNvSpPr>
              <p:nvPr/>
            </p:nvSpPr>
            <p:spPr bwMode="gray">
              <a:xfrm>
                <a:off x="1879514" y="2832375"/>
                <a:ext cx="485781" cy="543103"/>
              </a:xfrm>
              <a:custGeom>
                <a:avLst/>
                <a:gdLst>
                  <a:gd name="T0" fmla="*/ 362 w 362"/>
                  <a:gd name="T1" fmla="*/ 263 h 405"/>
                  <a:gd name="T2" fmla="*/ 232 w 362"/>
                  <a:gd name="T3" fmla="*/ 0 h 405"/>
                  <a:gd name="T4" fmla="*/ 0 w 362"/>
                  <a:gd name="T5" fmla="*/ 405 h 405"/>
                  <a:gd name="T6" fmla="*/ 312 w 362"/>
                  <a:gd name="T7" fmla="*/ 405 h 405"/>
                  <a:gd name="T8" fmla="*/ 362 w 362"/>
                  <a:gd name="T9" fmla="*/ 263 h 405"/>
                </a:gdLst>
                <a:ahLst/>
                <a:cxnLst>
                  <a:cxn ang="0">
                    <a:pos x="T0" y="T1"/>
                  </a:cxn>
                  <a:cxn ang="0">
                    <a:pos x="T2" y="T3"/>
                  </a:cxn>
                  <a:cxn ang="0">
                    <a:pos x="T4" y="T5"/>
                  </a:cxn>
                  <a:cxn ang="0">
                    <a:pos x="T6" y="T7"/>
                  </a:cxn>
                  <a:cxn ang="0">
                    <a:pos x="T8" y="T9"/>
                  </a:cxn>
                </a:cxnLst>
                <a:rect l="0" t="0" r="r" b="b"/>
                <a:pathLst>
                  <a:path w="362" h="405">
                    <a:moveTo>
                      <a:pt x="362" y="263"/>
                    </a:moveTo>
                    <a:lnTo>
                      <a:pt x="232" y="0"/>
                    </a:lnTo>
                    <a:lnTo>
                      <a:pt x="0" y="405"/>
                    </a:lnTo>
                    <a:lnTo>
                      <a:pt x="312" y="405"/>
                    </a:lnTo>
                    <a:lnTo>
                      <a:pt x="362" y="263"/>
                    </a:lnTo>
                    <a:close/>
                  </a:path>
                </a:pathLst>
              </a:custGeom>
              <a:gradFill flip="none" rotWithShape="1">
                <a:gsLst>
                  <a:gs pos="0">
                    <a:schemeClr val="accent1">
                      <a:lumMod val="50000"/>
                    </a:schemeClr>
                  </a:gs>
                  <a:gs pos="100000">
                    <a:schemeClr val="accent1">
                      <a:lumMod val="75000"/>
                    </a:schemeClr>
                  </a:gs>
                </a:gsLst>
                <a:lin ang="5400000" scaled="1"/>
                <a:tileRect/>
              </a:gradFill>
              <a:ln w="3175">
                <a:gradFill flip="none" rotWithShape="1">
                  <a:gsLst>
                    <a:gs pos="0">
                      <a:schemeClr val="accent1">
                        <a:lumMod val="50000"/>
                      </a:schemeClr>
                    </a:gs>
                    <a:gs pos="100000">
                      <a:schemeClr val="accent1">
                        <a:lumMod val="75000"/>
                      </a:schemeClr>
                    </a:gs>
                  </a:gsLst>
                  <a:lin ang="54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0" name="Freeform 18"/>
              <p:cNvSpPr>
                <a:spLocks/>
              </p:cNvSpPr>
              <p:nvPr/>
            </p:nvSpPr>
            <p:spPr bwMode="gray">
              <a:xfrm>
                <a:off x="2298198" y="3185057"/>
                <a:ext cx="1261419" cy="190421"/>
              </a:xfrm>
              <a:custGeom>
                <a:avLst/>
                <a:gdLst>
                  <a:gd name="T0" fmla="*/ 890 w 940"/>
                  <a:gd name="T1" fmla="*/ 0 h 142"/>
                  <a:gd name="T2" fmla="*/ 890 w 940"/>
                  <a:gd name="T3" fmla="*/ 0 h 142"/>
                  <a:gd name="T4" fmla="*/ 50 w 940"/>
                  <a:gd name="T5" fmla="*/ 0 h 142"/>
                  <a:gd name="T6" fmla="*/ 50 w 940"/>
                  <a:gd name="T7" fmla="*/ 0 h 142"/>
                  <a:gd name="T8" fmla="*/ 0 w 940"/>
                  <a:gd name="T9" fmla="*/ 142 h 142"/>
                  <a:gd name="T10" fmla="*/ 940 w 940"/>
                  <a:gd name="T11" fmla="*/ 142 h 142"/>
                  <a:gd name="T12" fmla="*/ 890 w 940"/>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940" h="142">
                    <a:moveTo>
                      <a:pt x="890" y="0"/>
                    </a:moveTo>
                    <a:lnTo>
                      <a:pt x="890" y="0"/>
                    </a:lnTo>
                    <a:lnTo>
                      <a:pt x="50" y="0"/>
                    </a:lnTo>
                    <a:lnTo>
                      <a:pt x="50" y="0"/>
                    </a:lnTo>
                    <a:lnTo>
                      <a:pt x="0" y="142"/>
                    </a:lnTo>
                    <a:lnTo>
                      <a:pt x="940" y="142"/>
                    </a:lnTo>
                    <a:lnTo>
                      <a:pt x="890" y="0"/>
                    </a:lnTo>
                    <a:close/>
                  </a:path>
                </a:pathLst>
              </a:custGeom>
              <a:gradFill flip="none" rotWithShape="1">
                <a:gsLst>
                  <a:gs pos="0">
                    <a:schemeClr val="accent1"/>
                  </a:gs>
                  <a:gs pos="100000">
                    <a:schemeClr val="accent1">
                      <a:lumMod val="75000"/>
                    </a:schemeClr>
                  </a:gs>
                </a:gsLst>
                <a:lin ang="16200000" scaled="1"/>
                <a:tileRect/>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1" name="Freeform 30"/>
              <p:cNvSpPr>
                <a:spLocks/>
              </p:cNvSpPr>
              <p:nvPr/>
            </p:nvSpPr>
            <p:spPr bwMode="gray">
              <a:xfrm>
                <a:off x="1879514" y="3375478"/>
                <a:ext cx="418684" cy="146169"/>
              </a:xfrm>
              <a:custGeom>
                <a:avLst/>
                <a:gdLst>
                  <a:gd name="T0" fmla="*/ 312 w 312"/>
                  <a:gd name="T1" fmla="*/ 0 h 109"/>
                  <a:gd name="T2" fmla="*/ 0 w 312"/>
                  <a:gd name="T3" fmla="*/ 0 h 109"/>
                  <a:gd name="T4" fmla="*/ 118 w 312"/>
                  <a:gd name="T5" fmla="*/ 109 h 109"/>
                  <a:gd name="T6" fmla="*/ 274 w 312"/>
                  <a:gd name="T7" fmla="*/ 109 h 109"/>
                  <a:gd name="T8" fmla="*/ 312 w 312"/>
                  <a:gd name="T9" fmla="*/ 0 h 109"/>
                </a:gdLst>
                <a:ahLst/>
                <a:cxnLst>
                  <a:cxn ang="0">
                    <a:pos x="T0" y="T1"/>
                  </a:cxn>
                  <a:cxn ang="0">
                    <a:pos x="T2" y="T3"/>
                  </a:cxn>
                  <a:cxn ang="0">
                    <a:pos x="T4" y="T5"/>
                  </a:cxn>
                  <a:cxn ang="0">
                    <a:pos x="T6" y="T7"/>
                  </a:cxn>
                  <a:cxn ang="0">
                    <a:pos x="T8" y="T9"/>
                  </a:cxn>
                </a:cxnLst>
                <a:rect l="0" t="0" r="r" b="b"/>
                <a:pathLst>
                  <a:path w="312" h="109">
                    <a:moveTo>
                      <a:pt x="312" y="0"/>
                    </a:moveTo>
                    <a:lnTo>
                      <a:pt x="0" y="0"/>
                    </a:lnTo>
                    <a:lnTo>
                      <a:pt x="118" y="109"/>
                    </a:lnTo>
                    <a:lnTo>
                      <a:pt x="274" y="109"/>
                    </a:lnTo>
                    <a:lnTo>
                      <a:pt x="312" y="0"/>
                    </a:lnTo>
                    <a:close/>
                  </a:path>
                </a:pathLst>
              </a:custGeom>
              <a:solidFill>
                <a:schemeClr val="accent1">
                  <a:lumMod val="50000"/>
                </a:schemeClr>
              </a:solidFill>
              <a:ln w="3175">
                <a:solidFill>
                  <a:schemeClr val="accent1">
                    <a:lumMod val="5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2" name="Freeform 31"/>
              <p:cNvSpPr>
                <a:spLocks/>
              </p:cNvSpPr>
              <p:nvPr/>
            </p:nvSpPr>
            <p:spPr bwMode="gray">
              <a:xfrm>
                <a:off x="3559617" y="3375478"/>
                <a:ext cx="422710" cy="146169"/>
              </a:xfrm>
              <a:custGeom>
                <a:avLst/>
                <a:gdLst>
                  <a:gd name="T0" fmla="*/ 38 w 315"/>
                  <a:gd name="T1" fmla="*/ 109 h 109"/>
                  <a:gd name="T2" fmla="*/ 194 w 315"/>
                  <a:gd name="T3" fmla="*/ 109 h 109"/>
                  <a:gd name="T4" fmla="*/ 315 w 315"/>
                  <a:gd name="T5" fmla="*/ 0 h 109"/>
                  <a:gd name="T6" fmla="*/ 0 w 315"/>
                  <a:gd name="T7" fmla="*/ 0 h 109"/>
                  <a:gd name="T8" fmla="*/ 38 w 315"/>
                  <a:gd name="T9" fmla="*/ 109 h 109"/>
                </a:gdLst>
                <a:ahLst/>
                <a:cxnLst>
                  <a:cxn ang="0">
                    <a:pos x="T0" y="T1"/>
                  </a:cxn>
                  <a:cxn ang="0">
                    <a:pos x="T2" y="T3"/>
                  </a:cxn>
                  <a:cxn ang="0">
                    <a:pos x="T4" y="T5"/>
                  </a:cxn>
                  <a:cxn ang="0">
                    <a:pos x="T6" y="T7"/>
                  </a:cxn>
                  <a:cxn ang="0">
                    <a:pos x="T8" y="T9"/>
                  </a:cxn>
                </a:cxnLst>
                <a:rect l="0" t="0" r="r" b="b"/>
                <a:pathLst>
                  <a:path w="315" h="109">
                    <a:moveTo>
                      <a:pt x="38" y="109"/>
                    </a:moveTo>
                    <a:lnTo>
                      <a:pt x="194" y="109"/>
                    </a:lnTo>
                    <a:lnTo>
                      <a:pt x="315" y="0"/>
                    </a:lnTo>
                    <a:lnTo>
                      <a:pt x="0" y="0"/>
                    </a:lnTo>
                    <a:lnTo>
                      <a:pt x="38" y="109"/>
                    </a:lnTo>
                    <a:close/>
                  </a:path>
                </a:pathLst>
              </a:custGeom>
              <a:solidFill>
                <a:schemeClr val="accent1">
                  <a:lumMod val="40000"/>
                  <a:lumOff val="60000"/>
                </a:schemeClr>
              </a:solidFill>
              <a:ln w="3175">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3" name="Freeform 32"/>
              <p:cNvSpPr>
                <a:spLocks/>
              </p:cNvSpPr>
              <p:nvPr/>
            </p:nvSpPr>
            <p:spPr bwMode="gray">
              <a:xfrm>
                <a:off x="2247204" y="3375478"/>
                <a:ext cx="1363406" cy="146169"/>
              </a:xfrm>
              <a:custGeom>
                <a:avLst/>
                <a:gdLst>
                  <a:gd name="T0" fmla="*/ 978 w 1016"/>
                  <a:gd name="T1" fmla="*/ 0 h 109"/>
                  <a:gd name="T2" fmla="*/ 38 w 1016"/>
                  <a:gd name="T3" fmla="*/ 0 h 109"/>
                  <a:gd name="T4" fmla="*/ 0 w 1016"/>
                  <a:gd name="T5" fmla="*/ 109 h 109"/>
                  <a:gd name="T6" fmla="*/ 1016 w 1016"/>
                  <a:gd name="T7" fmla="*/ 109 h 109"/>
                  <a:gd name="T8" fmla="*/ 978 w 1016"/>
                  <a:gd name="T9" fmla="*/ 0 h 109"/>
                </a:gdLst>
                <a:ahLst/>
                <a:cxnLst>
                  <a:cxn ang="0">
                    <a:pos x="T0" y="T1"/>
                  </a:cxn>
                  <a:cxn ang="0">
                    <a:pos x="T2" y="T3"/>
                  </a:cxn>
                  <a:cxn ang="0">
                    <a:pos x="T4" y="T5"/>
                  </a:cxn>
                  <a:cxn ang="0">
                    <a:pos x="T6" y="T7"/>
                  </a:cxn>
                  <a:cxn ang="0">
                    <a:pos x="T8" y="T9"/>
                  </a:cxn>
                </a:cxnLst>
                <a:rect l="0" t="0" r="r" b="b"/>
                <a:pathLst>
                  <a:path w="1016" h="109">
                    <a:moveTo>
                      <a:pt x="978" y="0"/>
                    </a:moveTo>
                    <a:lnTo>
                      <a:pt x="38" y="0"/>
                    </a:lnTo>
                    <a:lnTo>
                      <a:pt x="0" y="109"/>
                    </a:lnTo>
                    <a:lnTo>
                      <a:pt x="1016" y="109"/>
                    </a:lnTo>
                    <a:lnTo>
                      <a:pt x="978" y="0"/>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4" name="Rectangle 42"/>
              <p:cNvSpPr>
                <a:spLocks noChangeArrowheads="1"/>
              </p:cNvSpPr>
              <p:nvPr/>
            </p:nvSpPr>
            <p:spPr bwMode="gray">
              <a:xfrm>
                <a:off x="2190843" y="2832375"/>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5" name="Freeform 43"/>
              <p:cNvSpPr>
                <a:spLocks/>
              </p:cNvSpPr>
              <p:nvPr/>
            </p:nvSpPr>
            <p:spPr bwMode="gray">
              <a:xfrm>
                <a:off x="2190843" y="2832375"/>
                <a:ext cx="1476129" cy="352682"/>
              </a:xfrm>
              <a:custGeom>
                <a:avLst/>
                <a:gdLst>
                  <a:gd name="T0" fmla="*/ 130 w 1100"/>
                  <a:gd name="T1" fmla="*/ 263 h 263"/>
                  <a:gd name="T2" fmla="*/ 970 w 1100"/>
                  <a:gd name="T3" fmla="*/ 263 h 263"/>
                  <a:gd name="T4" fmla="*/ 970 w 1100"/>
                  <a:gd name="T5" fmla="*/ 263 h 263"/>
                  <a:gd name="T6" fmla="*/ 1100 w 1100"/>
                  <a:gd name="T7" fmla="*/ 0 h 263"/>
                  <a:gd name="T8" fmla="*/ 994 w 1100"/>
                  <a:gd name="T9" fmla="*/ 0 h 263"/>
                  <a:gd name="T10" fmla="*/ 932 w 1100"/>
                  <a:gd name="T11" fmla="*/ 154 h 263"/>
                  <a:gd name="T12" fmla="*/ 168 w 1100"/>
                  <a:gd name="T13" fmla="*/ 154 h 263"/>
                  <a:gd name="T14" fmla="*/ 168 w 1100"/>
                  <a:gd name="T15" fmla="*/ 154 h 263"/>
                  <a:gd name="T16" fmla="*/ 106 w 1100"/>
                  <a:gd name="T17" fmla="*/ 0 h 263"/>
                  <a:gd name="T18" fmla="*/ 0 w 1100"/>
                  <a:gd name="T19" fmla="*/ 0 h 263"/>
                  <a:gd name="T20" fmla="*/ 0 w 1100"/>
                  <a:gd name="T21" fmla="*/ 0 h 263"/>
                  <a:gd name="T22" fmla="*/ 130 w 1100"/>
                  <a:gd name="T23" fmla="*/ 263 h 263"/>
                  <a:gd name="T24" fmla="*/ 130 w 1100"/>
                  <a:gd name="T2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0" h="263">
                    <a:moveTo>
                      <a:pt x="130" y="263"/>
                    </a:moveTo>
                    <a:lnTo>
                      <a:pt x="970" y="263"/>
                    </a:lnTo>
                    <a:lnTo>
                      <a:pt x="970" y="263"/>
                    </a:lnTo>
                    <a:lnTo>
                      <a:pt x="1100" y="0"/>
                    </a:lnTo>
                    <a:lnTo>
                      <a:pt x="994" y="0"/>
                    </a:lnTo>
                    <a:lnTo>
                      <a:pt x="932" y="154"/>
                    </a:lnTo>
                    <a:lnTo>
                      <a:pt x="168" y="154"/>
                    </a:lnTo>
                    <a:lnTo>
                      <a:pt x="168" y="154"/>
                    </a:lnTo>
                    <a:lnTo>
                      <a:pt x="106" y="0"/>
                    </a:lnTo>
                    <a:lnTo>
                      <a:pt x="0" y="0"/>
                    </a:lnTo>
                    <a:lnTo>
                      <a:pt x="0" y="0"/>
                    </a:lnTo>
                    <a:lnTo>
                      <a:pt x="130" y="263"/>
                    </a:lnTo>
                    <a:lnTo>
                      <a:pt x="130" y="263"/>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6" name="Freeform 44"/>
              <p:cNvSpPr>
                <a:spLocks/>
              </p:cNvSpPr>
              <p:nvPr/>
            </p:nvSpPr>
            <p:spPr bwMode="gray">
              <a:xfrm>
                <a:off x="2333088" y="2832375"/>
                <a:ext cx="152981" cy="206513"/>
              </a:xfrm>
              <a:custGeom>
                <a:avLst/>
                <a:gdLst>
                  <a:gd name="T0" fmla="*/ 114 w 114"/>
                  <a:gd name="T1" fmla="*/ 0 h 154"/>
                  <a:gd name="T2" fmla="*/ 0 w 114"/>
                  <a:gd name="T3" fmla="*/ 0 h 154"/>
                  <a:gd name="T4" fmla="*/ 62 w 114"/>
                  <a:gd name="T5" fmla="*/ 154 h 154"/>
                  <a:gd name="T6" fmla="*/ 114 w 114"/>
                  <a:gd name="T7" fmla="*/ 0 h 154"/>
                </a:gdLst>
                <a:ahLst/>
                <a:cxnLst>
                  <a:cxn ang="0">
                    <a:pos x="T0" y="T1"/>
                  </a:cxn>
                  <a:cxn ang="0">
                    <a:pos x="T2" y="T3"/>
                  </a:cxn>
                  <a:cxn ang="0">
                    <a:pos x="T4" y="T5"/>
                  </a:cxn>
                  <a:cxn ang="0">
                    <a:pos x="T6" y="T7"/>
                  </a:cxn>
                </a:cxnLst>
                <a:rect l="0" t="0" r="r" b="b"/>
                <a:pathLst>
                  <a:path w="114" h="154">
                    <a:moveTo>
                      <a:pt x="114" y="0"/>
                    </a:moveTo>
                    <a:lnTo>
                      <a:pt x="0" y="0"/>
                    </a:lnTo>
                    <a:lnTo>
                      <a:pt x="62" y="154"/>
                    </a:lnTo>
                    <a:lnTo>
                      <a:pt x="114" y="0"/>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7" name="Freeform 45"/>
              <p:cNvSpPr>
                <a:spLocks/>
              </p:cNvSpPr>
              <p:nvPr/>
            </p:nvSpPr>
            <p:spPr bwMode="gray">
              <a:xfrm>
                <a:off x="3371746" y="2832375"/>
                <a:ext cx="152981" cy="206513"/>
              </a:xfrm>
              <a:custGeom>
                <a:avLst/>
                <a:gdLst>
                  <a:gd name="T0" fmla="*/ 52 w 114"/>
                  <a:gd name="T1" fmla="*/ 154 h 154"/>
                  <a:gd name="T2" fmla="*/ 114 w 114"/>
                  <a:gd name="T3" fmla="*/ 0 h 154"/>
                  <a:gd name="T4" fmla="*/ 0 w 114"/>
                  <a:gd name="T5" fmla="*/ 0 h 154"/>
                  <a:gd name="T6" fmla="*/ 52 w 114"/>
                  <a:gd name="T7" fmla="*/ 154 h 154"/>
                </a:gdLst>
                <a:ahLst/>
                <a:cxnLst>
                  <a:cxn ang="0">
                    <a:pos x="T0" y="T1"/>
                  </a:cxn>
                  <a:cxn ang="0">
                    <a:pos x="T2" y="T3"/>
                  </a:cxn>
                  <a:cxn ang="0">
                    <a:pos x="T4" y="T5"/>
                  </a:cxn>
                  <a:cxn ang="0">
                    <a:pos x="T6" y="T7"/>
                  </a:cxn>
                </a:cxnLst>
                <a:rect l="0" t="0" r="r" b="b"/>
                <a:pathLst>
                  <a:path w="114" h="154">
                    <a:moveTo>
                      <a:pt x="52" y="154"/>
                    </a:moveTo>
                    <a:lnTo>
                      <a:pt x="114" y="0"/>
                    </a:lnTo>
                    <a:lnTo>
                      <a:pt x="0" y="0"/>
                    </a:lnTo>
                    <a:lnTo>
                      <a:pt x="52" y="154"/>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8" name="Freeform 46"/>
              <p:cNvSpPr>
                <a:spLocks/>
              </p:cNvSpPr>
              <p:nvPr/>
            </p:nvSpPr>
            <p:spPr bwMode="gray">
              <a:xfrm>
                <a:off x="2416288" y="2832375"/>
                <a:ext cx="1025239" cy="206513"/>
              </a:xfrm>
              <a:custGeom>
                <a:avLst/>
                <a:gdLst>
                  <a:gd name="T0" fmla="*/ 52 w 764"/>
                  <a:gd name="T1" fmla="*/ 0 h 154"/>
                  <a:gd name="T2" fmla="*/ 0 w 764"/>
                  <a:gd name="T3" fmla="*/ 154 h 154"/>
                  <a:gd name="T4" fmla="*/ 0 w 764"/>
                  <a:gd name="T5" fmla="*/ 154 h 154"/>
                  <a:gd name="T6" fmla="*/ 764 w 764"/>
                  <a:gd name="T7" fmla="*/ 154 h 154"/>
                  <a:gd name="T8" fmla="*/ 712 w 764"/>
                  <a:gd name="T9" fmla="*/ 0 h 154"/>
                  <a:gd name="T10" fmla="*/ 52 w 764"/>
                  <a:gd name="T11" fmla="*/ 0 h 154"/>
                </a:gdLst>
                <a:ahLst/>
                <a:cxnLst>
                  <a:cxn ang="0">
                    <a:pos x="T0" y="T1"/>
                  </a:cxn>
                  <a:cxn ang="0">
                    <a:pos x="T2" y="T3"/>
                  </a:cxn>
                  <a:cxn ang="0">
                    <a:pos x="T4" y="T5"/>
                  </a:cxn>
                  <a:cxn ang="0">
                    <a:pos x="T6" y="T7"/>
                  </a:cxn>
                  <a:cxn ang="0">
                    <a:pos x="T8" y="T9"/>
                  </a:cxn>
                  <a:cxn ang="0">
                    <a:pos x="T10" y="T11"/>
                  </a:cxn>
                </a:cxnLst>
                <a:rect l="0" t="0" r="r" b="b"/>
                <a:pathLst>
                  <a:path w="764" h="154">
                    <a:moveTo>
                      <a:pt x="52" y="0"/>
                    </a:moveTo>
                    <a:lnTo>
                      <a:pt x="0" y="154"/>
                    </a:lnTo>
                    <a:lnTo>
                      <a:pt x="0" y="154"/>
                    </a:lnTo>
                    <a:lnTo>
                      <a:pt x="764" y="154"/>
                    </a:lnTo>
                    <a:lnTo>
                      <a:pt x="712" y="0"/>
                    </a:lnTo>
                    <a:lnTo>
                      <a:pt x="52" y="0"/>
                    </a:lnTo>
                    <a:close/>
                  </a:path>
                </a:pathLst>
              </a:custGeom>
              <a:solidFill>
                <a:schemeClr val="accent1">
                  <a:lumMod val="75000"/>
                </a:schemeClr>
              </a:solidFill>
              <a:ln w="3175">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9" name="Rechteck 183"/>
              <p:cNvSpPr/>
              <p:nvPr/>
            </p:nvSpPr>
            <p:spPr bwMode="gray">
              <a:xfrm>
                <a:off x="1920898" y="2833717"/>
                <a:ext cx="2018626" cy="515562"/>
              </a:xfrm>
              <a:prstGeom prst="rect">
                <a:avLst/>
              </a:prstGeom>
              <a:noFill/>
              <a:ln w="12700">
                <a:noFill/>
                <a:round/>
                <a:headEnd/>
                <a:tailEnd/>
              </a:ln>
            </p:spPr>
            <p:txBody>
              <a:bodyPr wrap="square" lIns="0" tIns="90000" rIns="0" bIns="90000" rtlCol="0" anchor="ctr">
                <a:noAutofit/>
              </a:bodyPr>
              <a:lstStyle/>
              <a:p>
                <a:pPr algn="ctr">
                  <a:spcAft>
                    <a:spcPts val="300"/>
                  </a:spcAft>
                  <a:buClr>
                    <a:schemeClr val="bg1"/>
                  </a:buClr>
                </a:pP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MUST DO </a:t>
                </a:r>
                <a:b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Projects</a:t>
                </a:r>
              </a:p>
            </p:txBody>
          </p:sp>
        </p:grpSp>
        <p:grpSp>
          <p:nvGrpSpPr>
            <p:cNvPr id="15" name="Gruppieren 194"/>
            <p:cNvGrpSpPr/>
            <p:nvPr/>
          </p:nvGrpSpPr>
          <p:grpSpPr bwMode="gray">
            <a:xfrm>
              <a:off x="1081062" y="4210050"/>
              <a:ext cx="3694349" cy="543970"/>
              <a:chOff x="1081062" y="4210050"/>
              <a:chExt cx="3694349" cy="543970"/>
            </a:xfrm>
          </p:grpSpPr>
          <p:sp>
            <p:nvSpPr>
              <p:cNvPr id="35" name="Freeform 11"/>
              <p:cNvSpPr>
                <a:spLocks/>
              </p:cNvSpPr>
              <p:nvPr/>
            </p:nvSpPr>
            <p:spPr bwMode="gray">
              <a:xfrm>
                <a:off x="1081062" y="4210917"/>
                <a:ext cx="915200" cy="543103"/>
              </a:xfrm>
              <a:custGeom>
                <a:avLst/>
                <a:gdLst>
                  <a:gd name="T0" fmla="*/ 682 w 682"/>
                  <a:gd name="T1" fmla="*/ 33 h 405"/>
                  <a:gd name="T2" fmla="*/ 235 w 682"/>
                  <a:gd name="T3" fmla="*/ 0 h 405"/>
                  <a:gd name="T4" fmla="*/ 0 w 682"/>
                  <a:gd name="T5" fmla="*/ 405 h 405"/>
                  <a:gd name="T6" fmla="*/ 602 w 682"/>
                  <a:gd name="T7" fmla="*/ 265 h 405"/>
                  <a:gd name="T8" fmla="*/ 682 w 682"/>
                  <a:gd name="T9" fmla="*/ 33 h 405"/>
                </a:gdLst>
                <a:ahLst/>
                <a:cxnLst>
                  <a:cxn ang="0">
                    <a:pos x="T0" y="T1"/>
                  </a:cxn>
                  <a:cxn ang="0">
                    <a:pos x="T2" y="T3"/>
                  </a:cxn>
                  <a:cxn ang="0">
                    <a:pos x="T4" y="T5"/>
                  </a:cxn>
                  <a:cxn ang="0">
                    <a:pos x="T6" y="T7"/>
                  </a:cxn>
                  <a:cxn ang="0">
                    <a:pos x="T8" y="T9"/>
                  </a:cxn>
                </a:cxnLst>
                <a:rect l="0" t="0" r="r" b="b"/>
                <a:pathLst>
                  <a:path w="682" h="405">
                    <a:moveTo>
                      <a:pt x="682" y="33"/>
                    </a:moveTo>
                    <a:lnTo>
                      <a:pt x="235" y="0"/>
                    </a:lnTo>
                    <a:lnTo>
                      <a:pt x="0" y="405"/>
                    </a:lnTo>
                    <a:lnTo>
                      <a:pt x="602" y="265"/>
                    </a:lnTo>
                    <a:lnTo>
                      <a:pt x="682" y="33"/>
                    </a:lnTo>
                    <a:close/>
                  </a:path>
                </a:pathLst>
              </a:custGeom>
              <a:gradFill flip="none" rotWithShape="1">
                <a:gsLst>
                  <a:gs pos="0">
                    <a:srgbClr val="646464"/>
                  </a:gs>
                  <a:gs pos="100000">
                    <a:srgbClr val="AFAFAF"/>
                  </a:gs>
                </a:gsLst>
                <a:lin ang="0" scaled="1"/>
                <a:tileRect/>
              </a:gradFill>
              <a:ln w="3175">
                <a:gradFill flip="none" rotWithShape="1">
                  <a:gsLst>
                    <a:gs pos="0">
                      <a:srgbClr val="646464"/>
                    </a:gs>
                    <a:gs pos="100000">
                      <a:srgbClr val="AFAFAF"/>
                    </a:gs>
                  </a:gsLst>
                  <a:lin ang="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 name="Freeform 12"/>
              <p:cNvSpPr>
                <a:spLocks/>
              </p:cNvSpPr>
              <p:nvPr/>
            </p:nvSpPr>
            <p:spPr bwMode="gray">
              <a:xfrm>
                <a:off x="3864236" y="4210917"/>
                <a:ext cx="911175" cy="543103"/>
              </a:xfrm>
              <a:custGeom>
                <a:avLst/>
                <a:gdLst>
                  <a:gd name="T0" fmla="*/ 81 w 679"/>
                  <a:gd name="T1" fmla="*/ 265 h 405"/>
                  <a:gd name="T2" fmla="*/ 679 w 679"/>
                  <a:gd name="T3" fmla="*/ 405 h 405"/>
                  <a:gd name="T4" fmla="*/ 445 w 679"/>
                  <a:gd name="T5" fmla="*/ 0 h 405"/>
                  <a:gd name="T6" fmla="*/ 0 w 679"/>
                  <a:gd name="T7" fmla="*/ 33 h 405"/>
                  <a:gd name="T8" fmla="*/ 81 w 679"/>
                  <a:gd name="T9" fmla="*/ 265 h 405"/>
                </a:gdLst>
                <a:ahLst/>
                <a:cxnLst>
                  <a:cxn ang="0">
                    <a:pos x="T0" y="T1"/>
                  </a:cxn>
                  <a:cxn ang="0">
                    <a:pos x="T2" y="T3"/>
                  </a:cxn>
                  <a:cxn ang="0">
                    <a:pos x="T4" y="T5"/>
                  </a:cxn>
                  <a:cxn ang="0">
                    <a:pos x="T6" y="T7"/>
                  </a:cxn>
                  <a:cxn ang="0">
                    <a:pos x="T8" y="T9"/>
                  </a:cxn>
                </a:cxnLst>
                <a:rect l="0" t="0" r="r" b="b"/>
                <a:pathLst>
                  <a:path w="679" h="405">
                    <a:moveTo>
                      <a:pt x="81" y="265"/>
                    </a:moveTo>
                    <a:lnTo>
                      <a:pt x="679" y="405"/>
                    </a:lnTo>
                    <a:lnTo>
                      <a:pt x="445" y="0"/>
                    </a:lnTo>
                    <a:lnTo>
                      <a:pt x="0" y="33"/>
                    </a:lnTo>
                    <a:lnTo>
                      <a:pt x="81" y="265"/>
                    </a:lnTo>
                    <a:close/>
                  </a:path>
                </a:pathLst>
              </a:custGeom>
              <a:gradFill flip="none" rotWithShape="1">
                <a:gsLst>
                  <a:gs pos="0">
                    <a:srgbClr val="D9D9D9"/>
                  </a:gs>
                  <a:gs pos="100000">
                    <a:srgbClr val="F2F2F2"/>
                  </a:gs>
                </a:gsLst>
                <a:lin ang="16200000" scaled="1"/>
                <a:tileRect/>
              </a:gradFill>
              <a:ln w="3175">
                <a:gradFill>
                  <a:gsLst>
                    <a:gs pos="0">
                      <a:srgbClr val="D9D9D9"/>
                    </a:gs>
                    <a:gs pos="100000">
                      <a:srgbClr val="F2F2F2"/>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 name="Freeform 19"/>
              <p:cNvSpPr>
                <a:spLocks/>
              </p:cNvSpPr>
              <p:nvPr/>
            </p:nvSpPr>
            <p:spPr bwMode="gray">
              <a:xfrm>
                <a:off x="1888907" y="4255171"/>
                <a:ext cx="2084026" cy="311111"/>
              </a:xfrm>
              <a:custGeom>
                <a:avLst/>
                <a:gdLst>
                  <a:gd name="T0" fmla="*/ 1472 w 1553"/>
                  <a:gd name="T1" fmla="*/ 0 h 232"/>
                  <a:gd name="T2" fmla="*/ 80 w 1553"/>
                  <a:gd name="T3" fmla="*/ 0 h 232"/>
                  <a:gd name="T4" fmla="*/ 80 w 1553"/>
                  <a:gd name="T5" fmla="*/ 0 h 232"/>
                  <a:gd name="T6" fmla="*/ 0 w 1553"/>
                  <a:gd name="T7" fmla="*/ 232 h 232"/>
                  <a:gd name="T8" fmla="*/ 0 w 1553"/>
                  <a:gd name="T9" fmla="*/ 232 h 232"/>
                  <a:gd name="T10" fmla="*/ 1553 w 1553"/>
                  <a:gd name="T11" fmla="*/ 232 h 232"/>
                  <a:gd name="T12" fmla="*/ 1472 w 1553"/>
                  <a:gd name="T13" fmla="*/ 0 h 232"/>
                  <a:gd name="T14" fmla="*/ 1472 w 1553"/>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3" h="232">
                    <a:moveTo>
                      <a:pt x="1472" y="0"/>
                    </a:moveTo>
                    <a:lnTo>
                      <a:pt x="80" y="0"/>
                    </a:lnTo>
                    <a:lnTo>
                      <a:pt x="80" y="0"/>
                    </a:lnTo>
                    <a:lnTo>
                      <a:pt x="0" y="232"/>
                    </a:lnTo>
                    <a:lnTo>
                      <a:pt x="0" y="232"/>
                    </a:lnTo>
                    <a:lnTo>
                      <a:pt x="1553" y="232"/>
                    </a:lnTo>
                    <a:lnTo>
                      <a:pt x="1472" y="0"/>
                    </a:lnTo>
                    <a:lnTo>
                      <a:pt x="1472" y="0"/>
                    </a:lnTo>
                    <a:close/>
                  </a:path>
                </a:pathLst>
              </a:custGeom>
              <a:solidFill>
                <a:srgbClr val="C8C8C8"/>
              </a:solidFill>
              <a:ln w="3175">
                <a:solidFill>
                  <a:srgbClr val="C8C8C8"/>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 name="Rectangle 52"/>
              <p:cNvSpPr>
                <a:spLocks noChangeArrowheads="1"/>
              </p:cNvSpPr>
              <p:nvPr/>
            </p:nvSpPr>
            <p:spPr bwMode="gray">
              <a:xfrm>
                <a:off x="1396417" y="4210917"/>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 name="Freeform 53"/>
              <p:cNvSpPr>
                <a:spLocks/>
              </p:cNvSpPr>
              <p:nvPr/>
            </p:nvSpPr>
            <p:spPr bwMode="gray">
              <a:xfrm>
                <a:off x="1396417" y="4210917"/>
                <a:ext cx="613265" cy="44253"/>
              </a:xfrm>
              <a:custGeom>
                <a:avLst/>
                <a:gdLst>
                  <a:gd name="T0" fmla="*/ 457 w 457"/>
                  <a:gd name="T1" fmla="*/ 0 h 33"/>
                  <a:gd name="T2" fmla="*/ 0 w 457"/>
                  <a:gd name="T3" fmla="*/ 0 h 33"/>
                  <a:gd name="T4" fmla="*/ 0 w 457"/>
                  <a:gd name="T5" fmla="*/ 0 h 33"/>
                  <a:gd name="T6" fmla="*/ 447 w 457"/>
                  <a:gd name="T7" fmla="*/ 33 h 33"/>
                  <a:gd name="T8" fmla="*/ 457 w 457"/>
                  <a:gd name="T9" fmla="*/ 0 h 33"/>
                </a:gdLst>
                <a:ahLst/>
                <a:cxnLst>
                  <a:cxn ang="0">
                    <a:pos x="T0" y="T1"/>
                  </a:cxn>
                  <a:cxn ang="0">
                    <a:pos x="T2" y="T3"/>
                  </a:cxn>
                  <a:cxn ang="0">
                    <a:pos x="T4" y="T5"/>
                  </a:cxn>
                  <a:cxn ang="0">
                    <a:pos x="T6" y="T7"/>
                  </a:cxn>
                  <a:cxn ang="0">
                    <a:pos x="T8" y="T9"/>
                  </a:cxn>
                </a:cxnLst>
                <a:rect l="0" t="0" r="r" b="b"/>
                <a:pathLst>
                  <a:path w="457" h="33">
                    <a:moveTo>
                      <a:pt x="457" y="0"/>
                    </a:moveTo>
                    <a:lnTo>
                      <a:pt x="0" y="0"/>
                    </a:lnTo>
                    <a:lnTo>
                      <a:pt x="0" y="0"/>
                    </a:lnTo>
                    <a:lnTo>
                      <a:pt x="447" y="33"/>
                    </a:lnTo>
                    <a:lnTo>
                      <a:pt x="457" y="0"/>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0" name="Freeform 54"/>
              <p:cNvSpPr>
                <a:spLocks/>
              </p:cNvSpPr>
              <p:nvPr/>
            </p:nvSpPr>
            <p:spPr bwMode="gray">
              <a:xfrm>
                <a:off x="3848133" y="4210917"/>
                <a:ext cx="613265" cy="44253"/>
              </a:xfrm>
              <a:custGeom>
                <a:avLst/>
                <a:gdLst>
                  <a:gd name="T0" fmla="*/ 457 w 457"/>
                  <a:gd name="T1" fmla="*/ 0 h 33"/>
                  <a:gd name="T2" fmla="*/ 0 w 457"/>
                  <a:gd name="T3" fmla="*/ 0 h 33"/>
                  <a:gd name="T4" fmla="*/ 12 w 457"/>
                  <a:gd name="T5" fmla="*/ 33 h 33"/>
                  <a:gd name="T6" fmla="*/ 457 w 457"/>
                  <a:gd name="T7" fmla="*/ 0 h 33"/>
                </a:gdLst>
                <a:ahLst/>
                <a:cxnLst>
                  <a:cxn ang="0">
                    <a:pos x="T0" y="T1"/>
                  </a:cxn>
                  <a:cxn ang="0">
                    <a:pos x="T2" y="T3"/>
                  </a:cxn>
                  <a:cxn ang="0">
                    <a:pos x="T4" y="T5"/>
                  </a:cxn>
                  <a:cxn ang="0">
                    <a:pos x="T6" y="T7"/>
                  </a:cxn>
                </a:cxnLst>
                <a:rect l="0" t="0" r="r" b="b"/>
                <a:pathLst>
                  <a:path w="457" h="33">
                    <a:moveTo>
                      <a:pt x="457" y="0"/>
                    </a:moveTo>
                    <a:lnTo>
                      <a:pt x="0" y="0"/>
                    </a:lnTo>
                    <a:lnTo>
                      <a:pt x="12" y="33"/>
                    </a:lnTo>
                    <a:lnTo>
                      <a:pt x="457" y="0"/>
                    </a:lnTo>
                    <a:close/>
                  </a:path>
                </a:pathLst>
              </a:custGeom>
              <a:solidFill>
                <a:srgbClr val="969696"/>
              </a:solidFill>
              <a:ln w="3175">
                <a:solidFill>
                  <a:srgbClr val="969696"/>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1" name="Freeform 55"/>
              <p:cNvSpPr>
                <a:spLocks/>
              </p:cNvSpPr>
              <p:nvPr/>
            </p:nvSpPr>
            <p:spPr bwMode="gray">
              <a:xfrm>
                <a:off x="1996262" y="4210917"/>
                <a:ext cx="1867974" cy="44253"/>
              </a:xfrm>
              <a:custGeom>
                <a:avLst/>
                <a:gdLst>
                  <a:gd name="T0" fmla="*/ 0 w 1392"/>
                  <a:gd name="T1" fmla="*/ 33 h 33"/>
                  <a:gd name="T2" fmla="*/ 1392 w 1392"/>
                  <a:gd name="T3" fmla="*/ 33 h 33"/>
                  <a:gd name="T4" fmla="*/ 1392 w 1392"/>
                  <a:gd name="T5" fmla="*/ 33 h 33"/>
                  <a:gd name="T6" fmla="*/ 1380 w 1392"/>
                  <a:gd name="T7" fmla="*/ 0 h 33"/>
                  <a:gd name="T8" fmla="*/ 10 w 1392"/>
                  <a:gd name="T9" fmla="*/ 0 h 33"/>
                  <a:gd name="T10" fmla="*/ 0 w 1392"/>
                  <a:gd name="T11" fmla="*/ 33 h 33"/>
                  <a:gd name="T12" fmla="*/ 0 w 139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392" h="33">
                    <a:moveTo>
                      <a:pt x="0" y="33"/>
                    </a:moveTo>
                    <a:lnTo>
                      <a:pt x="1392" y="33"/>
                    </a:lnTo>
                    <a:lnTo>
                      <a:pt x="1392" y="33"/>
                    </a:lnTo>
                    <a:lnTo>
                      <a:pt x="1380" y="0"/>
                    </a:lnTo>
                    <a:lnTo>
                      <a:pt x="10" y="0"/>
                    </a:lnTo>
                    <a:lnTo>
                      <a:pt x="0" y="33"/>
                    </a:lnTo>
                    <a:lnTo>
                      <a:pt x="0" y="33"/>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2" name="Freeform 56"/>
              <p:cNvSpPr>
                <a:spLocks/>
              </p:cNvSpPr>
              <p:nvPr/>
            </p:nvSpPr>
            <p:spPr bwMode="gray">
              <a:xfrm>
                <a:off x="3997088" y="4642717"/>
                <a:ext cx="378426" cy="111303"/>
              </a:xfrm>
              <a:custGeom>
                <a:avLst/>
                <a:gdLst>
                  <a:gd name="T0" fmla="*/ 29 w 282"/>
                  <a:gd name="T1" fmla="*/ 83 h 83"/>
                  <a:gd name="T2" fmla="*/ 282 w 282"/>
                  <a:gd name="T3" fmla="*/ 83 h 83"/>
                  <a:gd name="T4" fmla="*/ 0 w 282"/>
                  <a:gd name="T5" fmla="*/ 0 h 83"/>
                  <a:gd name="T6" fmla="*/ 29 w 282"/>
                  <a:gd name="T7" fmla="*/ 83 h 83"/>
                </a:gdLst>
                <a:ahLst/>
                <a:cxnLst>
                  <a:cxn ang="0">
                    <a:pos x="T0" y="T1"/>
                  </a:cxn>
                  <a:cxn ang="0">
                    <a:pos x="T2" y="T3"/>
                  </a:cxn>
                  <a:cxn ang="0">
                    <a:pos x="T4" y="T5"/>
                  </a:cxn>
                  <a:cxn ang="0">
                    <a:pos x="T6" y="T7"/>
                  </a:cxn>
                </a:cxnLst>
                <a:rect l="0" t="0" r="r" b="b"/>
                <a:pathLst>
                  <a:path w="282" h="83">
                    <a:moveTo>
                      <a:pt x="29" y="83"/>
                    </a:moveTo>
                    <a:lnTo>
                      <a:pt x="282" y="83"/>
                    </a:lnTo>
                    <a:lnTo>
                      <a:pt x="0" y="0"/>
                    </a:lnTo>
                    <a:lnTo>
                      <a:pt x="29" y="83"/>
                    </a:lnTo>
                    <a:close/>
                  </a:path>
                </a:pathLst>
              </a:custGeom>
              <a:solidFill>
                <a:srgbClr val="7D7D7D"/>
              </a:solidFill>
              <a:ln w="3175">
                <a:solidFill>
                  <a:srgbClr val="7D7D7D"/>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3" name="Freeform 57"/>
              <p:cNvSpPr>
                <a:spLocks/>
              </p:cNvSpPr>
              <p:nvPr/>
            </p:nvSpPr>
            <p:spPr bwMode="gray">
              <a:xfrm>
                <a:off x="1482301" y="4642717"/>
                <a:ext cx="377084" cy="111303"/>
              </a:xfrm>
              <a:custGeom>
                <a:avLst/>
                <a:gdLst>
                  <a:gd name="T0" fmla="*/ 281 w 281"/>
                  <a:gd name="T1" fmla="*/ 0 h 83"/>
                  <a:gd name="T2" fmla="*/ 0 w 281"/>
                  <a:gd name="T3" fmla="*/ 83 h 83"/>
                  <a:gd name="T4" fmla="*/ 253 w 281"/>
                  <a:gd name="T5" fmla="*/ 83 h 83"/>
                  <a:gd name="T6" fmla="*/ 281 w 281"/>
                  <a:gd name="T7" fmla="*/ 0 h 83"/>
                </a:gdLst>
                <a:ahLst/>
                <a:cxnLst>
                  <a:cxn ang="0">
                    <a:pos x="T0" y="T1"/>
                  </a:cxn>
                  <a:cxn ang="0">
                    <a:pos x="T2" y="T3"/>
                  </a:cxn>
                  <a:cxn ang="0">
                    <a:pos x="T4" y="T5"/>
                  </a:cxn>
                  <a:cxn ang="0">
                    <a:pos x="T6" y="T7"/>
                  </a:cxn>
                </a:cxnLst>
                <a:rect l="0" t="0" r="r" b="b"/>
                <a:pathLst>
                  <a:path w="281" h="83">
                    <a:moveTo>
                      <a:pt x="281" y="0"/>
                    </a:moveTo>
                    <a:lnTo>
                      <a:pt x="0" y="83"/>
                    </a:lnTo>
                    <a:lnTo>
                      <a:pt x="253" y="83"/>
                    </a:lnTo>
                    <a:lnTo>
                      <a:pt x="281" y="0"/>
                    </a:lnTo>
                    <a:close/>
                  </a:path>
                </a:pathLst>
              </a:custGeom>
              <a:solidFill>
                <a:srgbClr val="969696"/>
              </a:solidFill>
              <a:ln w="3175">
                <a:solidFill>
                  <a:srgbClr val="969696"/>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4" name="Freeform 58"/>
              <p:cNvSpPr>
                <a:spLocks/>
              </p:cNvSpPr>
              <p:nvPr/>
            </p:nvSpPr>
            <p:spPr bwMode="gray">
              <a:xfrm>
                <a:off x="1821810" y="4642717"/>
                <a:ext cx="2214194" cy="111303"/>
              </a:xfrm>
              <a:custGeom>
                <a:avLst/>
                <a:gdLst>
                  <a:gd name="T0" fmla="*/ 1621 w 1650"/>
                  <a:gd name="T1" fmla="*/ 0 h 83"/>
                  <a:gd name="T2" fmla="*/ 28 w 1650"/>
                  <a:gd name="T3" fmla="*/ 0 h 83"/>
                  <a:gd name="T4" fmla="*/ 0 w 1650"/>
                  <a:gd name="T5" fmla="*/ 83 h 83"/>
                  <a:gd name="T6" fmla="*/ 1650 w 1650"/>
                  <a:gd name="T7" fmla="*/ 83 h 83"/>
                  <a:gd name="T8" fmla="*/ 1621 w 1650"/>
                  <a:gd name="T9" fmla="*/ 0 h 83"/>
                </a:gdLst>
                <a:ahLst/>
                <a:cxnLst>
                  <a:cxn ang="0">
                    <a:pos x="T0" y="T1"/>
                  </a:cxn>
                  <a:cxn ang="0">
                    <a:pos x="T2" y="T3"/>
                  </a:cxn>
                  <a:cxn ang="0">
                    <a:pos x="T4" y="T5"/>
                  </a:cxn>
                  <a:cxn ang="0">
                    <a:pos x="T6" y="T7"/>
                  </a:cxn>
                  <a:cxn ang="0">
                    <a:pos x="T8" y="T9"/>
                  </a:cxn>
                </a:cxnLst>
                <a:rect l="0" t="0" r="r" b="b"/>
                <a:pathLst>
                  <a:path w="1650" h="83">
                    <a:moveTo>
                      <a:pt x="1621" y="0"/>
                    </a:moveTo>
                    <a:lnTo>
                      <a:pt x="28" y="0"/>
                    </a:lnTo>
                    <a:lnTo>
                      <a:pt x="0" y="83"/>
                    </a:lnTo>
                    <a:lnTo>
                      <a:pt x="1650" y="83"/>
                    </a:lnTo>
                    <a:lnTo>
                      <a:pt x="1621" y="0"/>
                    </a:lnTo>
                    <a:close/>
                  </a:path>
                </a:pathLst>
              </a:custGeom>
              <a:solidFill>
                <a:srgbClr val="C8C8C8"/>
              </a:solidFill>
              <a:ln w="3175">
                <a:solidFill>
                  <a:srgbClr val="C8C8C8"/>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5" name="Freeform 59"/>
              <p:cNvSpPr>
                <a:spLocks/>
              </p:cNvSpPr>
              <p:nvPr/>
            </p:nvSpPr>
            <p:spPr bwMode="gray">
              <a:xfrm>
                <a:off x="1081062" y="4566281"/>
                <a:ext cx="3694349" cy="187739"/>
              </a:xfrm>
              <a:custGeom>
                <a:avLst/>
                <a:gdLst>
                  <a:gd name="T0" fmla="*/ 580 w 2753"/>
                  <a:gd name="T1" fmla="*/ 57 h 140"/>
                  <a:gd name="T2" fmla="*/ 2173 w 2753"/>
                  <a:gd name="T3" fmla="*/ 57 h 140"/>
                  <a:gd name="T4" fmla="*/ 2173 w 2753"/>
                  <a:gd name="T5" fmla="*/ 57 h 140"/>
                  <a:gd name="T6" fmla="*/ 2455 w 2753"/>
                  <a:gd name="T7" fmla="*/ 140 h 140"/>
                  <a:gd name="T8" fmla="*/ 2753 w 2753"/>
                  <a:gd name="T9" fmla="*/ 140 h 140"/>
                  <a:gd name="T10" fmla="*/ 2155 w 2753"/>
                  <a:gd name="T11" fmla="*/ 0 h 140"/>
                  <a:gd name="T12" fmla="*/ 602 w 2753"/>
                  <a:gd name="T13" fmla="*/ 0 h 140"/>
                  <a:gd name="T14" fmla="*/ 602 w 2753"/>
                  <a:gd name="T15" fmla="*/ 0 h 140"/>
                  <a:gd name="T16" fmla="*/ 0 w 2753"/>
                  <a:gd name="T17" fmla="*/ 140 h 140"/>
                  <a:gd name="T18" fmla="*/ 299 w 2753"/>
                  <a:gd name="T19" fmla="*/ 140 h 140"/>
                  <a:gd name="T20" fmla="*/ 580 w 2753"/>
                  <a:gd name="T21" fmla="*/ 57 h 140"/>
                  <a:gd name="T22" fmla="*/ 580 w 2753"/>
                  <a:gd name="T23"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3" h="140">
                    <a:moveTo>
                      <a:pt x="580" y="57"/>
                    </a:moveTo>
                    <a:lnTo>
                      <a:pt x="2173" y="57"/>
                    </a:lnTo>
                    <a:lnTo>
                      <a:pt x="2173" y="57"/>
                    </a:lnTo>
                    <a:lnTo>
                      <a:pt x="2455" y="140"/>
                    </a:lnTo>
                    <a:lnTo>
                      <a:pt x="2753" y="140"/>
                    </a:lnTo>
                    <a:lnTo>
                      <a:pt x="2155" y="0"/>
                    </a:lnTo>
                    <a:lnTo>
                      <a:pt x="602" y="0"/>
                    </a:lnTo>
                    <a:lnTo>
                      <a:pt x="602" y="0"/>
                    </a:lnTo>
                    <a:lnTo>
                      <a:pt x="0" y="140"/>
                    </a:lnTo>
                    <a:lnTo>
                      <a:pt x="299" y="140"/>
                    </a:lnTo>
                    <a:lnTo>
                      <a:pt x="580" y="57"/>
                    </a:lnTo>
                    <a:lnTo>
                      <a:pt x="580" y="57"/>
                    </a:lnTo>
                    <a:close/>
                  </a:path>
                </a:pathLst>
              </a:custGeom>
              <a:gradFill flip="none" rotWithShape="1">
                <a:gsLst>
                  <a:gs pos="0">
                    <a:srgbClr val="BFBFBF"/>
                  </a:gs>
                  <a:gs pos="100000">
                    <a:srgbClr val="D9D9D9"/>
                  </a:gs>
                </a:gsLst>
                <a:lin ang="16200000" scaled="0"/>
                <a:tileRect/>
              </a:gradFill>
              <a:ln w="3175">
                <a:gradFill>
                  <a:gsLst>
                    <a:gs pos="100000">
                      <a:srgbClr val="D9D9D9"/>
                    </a:gs>
                    <a:gs pos="0">
                      <a:srgbClr val="BFBFBF"/>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6" name="Rectangle 60"/>
              <p:cNvSpPr>
                <a:spLocks noChangeArrowheads="1"/>
              </p:cNvSpPr>
              <p:nvPr/>
            </p:nvSpPr>
            <p:spPr bwMode="gray">
              <a:xfrm>
                <a:off x="1859384" y="4642717"/>
                <a:ext cx="2137704"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7" name="Rechteck 182"/>
              <p:cNvSpPr/>
              <p:nvPr/>
            </p:nvSpPr>
            <p:spPr bwMode="gray">
              <a:xfrm>
                <a:off x="1662194" y="4210050"/>
                <a:ext cx="2536034" cy="543969"/>
              </a:xfrm>
              <a:prstGeom prst="rect">
                <a:avLst/>
              </a:prstGeom>
              <a:noFill/>
              <a:ln w="12700">
                <a:noFill/>
                <a:round/>
                <a:headEnd/>
                <a:tailEnd/>
              </a:ln>
            </p:spPr>
            <p:txBody>
              <a:bodyPr wrap="square" lIns="0" tIns="90000" rIns="0" bIns="90000" rtlCol="0" anchor="ctr">
                <a:noAutofit/>
              </a:bodyPr>
              <a:lstStyle/>
              <a:p>
                <a:pPr algn="ctr">
                  <a:spcAft>
                    <a:spcPts val="300"/>
                  </a:spcAft>
                  <a:buClr>
                    <a:srgbClr val="808080"/>
                  </a:buClr>
                </a:pPr>
                <a:r>
                  <a:rPr lang="en-US" sz="1400" b="1" dirty="0">
                    <a:solidFill>
                      <a:srgbClr val="000000"/>
                    </a:solidFill>
                    <a:latin typeface="Calibri" panose="020F0502020204030204" pitchFamily="34" charset="0"/>
                  </a:rPr>
                  <a:t>Gap filling Projects</a:t>
                </a:r>
                <a:br>
                  <a:rPr lang="en-US" sz="1400" b="1" dirty="0">
                    <a:solidFill>
                      <a:srgbClr val="000000"/>
                    </a:solidFill>
                    <a:latin typeface="Calibri" panose="020F0502020204030204" pitchFamily="34" charset="0"/>
                  </a:rPr>
                </a:br>
                <a:r>
                  <a:rPr lang="en-US" sz="1400" b="1" dirty="0">
                    <a:solidFill>
                      <a:srgbClr val="000000"/>
                    </a:solidFill>
                    <a:latin typeface="Calibri" panose="020F0502020204030204" pitchFamily="34" charset="0"/>
                  </a:rPr>
                  <a:t>below the waterline</a:t>
                </a:r>
              </a:p>
            </p:txBody>
          </p:sp>
        </p:grpSp>
        <p:grpSp>
          <p:nvGrpSpPr>
            <p:cNvPr id="16" name="Gruppieren 204"/>
            <p:cNvGrpSpPr/>
            <p:nvPr/>
          </p:nvGrpSpPr>
          <p:grpSpPr bwMode="gray">
            <a:xfrm>
              <a:off x="-1679331" y="3521645"/>
              <a:ext cx="10500274" cy="673235"/>
              <a:chOff x="-1679331" y="3521645"/>
              <a:chExt cx="10500274" cy="673235"/>
            </a:xfrm>
          </p:grpSpPr>
          <p:grpSp>
            <p:nvGrpSpPr>
              <p:cNvPr id="20" name="Gruppieren 196"/>
              <p:cNvGrpSpPr/>
              <p:nvPr/>
            </p:nvGrpSpPr>
            <p:grpSpPr bwMode="gray">
              <a:xfrm>
                <a:off x="1478275" y="3521645"/>
                <a:ext cx="2901266" cy="640997"/>
                <a:chOff x="1478275" y="3521645"/>
                <a:chExt cx="2901266" cy="640997"/>
              </a:xfrm>
            </p:grpSpPr>
            <p:sp>
              <p:nvSpPr>
                <p:cNvPr id="22" name="Freeform 9"/>
                <p:cNvSpPr>
                  <a:spLocks/>
                </p:cNvSpPr>
                <p:nvPr/>
              </p:nvSpPr>
              <p:spPr bwMode="gray">
                <a:xfrm>
                  <a:off x="1478275" y="3521646"/>
                  <a:ext cx="680362" cy="543103"/>
                </a:xfrm>
                <a:custGeom>
                  <a:avLst/>
                  <a:gdLst>
                    <a:gd name="T0" fmla="*/ 235 w 507"/>
                    <a:gd name="T1" fmla="*/ 0 h 405"/>
                    <a:gd name="T2" fmla="*/ 0 w 507"/>
                    <a:gd name="T3" fmla="*/ 405 h 405"/>
                    <a:gd name="T4" fmla="*/ 433 w 507"/>
                    <a:gd name="T5" fmla="*/ 405 h 405"/>
                    <a:gd name="T6" fmla="*/ 507 w 507"/>
                    <a:gd name="T7" fmla="*/ 192 h 405"/>
                    <a:gd name="T8" fmla="*/ 235 w 507"/>
                    <a:gd name="T9" fmla="*/ 0 h 405"/>
                  </a:gdLst>
                  <a:ahLst/>
                  <a:cxnLst>
                    <a:cxn ang="0">
                      <a:pos x="T0" y="T1"/>
                    </a:cxn>
                    <a:cxn ang="0">
                      <a:pos x="T2" y="T3"/>
                    </a:cxn>
                    <a:cxn ang="0">
                      <a:pos x="T4" y="T5"/>
                    </a:cxn>
                    <a:cxn ang="0">
                      <a:pos x="T6" y="T7"/>
                    </a:cxn>
                    <a:cxn ang="0">
                      <a:pos x="T8" y="T9"/>
                    </a:cxn>
                  </a:cxnLst>
                  <a:rect l="0" t="0" r="r" b="b"/>
                  <a:pathLst>
                    <a:path w="507" h="405">
                      <a:moveTo>
                        <a:pt x="235" y="0"/>
                      </a:moveTo>
                      <a:lnTo>
                        <a:pt x="0" y="405"/>
                      </a:lnTo>
                      <a:lnTo>
                        <a:pt x="433" y="405"/>
                      </a:lnTo>
                      <a:lnTo>
                        <a:pt x="507" y="192"/>
                      </a:lnTo>
                      <a:lnTo>
                        <a:pt x="235" y="0"/>
                      </a:lnTo>
                      <a:close/>
                    </a:path>
                  </a:pathLst>
                </a:custGeom>
                <a:gradFill flip="none" rotWithShape="1">
                  <a:gsLst>
                    <a:gs pos="0">
                      <a:schemeClr val="accent1">
                        <a:lumMod val="50000"/>
                      </a:schemeClr>
                    </a:gs>
                    <a:gs pos="100000">
                      <a:schemeClr val="accent1">
                        <a:lumMod val="75000"/>
                      </a:schemeClr>
                    </a:gs>
                  </a:gsLst>
                  <a:lin ang="5400000" scaled="1"/>
                  <a:tileRect/>
                </a:gradFill>
                <a:ln w="3175">
                  <a:gradFill flip="none" rotWithShape="1">
                    <a:gsLst>
                      <a:gs pos="0">
                        <a:schemeClr val="accent1">
                          <a:lumMod val="50000"/>
                        </a:schemeClr>
                      </a:gs>
                      <a:gs pos="100000">
                        <a:schemeClr val="accent1">
                          <a:lumMod val="75000"/>
                        </a:schemeClr>
                      </a:gs>
                    </a:gsLst>
                    <a:lin ang="54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 name="Freeform 10"/>
                <p:cNvSpPr>
                  <a:spLocks/>
                </p:cNvSpPr>
                <p:nvPr/>
              </p:nvSpPr>
              <p:spPr bwMode="gray">
                <a:xfrm>
                  <a:off x="3699178" y="3521646"/>
                  <a:ext cx="680362" cy="543103"/>
                </a:xfrm>
                <a:custGeom>
                  <a:avLst/>
                  <a:gdLst>
                    <a:gd name="T0" fmla="*/ 73 w 507"/>
                    <a:gd name="T1" fmla="*/ 405 h 405"/>
                    <a:gd name="T2" fmla="*/ 507 w 507"/>
                    <a:gd name="T3" fmla="*/ 405 h 405"/>
                    <a:gd name="T4" fmla="*/ 272 w 507"/>
                    <a:gd name="T5" fmla="*/ 0 h 405"/>
                    <a:gd name="T6" fmla="*/ 0 w 507"/>
                    <a:gd name="T7" fmla="*/ 192 h 405"/>
                    <a:gd name="T8" fmla="*/ 73 w 507"/>
                    <a:gd name="T9" fmla="*/ 405 h 405"/>
                  </a:gdLst>
                  <a:ahLst/>
                  <a:cxnLst>
                    <a:cxn ang="0">
                      <a:pos x="T0" y="T1"/>
                    </a:cxn>
                    <a:cxn ang="0">
                      <a:pos x="T2" y="T3"/>
                    </a:cxn>
                    <a:cxn ang="0">
                      <a:pos x="T4" y="T5"/>
                    </a:cxn>
                    <a:cxn ang="0">
                      <a:pos x="T6" y="T7"/>
                    </a:cxn>
                    <a:cxn ang="0">
                      <a:pos x="T8" y="T9"/>
                    </a:cxn>
                  </a:cxnLst>
                  <a:rect l="0" t="0" r="r" b="b"/>
                  <a:pathLst>
                    <a:path w="507" h="405">
                      <a:moveTo>
                        <a:pt x="73" y="405"/>
                      </a:moveTo>
                      <a:lnTo>
                        <a:pt x="507" y="405"/>
                      </a:lnTo>
                      <a:lnTo>
                        <a:pt x="272" y="0"/>
                      </a:lnTo>
                      <a:lnTo>
                        <a:pt x="0" y="192"/>
                      </a:lnTo>
                      <a:lnTo>
                        <a:pt x="73" y="405"/>
                      </a:lnTo>
                      <a:close/>
                    </a:path>
                  </a:pathLst>
                </a:custGeom>
                <a:gradFill flip="none" rotWithShape="1">
                  <a:gsLst>
                    <a:gs pos="0">
                      <a:schemeClr val="accent1">
                        <a:lumMod val="20000"/>
                        <a:lumOff val="80000"/>
                      </a:schemeClr>
                    </a:gs>
                    <a:gs pos="100000">
                      <a:schemeClr val="accent1">
                        <a:lumMod val="60000"/>
                        <a:lumOff val="40000"/>
                      </a:schemeClr>
                    </a:gs>
                  </a:gsLst>
                  <a:lin ang="16200000" scaled="1"/>
                  <a:tileRect/>
                </a:gradFill>
                <a:ln w="3175">
                  <a:gradFill>
                    <a:gsLst>
                      <a:gs pos="0">
                        <a:schemeClr val="accent1">
                          <a:lumMod val="20000"/>
                          <a:lumOff val="80000"/>
                        </a:schemeClr>
                      </a:gs>
                      <a:gs pos="100000">
                        <a:schemeClr val="accent1">
                          <a:lumMod val="60000"/>
                          <a:lumOff val="40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 name="Freeform 20"/>
                <p:cNvSpPr>
                  <a:spLocks/>
                </p:cNvSpPr>
                <p:nvPr/>
              </p:nvSpPr>
              <p:spPr bwMode="gray">
                <a:xfrm>
                  <a:off x="2059333" y="4064749"/>
                  <a:ext cx="1741832" cy="2682"/>
                </a:xfrm>
                <a:custGeom>
                  <a:avLst/>
                  <a:gdLst>
                    <a:gd name="T0" fmla="*/ 1298 w 1298"/>
                    <a:gd name="T1" fmla="*/ 2 h 2"/>
                    <a:gd name="T2" fmla="*/ 1295 w 1298"/>
                    <a:gd name="T3" fmla="*/ 0 h 2"/>
                    <a:gd name="T4" fmla="*/ 0 w 1298"/>
                    <a:gd name="T5" fmla="*/ 0 h 2"/>
                    <a:gd name="T6" fmla="*/ 0 w 1298"/>
                    <a:gd name="T7" fmla="*/ 2 h 2"/>
                    <a:gd name="T8" fmla="*/ 1298 w 1298"/>
                    <a:gd name="T9" fmla="*/ 2 h 2"/>
                  </a:gdLst>
                  <a:ahLst/>
                  <a:cxnLst>
                    <a:cxn ang="0">
                      <a:pos x="T0" y="T1"/>
                    </a:cxn>
                    <a:cxn ang="0">
                      <a:pos x="T2" y="T3"/>
                    </a:cxn>
                    <a:cxn ang="0">
                      <a:pos x="T4" y="T5"/>
                    </a:cxn>
                    <a:cxn ang="0">
                      <a:pos x="T6" y="T7"/>
                    </a:cxn>
                    <a:cxn ang="0">
                      <a:pos x="T8" y="T9"/>
                    </a:cxn>
                  </a:cxnLst>
                  <a:rect l="0" t="0" r="r" b="b"/>
                  <a:pathLst>
                    <a:path w="1298" h="2">
                      <a:moveTo>
                        <a:pt x="1298" y="2"/>
                      </a:moveTo>
                      <a:lnTo>
                        <a:pt x="1295" y="0"/>
                      </a:lnTo>
                      <a:lnTo>
                        <a:pt x="0" y="0"/>
                      </a:lnTo>
                      <a:lnTo>
                        <a:pt x="0" y="2"/>
                      </a:lnTo>
                      <a:lnTo>
                        <a:pt x="1298"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 name="Freeform 21"/>
                <p:cNvSpPr>
                  <a:spLocks/>
                </p:cNvSpPr>
                <p:nvPr/>
              </p:nvSpPr>
              <p:spPr bwMode="gray">
                <a:xfrm>
                  <a:off x="2059333" y="3779117"/>
                  <a:ext cx="1737807" cy="285632"/>
                </a:xfrm>
                <a:custGeom>
                  <a:avLst/>
                  <a:gdLst>
                    <a:gd name="T0" fmla="*/ 1222 w 1295"/>
                    <a:gd name="T1" fmla="*/ 0 h 213"/>
                    <a:gd name="T2" fmla="*/ 74 w 1295"/>
                    <a:gd name="T3" fmla="*/ 0 h 213"/>
                    <a:gd name="T4" fmla="*/ 0 w 1295"/>
                    <a:gd name="T5" fmla="*/ 213 h 213"/>
                    <a:gd name="T6" fmla="*/ 1295 w 1295"/>
                    <a:gd name="T7" fmla="*/ 213 h 213"/>
                    <a:gd name="T8" fmla="*/ 1222 w 1295"/>
                    <a:gd name="T9" fmla="*/ 0 h 213"/>
                  </a:gdLst>
                  <a:ahLst/>
                  <a:cxnLst>
                    <a:cxn ang="0">
                      <a:pos x="T0" y="T1"/>
                    </a:cxn>
                    <a:cxn ang="0">
                      <a:pos x="T2" y="T3"/>
                    </a:cxn>
                    <a:cxn ang="0">
                      <a:pos x="T4" y="T5"/>
                    </a:cxn>
                    <a:cxn ang="0">
                      <a:pos x="T6" y="T7"/>
                    </a:cxn>
                    <a:cxn ang="0">
                      <a:pos x="T8" y="T9"/>
                    </a:cxn>
                  </a:cxnLst>
                  <a:rect l="0" t="0" r="r" b="b"/>
                  <a:pathLst>
                    <a:path w="1295" h="213">
                      <a:moveTo>
                        <a:pt x="1222" y="0"/>
                      </a:moveTo>
                      <a:lnTo>
                        <a:pt x="74" y="0"/>
                      </a:lnTo>
                      <a:lnTo>
                        <a:pt x="0" y="213"/>
                      </a:lnTo>
                      <a:lnTo>
                        <a:pt x="1295" y="213"/>
                      </a:lnTo>
                      <a:lnTo>
                        <a:pt x="1222" y="0"/>
                      </a:lnTo>
                      <a:close/>
                    </a:path>
                  </a:pathLst>
                </a:custGeom>
                <a:gradFill flip="none" rotWithShape="1">
                  <a:gsLst>
                    <a:gs pos="0">
                      <a:schemeClr val="accent1"/>
                    </a:gs>
                    <a:gs pos="100000">
                      <a:schemeClr val="accent1">
                        <a:lumMod val="75000"/>
                      </a:schemeClr>
                    </a:gs>
                  </a:gsLst>
                  <a:lin ang="16200000" scaled="1"/>
                  <a:tileRect/>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6" name="Freeform 33"/>
                <p:cNvSpPr>
                  <a:spLocks/>
                </p:cNvSpPr>
                <p:nvPr/>
              </p:nvSpPr>
              <p:spPr bwMode="gray">
                <a:xfrm>
                  <a:off x="1478275" y="4067431"/>
                  <a:ext cx="581058" cy="95211"/>
                </a:xfrm>
                <a:custGeom>
                  <a:avLst/>
                  <a:gdLst>
                    <a:gd name="T0" fmla="*/ 0 w 433"/>
                    <a:gd name="T1" fmla="*/ 0 h 71"/>
                    <a:gd name="T2" fmla="*/ 407 w 433"/>
                    <a:gd name="T3" fmla="*/ 71 h 71"/>
                    <a:gd name="T4" fmla="*/ 407 w 433"/>
                    <a:gd name="T5" fmla="*/ 71 h 71"/>
                    <a:gd name="T6" fmla="*/ 433 w 433"/>
                    <a:gd name="T7" fmla="*/ 0 h 71"/>
                    <a:gd name="T8" fmla="*/ 0 w 433"/>
                    <a:gd name="T9" fmla="*/ 0 h 71"/>
                  </a:gdLst>
                  <a:ahLst/>
                  <a:cxnLst>
                    <a:cxn ang="0">
                      <a:pos x="T0" y="T1"/>
                    </a:cxn>
                    <a:cxn ang="0">
                      <a:pos x="T2" y="T3"/>
                    </a:cxn>
                    <a:cxn ang="0">
                      <a:pos x="T4" y="T5"/>
                    </a:cxn>
                    <a:cxn ang="0">
                      <a:pos x="T6" y="T7"/>
                    </a:cxn>
                    <a:cxn ang="0">
                      <a:pos x="T8" y="T9"/>
                    </a:cxn>
                  </a:cxnLst>
                  <a:rect l="0" t="0" r="r" b="b"/>
                  <a:pathLst>
                    <a:path w="433" h="71">
                      <a:moveTo>
                        <a:pt x="0" y="0"/>
                      </a:moveTo>
                      <a:lnTo>
                        <a:pt x="407" y="71"/>
                      </a:lnTo>
                      <a:lnTo>
                        <a:pt x="407" y="71"/>
                      </a:lnTo>
                      <a:lnTo>
                        <a:pt x="433" y="0"/>
                      </a:lnTo>
                      <a:lnTo>
                        <a:pt x="0" y="0"/>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7" name="Freeform 34"/>
                <p:cNvSpPr>
                  <a:spLocks/>
                </p:cNvSpPr>
                <p:nvPr/>
              </p:nvSpPr>
              <p:spPr bwMode="gray">
                <a:xfrm>
                  <a:off x="3801166" y="4067431"/>
                  <a:ext cx="578375" cy="95211"/>
                </a:xfrm>
                <a:custGeom>
                  <a:avLst/>
                  <a:gdLst>
                    <a:gd name="T0" fmla="*/ 23 w 431"/>
                    <a:gd name="T1" fmla="*/ 71 h 71"/>
                    <a:gd name="T2" fmla="*/ 431 w 431"/>
                    <a:gd name="T3" fmla="*/ 0 h 71"/>
                    <a:gd name="T4" fmla="*/ 0 w 431"/>
                    <a:gd name="T5" fmla="*/ 0 h 71"/>
                    <a:gd name="T6" fmla="*/ 23 w 431"/>
                    <a:gd name="T7" fmla="*/ 71 h 71"/>
                    <a:gd name="T8" fmla="*/ 23 w 431"/>
                    <a:gd name="T9" fmla="*/ 71 h 71"/>
                  </a:gdLst>
                  <a:ahLst/>
                  <a:cxnLst>
                    <a:cxn ang="0">
                      <a:pos x="T0" y="T1"/>
                    </a:cxn>
                    <a:cxn ang="0">
                      <a:pos x="T2" y="T3"/>
                    </a:cxn>
                    <a:cxn ang="0">
                      <a:pos x="T4" y="T5"/>
                    </a:cxn>
                    <a:cxn ang="0">
                      <a:pos x="T6" y="T7"/>
                    </a:cxn>
                    <a:cxn ang="0">
                      <a:pos x="T8" y="T9"/>
                    </a:cxn>
                  </a:cxnLst>
                  <a:rect l="0" t="0" r="r" b="b"/>
                  <a:pathLst>
                    <a:path w="431" h="71">
                      <a:moveTo>
                        <a:pt x="23" y="71"/>
                      </a:moveTo>
                      <a:lnTo>
                        <a:pt x="431" y="0"/>
                      </a:lnTo>
                      <a:lnTo>
                        <a:pt x="0" y="0"/>
                      </a:lnTo>
                      <a:lnTo>
                        <a:pt x="23" y="71"/>
                      </a:lnTo>
                      <a:lnTo>
                        <a:pt x="23" y="71"/>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8" name="Freeform 35"/>
                <p:cNvSpPr>
                  <a:spLocks/>
                </p:cNvSpPr>
                <p:nvPr/>
              </p:nvSpPr>
              <p:spPr bwMode="gray">
                <a:xfrm>
                  <a:off x="2024443" y="4067431"/>
                  <a:ext cx="1807588" cy="95211"/>
                </a:xfrm>
                <a:custGeom>
                  <a:avLst/>
                  <a:gdLst>
                    <a:gd name="T0" fmla="*/ 0 w 1347"/>
                    <a:gd name="T1" fmla="*/ 71 h 71"/>
                    <a:gd name="T2" fmla="*/ 1347 w 1347"/>
                    <a:gd name="T3" fmla="*/ 71 h 71"/>
                    <a:gd name="T4" fmla="*/ 1324 w 1347"/>
                    <a:gd name="T5" fmla="*/ 0 h 71"/>
                    <a:gd name="T6" fmla="*/ 26 w 1347"/>
                    <a:gd name="T7" fmla="*/ 0 h 71"/>
                    <a:gd name="T8" fmla="*/ 0 w 1347"/>
                    <a:gd name="T9" fmla="*/ 71 h 71"/>
                  </a:gdLst>
                  <a:ahLst/>
                  <a:cxnLst>
                    <a:cxn ang="0">
                      <a:pos x="T0" y="T1"/>
                    </a:cxn>
                    <a:cxn ang="0">
                      <a:pos x="T2" y="T3"/>
                    </a:cxn>
                    <a:cxn ang="0">
                      <a:pos x="T4" y="T5"/>
                    </a:cxn>
                    <a:cxn ang="0">
                      <a:pos x="T6" y="T7"/>
                    </a:cxn>
                    <a:cxn ang="0">
                      <a:pos x="T8" y="T9"/>
                    </a:cxn>
                  </a:cxnLst>
                  <a:rect l="0" t="0" r="r" b="b"/>
                  <a:pathLst>
                    <a:path w="1347" h="71">
                      <a:moveTo>
                        <a:pt x="0" y="71"/>
                      </a:moveTo>
                      <a:lnTo>
                        <a:pt x="1347" y="71"/>
                      </a:lnTo>
                      <a:lnTo>
                        <a:pt x="1324" y="0"/>
                      </a:lnTo>
                      <a:lnTo>
                        <a:pt x="26" y="0"/>
                      </a:lnTo>
                      <a:lnTo>
                        <a:pt x="0" y="71"/>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9" name="Rectangle 47"/>
                <p:cNvSpPr>
                  <a:spLocks noChangeArrowheads="1"/>
                </p:cNvSpPr>
                <p:nvPr/>
              </p:nvSpPr>
              <p:spPr bwMode="gray">
                <a:xfrm>
                  <a:off x="1793630" y="3521646"/>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0" name="Freeform 48"/>
                <p:cNvSpPr>
                  <a:spLocks/>
                </p:cNvSpPr>
                <p:nvPr/>
              </p:nvSpPr>
              <p:spPr bwMode="gray">
                <a:xfrm>
                  <a:off x="1793630" y="3521646"/>
                  <a:ext cx="2270555" cy="257471"/>
                </a:xfrm>
                <a:custGeom>
                  <a:avLst/>
                  <a:gdLst>
                    <a:gd name="T0" fmla="*/ 1420 w 1692"/>
                    <a:gd name="T1" fmla="*/ 192 h 192"/>
                    <a:gd name="T2" fmla="*/ 1692 w 1692"/>
                    <a:gd name="T3" fmla="*/ 0 h 192"/>
                    <a:gd name="T4" fmla="*/ 1510 w 1692"/>
                    <a:gd name="T5" fmla="*/ 0 h 192"/>
                    <a:gd name="T6" fmla="*/ 1392 w 1692"/>
                    <a:gd name="T7" fmla="*/ 107 h 192"/>
                    <a:gd name="T8" fmla="*/ 1392 w 1692"/>
                    <a:gd name="T9" fmla="*/ 107 h 192"/>
                    <a:gd name="T10" fmla="*/ 303 w 1692"/>
                    <a:gd name="T11" fmla="*/ 107 h 192"/>
                    <a:gd name="T12" fmla="*/ 303 w 1692"/>
                    <a:gd name="T13" fmla="*/ 107 h 192"/>
                    <a:gd name="T14" fmla="*/ 182 w 1692"/>
                    <a:gd name="T15" fmla="*/ 0 h 192"/>
                    <a:gd name="T16" fmla="*/ 0 w 1692"/>
                    <a:gd name="T17" fmla="*/ 0 h 192"/>
                    <a:gd name="T18" fmla="*/ 0 w 1692"/>
                    <a:gd name="T19" fmla="*/ 0 h 192"/>
                    <a:gd name="T20" fmla="*/ 272 w 1692"/>
                    <a:gd name="T21" fmla="*/ 192 h 192"/>
                    <a:gd name="T22" fmla="*/ 1420 w 1692"/>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2" h="192">
                      <a:moveTo>
                        <a:pt x="1420" y="192"/>
                      </a:moveTo>
                      <a:lnTo>
                        <a:pt x="1692" y="0"/>
                      </a:lnTo>
                      <a:lnTo>
                        <a:pt x="1510" y="0"/>
                      </a:lnTo>
                      <a:lnTo>
                        <a:pt x="1392" y="107"/>
                      </a:lnTo>
                      <a:lnTo>
                        <a:pt x="1392" y="107"/>
                      </a:lnTo>
                      <a:lnTo>
                        <a:pt x="303" y="107"/>
                      </a:lnTo>
                      <a:lnTo>
                        <a:pt x="303" y="107"/>
                      </a:lnTo>
                      <a:lnTo>
                        <a:pt x="182" y="0"/>
                      </a:lnTo>
                      <a:lnTo>
                        <a:pt x="0" y="0"/>
                      </a:lnTo>
                      <a:lnTo>
                        <a:pt x="0" y="0"/>
                      </a:lnTo>
                      <a:lnTo>
                        <a:pt x="272" y="192"/>
                      </a:lnTo>
                      <a:lnTo>
                        <a:pt x="1420" y="192"/>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1" name="Freeform 49"/>
                <p:cNvSpPr>
                  <a:spLocks/>
                </p:cNvSpPr>
                <p:nvPr/>
              </p:nvSpPr>
              <p:spPr bwMode="gray">
                <a:xfrm>
                  <a:off x="2037862" y="3521646"/>
                  <a:ext cx="209342" cy="143487"/>
                </a:xfrm>
                <a:custGeom>
                  <a:avLst/>
                  <a:gdLst>
                    <a:gd name="T0" fmla="*/ 156 w 156"/>
                    <a:gd name="T1" fmla="*/ 0 h 107"/>
                    <a:gd name="T2" fmla="*/ 0 w 156"/>
                    <a:gd name="T3" fmla="*/ 0 h 107"/>
                    <a:gd name="T4" fmla="*/ 121 w 156"/>
                    <a:gd name="T5" fmla="*/ 107 h 107"/>
                    <a:gd name="T6" fmla="*/ 156 w 156"/>
                    <a:gd name="T7" fmla="*/ 0 h 107"/>
                  </a:gdLst>
                  <a:ahLst/>
                  <a:cxnLst>
                    <a:cxn ang="0">
                      <a:pos x="T0" y="T1"/>
                    </a:cxn>
                    <a:cxn ang="0">
                      <a:pos x="T2" y="T3"/>
                    </a:cxn>
                    <a:cxn ang="0">
                      <a:pos x="T4" y="T5"/>
                    </a:cxn>
                    <a:cxn ang="0">
                      <a:pos x="T6" y="T7"/>
                    </a:cxn>
                  </a:cxnLst>
                  <a:rect l="0" t="0" r="r" b="b"/>
                  <a:pathLst>
                    <a:path w="156" h="107">
                      <a:moveTo>
                        <a:pt x="156" y="0"/>
                      </a:moveTo>
                      <a:lnTo>
                        <a:pt x="0" y="0"/>
                      </a:lnTo>
                      <a:lnTo>
                        <a:pt x="121" y="107"/>
                      </a:lnTo>
                      <a:lnTo>
                        <a:pt x="156" y="0"/>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2" name="Freeform 50"/>
                <p:cNvSpPr>
                  <a:spLocks/>
                </p:cNvSpPr>
                <p:nvPr/>
              </p:nvSpPr>
              <p:spPr bwMode="gray">
                <a:xfrm>
                  <a:off x="3610611" y="3521646"/>
                  <a:ext cx="209342" cy="143487"/>
                </a:xfrm>
                <a:custGeom>
                  <a:avLst/>
                  <a:gdLst>
                    <a:gd name="T0" fmla="*/ 38 w 156"/>
                    <a:gd name="T1" fmla="*/ 107 h 107"/>
                    <a:gd name="T2" fmla="*/ 38 w 156"/>
                    <a:gd name="T3" fmla="*/ 107 h 107"/>
                    <a:gd name="T4" fmla="*/ 156 w 156"/>
                    <a:gd name="T5" fmla="*/ 0 h 107"/>
                    <a:gd name="T6" fmla="*/ 0 w 156"/>
                    <a:gd name="T7" fmla="*/ 0 h 107"/>
                    <a:gd name="T8" fmla="*/ 38 w 156"/>
                    <a:gd name="T9" fmla="*/ 107 h 107"/>
                  </a:gdLst>
                  <a:ahLst/>
                  <a:cxnLst>
                    <a:cxn ang="0">
                      <a:pos x="T0" y="T1"/>
                    </a:cxn>
                    <a:cxn ang="0">
                      <a:pos x="T2" y="T3"/>
                    </a:cxn>
                    <a:cxn ang="0">
                      <a:pos x="T4" y="T5"/>
                    </a:cxn>
                    <a:cxn ang="0">
                      <a:pos x="T6" y="T7"/>
                    </a:cxn>
                    <a:cxn ang="0">
                      <a:pos x="T8" y="T9"/>
                    </a:cxn>
                  </a:cxnLst>
                  <a:rect l="0" t="0" r="r" b="b"/>
                  <a:pathLst>
                    <a:path w="156" h="107">
                      <a:moveTo>
                        <a:pt x="38" y="107"/>
                      </a:moveTo>
                      <a:lnTo>
                        <a:pt x="38" y="107"/>
                      </a:lnTo>
                      <a:lnTo>
                        <a:pt x="156" y="0"/>
                      </a:lnTo>
                      <a:lnTo>
                        <a:pt x="0" y="0"/>
                      </a:lnTo>
                      <a:lnTo>
                        <a:pt x="38" y="107"/>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3" name="Freeform 51"/>
                <p:cNvSpPr>
                  <a:spLocks/>
                </p:cNvSpPr>
                <p:nvPr/>
              </p:nvSpPr>
              <p:spPr bwMode="gray">
                <a:xfrm>
                  <a:off x="2200236" y="3521646"/>
                  <a:ext cx="1461368" cy="143487"/>
                </a:xfrm>
                <a:custGeom>
                  <a:avLst/>
                  <a:gdLst>
                    <a:gd name="T0" fmla="*/ 35 w 1089"/>
                    <a:gd name="T1" fmla="*/ 0 h 107"/>
                    <a:gd name="T2" fmla="*/ 0 w 1089"/>
                    <a:gd name="T3" fmla="*/ 107 h 107"/>
                    <a:gd name="T4" fmla="*/ 0 w 1089"/>
                    <a:gd name="T5" fmla="*/ 107 h 107"/>
                    <a:gd name="T6" fmla="*/ 1089 w 1089"/>
                    <a:gd name="T7" fmla="*/ 107 h 107"/>
                    <a:gd name="T8" fmla="*/ 1051 w 1089"/>
                    <a:gd name="T9" fmla="*/ 0 h 107"/>
                    <a:gd name="T10" fmla="*/ 35 w 1089"/>
                    <a:gd name="T11" fmla="*/ 0 h 107"/>
                  </a:gdLst>
                  <a:ahLst/>
                  <a:cxnLst>
                    <a:cxn ang="0">
                      <a:pos x="T0" y="T1"/>
                    </a:cxn>
                    <a:cxn ang="0">
                      <a:pos x="T2" y="T3"/>
                    </a:cxn>
                    <a:cxn ang="0">
                      <a:pos x="T4" y="T5"/>
                    </a:cxn>
                    <a:cxn ang="0">
                      <a:pos x="T6" y="T7"/>
                    </a:cxn>
                    <a:cxn ang="0">
                      <a:pos x="T8" y="T9"/>
                    </a:cxn>
                    <a:cxn ang="0">
                      <a:pos x="T10" y="T11"/>
                    </a:cxn>
                  </a:cxnLst>
                  <a:rect l="0" t="0" r="r" b="b"/>
                  <a:pathLst>
                    <a:path w="1089" h="107">
                      <a:moveTo>
                        <a:pt x="35" y="0"/>
                      </a:moveTo>
                      <a:lnTo>
                        <a:pt x="0" y="107"/>
                      </a:lnTo>
                      <a:lnTo>
                        <a:pt x="0" y="107"/>
                      </a:lnTo>
                      <a:lnTo>
                        <a:pt x="1089" y="107"/>
                      </a:lnTo>
                      <a:lnTo>
                        <a:pt x="1051" y="0"/>
                      </a:lnTo>
                      <a:lnTo>
                        <a:pt x="35" y="0"/>
                      </a:lnTo>
                      <a:close/>
                    </a:path>
                  </a:pathLst>
                </a:custGeom>
                <a:solidFill>
                  <a:schemeClr val="accent1">
                    <a:lumMod val="75000"/>
                  </a:schemeClr>
                </a:solidFill>
                <a:ln w="3175">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 name="Rechteck 180"/>
                <p:cNvSpPr/>
                <p:nvPr/>
              </p:nvSpPr>
              <p:spPr bwMode="gray">
                <a:xfrm>
                  <a:off x="1920898" y="3521645"/>
                  <a:ext cx="2018626" cy="543103"/>
                </a:xfrm>
                <a:prstGeom prst="rect">
                  <a:avLst/>
                </a:prstGeom>
                <a:noFill/>
                <a:ln w="12700">
                  <a:noFill/>
                  <a:round/>
                  <a:headEnd/>
                  <a:tailEnd/>
                </a:ln>
              </p:spPr>
              <p:txBody>
                <a:bodyPr wrap="square" lIns="0" tIns="90000" rIns="0" bIns="90000" rtlCol="0" anchor="ctr">
                  <a:noAutofit/>
                </a:bodyPr>
                <a:lstStyle/>
                <a:p>
                  <a:pPr algn="ctr">
                    <a:spcAft>
                      <a:spcPts val="300"/>
                    </a:spcAft>
                    <a:buClr>
                      <a:schemeClr val="bg1"/>
                    </a:buClr>
                  </a:pP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Above the waterline</a:t>
                  </a:r>
                  <a:b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Projects</a:t>
                  </a:r>
                </a:p>
              </p:txBody>
            </p:sp>
          </p:grpSp>
          <p:sp>
            <p:nvSpPr>
              <p:cNvPr id="21" name="Line 14"/>
              <p:cNvSpPr>
                <a:spLocks noChangeShapeType="1"/>
              </p:cNvSpPr>
              <p:nvPr/>
            </p:nvSpPr>
            <p:spPr bwMode="gray">
              <a:xfrm>
                <a:off x="-1679331" y="4179044"/>
                <a:ext cx="10500274" cy="15836"/>
              </a:xfrm>
              <a:prstGeom prst="line">
                <a:avLst/>
              </a:prstGeom>
              <a:noFill/>
              <a:ln w="19050">
                <a:solidFill>
                  <a:srgbClr val="2C63A6"/>
                </a:solidFill>
                <a:prstDash val="sysDot"/>
                <a:round/>
                <a:headEnd/>
                <a:tailEnd/>
              </a:ln>
              <a:effectLst/>
            </p:spPr>
            <p:txBody>
              <a:bodyPr wrap="none" anchor="ctr"/>
              <a:lstStyle/>
              <a:p>
                <a:pPr>
                  <a:lnSpc>
                    <a:spcPct val="95000"/>
                  </a:lnSpc>
                  <a:spcAft>
                    <a:spcPts val="800"/>
                  </a:spcAft>
                </a:pPr>
                <a:endParaRPr lang="en-US" sz="2000" b="1" dirty="0">
                  <a:solidFill>
                    <a:prstClr val="black"/>
                  </a:solidFill>
                  <a:latin typeface="Calibri" panose="020F0502020204030204" pitchFamily="34" charset="0"/>
                </a:endParaRPr>
              </a:p>
            </p:txBody>
          </p:sp>
        </p:grpSp>
        <p:grpSp>
          <p:nvGrpSpPr>
            <p:cNvPr id="17" name="Gruppieren 207"/>
            <p:cNvGrpSpPr/>
            <p:nvPr/>
          </p:nvGrpSpPr>
          <p:grpSpPr bwMode="gray">
            <a:xfrm>
              <a:off x="323850" y="1552361"/>
              <a:ext cx="2246233" cy="3887999"/>
              <a:chOff x="323850" y="1552361"/>
              <a:chExt cx="2246233" cy="3887999"/>
            </a:xfrm>
          </p:grpSpPr>
          <p:cxnSp>
            <p:nvCxnSpPr>
              <p:cNvPr id="18" name="Gerade Verbindung mit Pfeil 191"/>
              <p:cNvCxnSpPr/>
              <p:nvPr/>
            </p:nvCxnSpPr>
            <p:spPr bwMode="gray">
              <a:xfrm flipV="1">
                <a:off x="323850" y="1552361"/>
                <a:ext cx="2246233" cy="3887999"/>
              </a:xfrm>
              <a:prstGeom prst="straightConnector1">
                <a:avLst/>
              </a:prstGeom>
              <a:ln w="19050">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feld 192"/>
              <p:cNvSpPr txBox="1"/>
              <p:nvPr/>
            </p:nvSpPr>
            <p:spPr bwMode="gray">
              <a:xfrm rot="18000000">
                <a:off x="-351387" y="3302830"/>
                <a:ext cx="3316336" cy="301826"/>
              </a:xfrm>
              <a:prstGeom prst="rect">
                <a:avLst/>
              </a:prstGeom>
              <a:noFill/>
            </p:spPr>
            <p:txBody>
              <a:bodyPr wrap="none" lIns="0" tIns="0" rIns="0" bIns="0" rtlCol="0" anchor="ctr">
                <a:noAutofit/>
              </a:bodyPr>
              <a:lstStyle/>
              <a:p>
                <a:pPr algn="ctr">
                  <a:lnSpc>
                    <a:spcPct val="90000"/>
                  </a:lnSpc>
                </a:pPr>
                <a:r>
                  <a:rPr lang="en-US" sz="1200" b="1" dirty="0">
                    <a:latin typeface="Calibri" panose="020F0502020204030204" pitchFamily="34" charset="0"/>
                  </a:rPr>
                  <a:t>Project Pipeline</a:t>
                </a:r>
              </a:p>
            </p:txBody>
          </p:sp>
        </p:grpSp>
      </p:grpSp>
      <p:sp>
        <p:nvSpPr>
          <p:cNvPr id="85" name="Rechteck 73"/>
          <p:cNvSpPr/>
          <p:nvPr/>
        </p:nvSpPr>
        <p:spPr bwMode="gray">
          <a:xfrm>
            <a:off x="391895" y="3945681"/>
            <a:ext cx="2327368" cy="423552"/>
          </a:xfrm>
          <a:prstGeom prst="rect">
            <a:avLst/>
          </a:prstGeom>
        </p:spPr>
        <p:txBody>
          <a:bodyPr wrap="square" lIns="72000" tIns="0" rIns="72000" bIns="108000" anchor="b" anchorCtr="0">
            <a:noAutofit/>
          </a:bodyPr>
          <a:lstStyle/>
          <a:p>
            <a:r>
              <a:rPr lang="en-US" sz="1200" b="1" dirty="0">
                <a:solidFill>
                  <a:srgbClr val="2C63A6"/>
                </a:solidFill>
                <a:latin typeface="Calibri" panose="020F0502020204030204" pitchFamily="34" charset="0"/>
              </a:rPr>
              <a:t>WATERLINE</a:t>
            </a:r>
          </a:p>
        </p:txBody>
      </p:sp>
      <p:sp>
        <p:nvSpPr>
          <p:cNvPr id="86" name="Richtungspfeil 34"/>
          <p:cNvSpPr/>
          <p:nvPr/>
        </p:nvSpPr>
        <p:spPr bwMode="gray">
          <a:xfrm rot="16200000">
            <a:off x="10363299" y="2727072"/>
            <a:ext cx="2641527" cy="287710"/>
          </a:xfrm>
          <a:prstGeom prst="homePlate">
            <a:avLst>
              <a:gd name="adj" fmla="val 47284"/>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p:spPr>
        <p:txBody>
          <a:bodyPr lIns="108000" tIns="0" rIns="0" bIns="0" anchor="ctr" anchorCtr="0"/>
          <a:lstStyle/>
          <a:p>
            <a:pPr marL="190500" indent="-190500" algn="ctr">
              <a:lnSpc>
                <a:spcPct val="95000"/>
              </a:lnSpc>
              <a:spcAft>
                <a:spcPts val="400"/>
              </a:spcAft>
              <a:buClr>
                <a:srgbClr val="808080"/>
              </a:buClr>
              <a:defRPr/>
            </a:pPr>
            <a:r>
              <a:rPr lang="en-US" sz="1200" b="1" noProof="1">
                <a:solidFill>
                  <a:schemeClr val="bg1"/>
                </a:solidFill>
                <a:latin typeface="Calibri" panose="020F0502020204030204" pitchFamily="34" charset="0"/>
                <a:cs typeface="Arial" charset="0"/>
              </a:rPr>
              <a:t>3 Year project  portfolio</a:t>
            </a:r>
          </a:p>
        </p:txBody>
      </p:sp>
      <p:sp>
        <p:nvSpPr>
          <p:cNvPr id="87" name="Line 14"/>
          <p:cNvSpPr>
            <a:spLocks noChangeShapeType="1"/>
          </p:cNvSpPr>
          <p:nvPr/>
        </p:nvSpPr>
        <p:spPr bwMode="gray">
          <a:xfrm>
            <a:off x="1327639" y="1534328"/>
            <a:ext cx="10500274" cy="15836"/>
          </a:xfrm>
          <a:prstGeom prst="line">
            <a:avLst/>
          </a:prstGeom>
          <a:noFill/>
          <a:ln w="19050">
            <a:solidFill>
              <a:srgbClr val="2C63A6"/>
            </a:solidFill>
            <a:prstDash val="sysDot"/>
            <a:round/>
            <a:headEnd/>
            <a:tailEnd/>
          </a:ln>
          <a:effectLst/>
        </p:spPr>
        <p:txBody>
          <a:bodyPr wrap="none" anchor="ctr"/>
          <a:lstStyle/>
          <a:p>
            <a:pPr>
              <a:lnSpc>
                <a:spcPct val="95000"/>
              </a:lnSpc>
              <a:spcAft>
                <a:spcPts val="800"/>
              </a:spcAft>
            </a:pPr>
            <a:endParaRPr lang="en-US" sz="2000" b="1" dirty="0">
              <a:solidFill>
                <a:prstClr val="black"/>
              </a:solidFill>
              <a:latin typeface="Calibri" panose="020F0502020204030204" pitchFamily="34" charset="0"/>
            </a:endParaRPr>
          </a:p>
        </p:txBody>
      </p:sp>
      <p:sp>
        <p:nvSpPr>
          <p:cNvPr id="88" name="Rectangle 87"/>
          <p:cNvSpPr/>
          <p:nvPr/>
        </p:nvSpPr>
        <p:spPr>
          <a:xfrm>
            <a:off x="2897004" y="5620873"/>
            <a:ext cx="6535956" cy="523220"/>
          </a:xfrm>
          <a:prstGeom prst="rect">
            <a:avLst/>
          </a:prstGeom>
        </p:spPr>
        <p:txBody>
          <a:bodyPr wrap="none">
            <a:spAutoFit/>
          </a:bodyPr>
          <a:lstStyle/>
          <a:p>
            <a:r>
              <a:rPr lang="en-US" altLang="en-US" sz="2800" dirty="0">
                <a:solidFill>
                  <a:schemeClr val="tx1">
                    <a:lumMod val="65000"/>
                    <a:lumOff val="35000"/>
                  </a:schemeClr>
                </a:solidFill>
                <a:latin typeface="Calibri" panose="020F0502020204030204" pitchFamily="34" charset="0"/>
              </a:rPr>
              <a:t>Establish a robust 3 to 5 year PPM roadmap</a:t>
            </a:r>
            <a:endParaRPr lang="en-US" sz="28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9893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81142" y="2241903"/>
            <a:ext cx="2239909" cy="1131079"/>
          </a:xfrm>
          <a:prstGeom prst="rect">
            <a:avLst/>
          </a:prstGeom>
          <a:noFill/>
        </p:spPr>
        <p:txBody>
          <a:bodyPr wrap="none" rtlCol="0">
            <a:spAutoFit/>
          </a:bodyPr>
          <a:lstStyle/>
          <a:p>
            <a:pPr algn="ctr"/>
            <a:r>
              <a:rPr lang="en-US" sz="1350" b="1" dirty="0">
                <a:latin typeface="Segoe UI Light" panose="020B0502040204020203" pitchFamily="34" charset="0"/>
                <a:cs typeface="Segoe UI Light" panose="020B0502040204020203" pitchFamily="34" charset="0"/>
              </a:rPr>
              <a:t>Greg Bailey </a:t>
            </a:r>
          </a:p>
          <a:p>
            <a:pPr algn="ctr"/>
            <a:r>
              <a:rPr lang="en-US" sz="1350" dirty="0">
                <a:latin typeface="Segoe UI Light" panose="020B0502040204020203" pitchFamily="34" charset="0"/>
                <a:cs typeface="Segoe UI Light" panose="020B0502040204020203" pitchFamily="34" charset="0"/>
                <a:hlinkClick r:id="rId2"/>
              </a:rPr>
              <a:t>gbailey@prosymmetry.com</a:t>
            </a:r>
            <a:endParaRPr lang="en-US" sz="1350" dirty="0">
              <a:latin typeface="Segoe UI Light" panose="020B0502040204020203" pitchFamily="34" charset="0"/>
              <a:cs typeface="Segoe UI Light" panose="020B0502040204020203" pitchFamily="34" charset="0"/>
            </a:endParaRPr>
          </a:p>
          <a:p>
            <a:pPr algn="ctr"/>
            <a:r>
              <a:rPr lang="en-US" sz="1350" dirty="0">
                <a:latin typeface="Segoe UI Light" panose="020B0502040204020203" pitchFamily="34" charset="0"/>
                <a:cs typeface="Segoe UI Light" panose="020B0502040204020203" pitchFamily="34" charset="0"/>
              </a:rPr>
              <a:t>713-985-9997</a:t>
            </a:r>
          </a:p>
          <a:p>
            <a:pPr algn="ctr"/>
            <a:r>
              <a:rPr lang="en-US" sz="1350" dirty="0">
                <a:latin typeface="Segoe UI Light" panose="020B0502040204020203" pitchFamily="34" charset="0"/>
                <a:cs typeface="Segoe UI Light" panose="020B0502040204020203" pitchFamily="34" charset="0"/>
                <a:hlinkClick r:id="rId3"/>
              </a:rPr>
              <a:t>http://Prosymmetry.com</a:t>
            </a:r>
            <a:endParaRPr lang="en-US" sz="1350" dirty="0">
              <a:latin typeface="Segoe UI Light" panose="020B0502040204020203" pitchFamily="34" charset="0"/>
              <a:cs typeface="Segoe UI Light" panose="020B0502040204020203" pitchFamily="34" charset="0"/>
            </a:endParaRPr>
          </a:p>
          <a:p>
            <a:endParaRPr lang="en-US" sz="135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81142" y="3372982"/>
            <a:ext cx="2199718" cy="241731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41292" y="227891"/>
            <a:ext cx="6049254" cy="1506653"/>
          </a:xfrm>
          <a:prstGeom prst="rect">
            <a:avLst/>
          </a:prstGeom>
        </p:spPr>
      </p:pic>
      <p:sp>
        <p:nvSpPr>
          <p:cNvPr id="3" name="AutoShape 2" descr="Image result for PPm market guide logo"/>
          <p:cNvSpPr>
            <a:spLocks noChangeAspect="1" noChangeArrowheads="1"/>
          </p:cNvSpPr>
          <p:nvPr/>
        </p:nvSpPr>
        <p:spPr bwMode="auto">
          <a:xfrm>
            <a:off x="1679575" y="-144463"/>
            <a:ext cx="2430455" cy="2430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617" y="427830"/>
            <a:ext cx="1543050" cy="1285875"/>
          </a:xfrm>
          <a:prstGeom prst="rect">
            <a:avLst/>
          </a:prstGeom>
        </p:spPr>
      </p:pic>
      <p:pic>
        <p:nvPicPr>
          <p:cNvPr id="1026" name="Picture 2" descr="Project Challenge">
            <a:extLst>
              <a:ext uri="{FF2B5EF4-FFF2-40B4-BE49-F238E27FC236}">
                <a16:creationId xmlns:a16="http://schemas.microsoft.com/office/drawing/2014/main" xmlns="" id="{CCA7833A-B227-4300-B4B8-C658EB6659B4}"/>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038600" y="3048000"/>
            <a:ext cx="3166146" cy="21336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50">
            <a:extLst>
              <a:ext uri="{FF2B5EF4-FFF2-40B4-BE49-F238E27FC236}">
                <a16:creationId xmlns:a16="http://schemas.microsoft.com/office/drawing/2014/main" xmlns="" id="{F13B2E29-0FFE-415C-80B2-E91FF60AB715}"/>
              </a:ext>
            </a:extLst>
          </p:cNvPr>
          <p:cNvGrpSpPr>
            <a:grpSpLocks noChangeAspect="1"/>
          </p:cNvGrpSpPr>
          <p:nvPr/>
        </p:nvGrpSpPr>
        <p:grpSpPr>
          <a:xfrm>
            <a:off x="496209" y="4953000"/>
            <a:ext cx="2504193" cy="586397"/>
            <a:chOff x="2517775" y="2590800"/>
            <a:chExt cx="7177087" cy="1680632"/>
          </a:xfrm>
        </p:grpSpPr>
        <p:grpSp>
          <p:nvGrpSpPr>
            <p:cNvPr id="11" name="Group 33">
              <a:extLst>
                <a:ext uri="{FF2B5EF4-FFF2-40B4-BE49-F238E27FC236}">
                  <a16:creationId xmlns:a16="http://schemas.microsoft.com/office/drawing/2014/main" xmlns="" id="{4376949B-E8B2-4A7C-91F8-8B7BCEE0BA2B}"/>
                </a:ext>
              </a:extLst>
            </p:cNvPr>
            <p:cNvGrpSpPr/>
            <p:nvPr/>
          </p:nvGrpSpPr>
          <p:grpSpPr>
            <a:xfrm>
              <a:off x="8443772" y="2853530"/>
              <a:ext cx="1251090" cy="1226068"/>
              <a:chOff x="5721350" y="3268663"/>
              <a:chExt cx="476250" cy="466725"/>
            </a:xfrm>
            <a:solidFill>
              <a:srgbClr val="E55008"/>
            </a:solidFill>
          </p:grpSpPr>
          <p:sp>
            <p:nvSpPr>
              <p:cNvPr id="35" name="Freeform 1">
                <a:extLst>
                  <a:ext uri="{FF2B5EF4-FFF2-40B4-BE49-F238E27FC236}">
                    <a16:creationId xmlns:a16="http://schemas.microsoft.com/office/drawing/2014/main" xmlns="" id="{1F3F5487-47D4-4B94-94E8-6054828A5343}"/>
                  </a:ext>
                </a:extLst>
              </p:cNvPr>
              <p:cNvSpPr>
                <a:spLocks noChangeArrowheads="1"/>
              </p:cNvSpPr>
              <p:nvPr/>
            </p:nvSpPr>
            <p:spPr bwMode="auto">
              <a:xfrm>
                <a:off x="6078538" y="3443288"/>
                <a:ext cx="119062" cy="119062"/>
              </a:xfrm>
              <a:custGeom>
                <a:avLst/>
                <a:gdLst/>
                <a:ahLst/>
                <a:cxnLst>
                  <a:cxn ang="0">
                    <a:pos x="271" y="271"/>
                  </a:cxn>
                  <a:cxn ang="0">
                    <a:pos x="271" y="59"/>
                  </a:cxn>
                  <a:cxn ang="0">
                    <a:pos x="59" y="59"/>
                  </a:cxn>
                  <a:cxn ang="0">
                    <a:pos x="59" y="271"/>
                  </a:cxn>
                  <a:cxn ang="0">
                    <a:pos x="271" y="271"/>
                  </a:cxn>
                </a:cxnLst>
                <a:rect l="0" t="0" r="r" b="b"/>
                <a:pathLst>
                  <a:path w="331" h="331">
                    <a:moveTo>
                      <a:pt x="271" y="271"/>
                    </a:moveTo>
                    <a:cubicBezTo>
                      <a:pt x="330" y="212"/>
                      <a:pt x="330" y="118"/>
                      <a:pt x="271" y="59"/>
                    </a:cubicBezTo>
                    <a:cubicBezTo>
                      <a:pt x="212" y="0"/>
                      <a:pt x="118" y="0"/>
                      <a:pt x="59" y="59"/>
                    </a:cubicBezTo>
                    <a:cubicBezTo>
                      <a:pt x="0" y="118"/>
                      <a:pt x="0" y="213"/>
                      <a:pt x="59" y="271"/>
                    </a:cubicBezTo>
                    <a:cubicBezTo>
                      <a:pt x="118" y="330"/>
                      <a:pt x="212" y="330"/>
                      <a:pt x="271" y="27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6" name="Freeform 2">
                <a:extLst>
                  <a:ext uri="{FF2B5EF4-FFF2-40B4-BE49-F238E27FC236}">
                    <a16:creationId xmlns:a16="http://schemas.microsoft.com/office/drawing/2014/main" xmlns="" id="{73CEB9F5-18B1-4C28-9E69-723B46116320}"/>
                  </a:ext>
                </a:extLst>
              </p:cNvPr>
              <p:cNvSpPr>
                <a:spLocks noChangeArrowheads="1"/>
              </p:cNvSpPr>
              <p:nvPr/>
            </p:nvSpPr>
            <p:spPr bwMode="auto">
              <a:xfrm>
                <a:off x="5992813" y="3556000"/>
                <a:ext cx="92075" cy="92075"/>
              </a:xfrm>
              <a:custGeom>
                <a:avLst/>
                <a:gdLst/>
                <a:ahLst/>
                <a:cxnLst>
                  <a:cxn ang="0">
                    <a:pos x="208" y="209"/>
                  </a:cxn>
                  <a:cxn ang="0">
                    <a:pos x="208" y="45"/>
                  </a:cxn>
                  <a:cxn ang="0">
                    <a:pos x="44" y="45"/>
                  </a:cxn>
                  <a:cxn ang="0">
                    <a:pos x="44" y="209"/>
                  </a:cxn>
                  <a:cxn ang="0">
                    <a:pos x="208" y="209"/>
                  </a:cxn>
                </a:cxnLst>
                <a:rect l="0" t="0" r="r" b="b"/>
                <a:pathLst>
                  <a:path w="255" h="255">
                    <a:moveTo>
                      <a:pt x="208" y="209"/>
                    </a:moveTo>
                    <a:cubicBezTo>
                      <a:pt x="254" y="163"/>
                      <a:pt x="253" y="91"/>
                      <a:pt x="208" y="45"/>
                    </a:cubicBezTo>
                    <a:cubicBezTo>
                      <a:pt x="162" y="0"/>
                      <a:pt x="90" y="0"/>
                      <a:pt x="44" y="45"/>
                    </a:cubicBezTo>
                    <a:cubicBezTo>
                      <a:pt x="0" y="91"/>
                      <a:pt x="0" y="163"/>
                      <a:pt x="44" y="209"/>
                    </a:cubicBezTo>
                    <a:cubicBezTo>
                      <a:pt x="90" y="254"/>
                      <a:pt x="163" y="254"/>
                      <a:pt x="208" y="209"/>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7" name="Freeform 3">
                <a:extLst>
                  <a:ext uri="{FF2B5EF4-FFF2-40B4-BE49-F238E27FC236}">
                    <a16:creationId xmlns:a16="http://schemas.microsoft.com/office/drawing/2014/main" xmlns="" id="{F8798F5E-C13D-4474-80E9-25CD9B8AE5F0}"/>
                  </a:ext>
                </a:extLst>
              </p:cNvPr>
              <p:cNvSpPr>
                <a:spLocks noChangeArrowheads="1"/>
              </p:cNvSpPr>
              <p:nvPr/>
            </p:nvSpPr>
            <p:spPr bwMode="auto">
              <a:xfrm>
                <a:off x="5992813" y="3357563"/>
                <a:ext cx="92075" cy="92075"/>
              </a:xfrm>
              <a:custGeom>
                <a:avLst/>
                <a:gdLst/>
                <a:ahLst/>
                <a:cxnLst>
                  <a:cxn ang="0">
                    <a:pos x="209" y="209"/>
                  </a:cxn>
                  <a:cxn ang="0">
                    <a:pos x="209" y="46"/>
                  </a:cxn>
                  <a:cxn ang="0">
                    <a:pos x="46" y="46"/>
                  </a:cxn>
                  <a:cxn ang="0">
                    <a:pos x="46" y="209"/>
                  </a:cxn>
                  <a:cxn ang="0">
                    <a:pos x="209" y="209"/>
                  </a:cxn>
                </a:cxnLst>
                <a:rect l="0" t="0" r="r" b="b"/>
                <a:pathLst>
                  <a:path w="256" h="255">
                    <a:moveTo>
                      <a:pt x="209" y="209"/>
                    </a:moveTo>
                    <a:cubicBezTo>
                      <a:pt x="255" y="163"/>
                      <a:pt x="255" y="91"/>
                      <a:pt x="209" y="46"/>
                    </a:cubicBezTo>
                    <a:cubicBezTo>
                      <a:pt x="163" y="0"/>
                      <a:pt x="91" y="0"/>
                      <a:pt x="46" y="46"/>
                    </a:cubicBezTo>
                    <a:cubicBezTo>
                      <a:pt x="0" y="91"/>
                      <a:pt x="1" y="163"/>
                      <a:pt x="46" y="209"/>
                    </a:cubicBezTo>
                    <a:cubicBezTo>
                      <a:pt x="92" y="254"/>
                      <a:pt x="163" y="254"/>
                      <a:pt x="209" y="209"/>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8" name="Freeform 4">
                <a:extLst>
                  <a:ext uri="{FF2B5EF4-FFF2-40B4-BE49-F238E27FC236}">
                    <a16:creationId xmlns:a16="http://schemas.microsoft.com/office/drawing/2014/main" xmlns="" id="{242E9A42-4756-4013-AD6C-4DF3823D7975}"/>
                  </a:ext>
                </a:extLst>
              </p:cNvPr>
              <p:cNvSpPr>
                <a:spLocks noChangeArrowheads="1"/>
              </p:cNvSpPr>
              <p:nvPr/>
            </p:nvSpPr>
            <p:spPr bwMode="auto">
              <a:xfrm>
                <a:off x="5905500" y="3665538"/>
                <a:ext cx="69850" cy="69850"/>
              </a:xfrm>
              <a:custGeom>
                <a:avLst/>
                <a:gdLst/>
                <a:ahLst/>
                <a:cxnLst>
                  <a:cxn ang="0">
                    <a:pos x="160" y="160"/>
                  </a:cxn>
                  <a:cxn ang="0">
                    <a:pos x="160" y="34"/>
                  </a:cxn>
                  <a:cxn ang="0">
                    <a:pos x="34" y="34"/>
                  </a:cxn>
                  <a:cxn ang="0">
                    <a:pos x="34" y="160"/>
                  </a:cxn>
                  <a:cxn ang="0">
                    <a:pos x="160" y="160"/>
                  </a:cxn>
                </a:cxnLst>
                <a:rect l="0" t="0" r="r" b="b"/>
                <a:pathLst>
                  <a:path w="196" h="195">
                    <a:moveTo>
                      <a:pt x="160" y="160"/>
                    </a:moveTo>
                    <a:cubicBezTo>
                      <a:pt x="195" y="125"/>
                      <a:pt x="195" y="69"/>
                      <a:pt x="160" y="34"/>
                    </a:cubicBezTo>
                    <a:cubicBezTo>
                      <a:pt x="125" y="0"/>
                      <a:pt x="69" y="0"/>
                      <a:pt x="34" y="34"/>
                    </a:cubicBezTo>
                    <a:cubicBezTo>
                      <a:pt x="0" y="70"/>
                      <a:pt x="0" y="126"/>
                      <a:pt x="34" y="160"/>
                    </a:cubicBezTo>
                    <a:cubicBezTo>
                      <a:pt x="69" y="194"/>
                      <a:pt x="125" y="194"/>
                      <a:pt x="160" y="160"/>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9" name="Freeform 5">
                <a:extLst>
                  <a:ext uri="{FF2B5EF4-FFF2-40B4-BE49-F238E27FC236}">
                    <a16:creationId xmlns:a16="http://schemas.microsoft.com/office/drawing/2014/main" xmlns="" id="{F3C54443-561B-433B-BB7F-5EEC30EF1E37}"/>
                  </a:ext>
                </a:extLst>
              </p:cNvPr>
              <p:cNvSpPr>
                <a:spLocks noChangeArrowheads="1"/>
              </p:cNvSpPr>
              <p:nvPr/>
            </p:nvSpPr>
            <p:spPr bwMode="auto">
              <a:xfrm>
                <a:off x="5905500" y="3467100"/>
                <a:ext cx="69850" cy="71438"/>
              </a:xfrm>
              <a:custGeom>
                <a:avLst/>
                <a:gdLst/>
                <a:ahLst/>
                <a:cxnLst>
                  <a:cxn ang="0">
                    <a:pos x="160" y="161"/>
                  </a:cxn>
                  <a:cxn ang="0">
                    <a:pos x="160" y="35"/>
                  </a:cxn>
                  <a:cxn ang="0">
                    <a:pos x="34" y="35"/>
                  </a:cxn>
                  <a:cxn ang="0">
                    <a:pos x="34" y="161"/>
                  </a:cxn>
                  <a:cxn ang="0">
                    <a:pos x="160" y="161"/>
                  </a:cxn>
                </a:cxnLst>
                <a:rect l="0" t="0" r="r" b="b"/>
                <a:pathLst>
                  <a:path w="196" h="197">
                    <a:moveTo>
                      <a:pt x="160" y="161"/>
                    </a:moveTo>
                    <a:cubicBezTo>
                      <a:pt x="195" y="126"/>
                      <a:pt x="195" y="70"/>
                      <a:pt x="160" y="35"/>
                    </a:cubicBezTo>
                    <a:cubicBezTo>
                      <a:pt x="125" y="0"/>
                      <a:pt x="69" y="0"/>
                      <a:pt x="34" y="35"/>
                    </a:cubicBezTo>
                    <a:cubicBezTo>
                      <a:pt x="0" y="70"/>
                      <a:pt x="0" y="126"/>
                      <a:pt x="34" y="161"/>
                    </a:cubicBezTo>
                    <a:cubicBezTo>
                      <a:pt x="69" y="196"/>
                      <a:pt x="125" y="196"/>
                      <a:pt x="160" y="16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40" name="Freeform 6">
                <a:extLst>
                  <a:ext uri="{FF2B5EF4-FFF2-40B4-BE49-F238E27FC236}">
                    <a16:creationId xmlns:a16="http://schemas.microsoft.com/office/drawing/2014/main" xmlns="" id="{824488F1-071B-4650-B6EB-8AA29371A659}"/>
                  </a:ext>
                </a:extLst>
              </p:cNvPr>
              <p:cNvSpPr>
                <a:spLocks noChangeArrowheads="1"/>
              </p:cNvSpPr>
              <p:nvPr/>
            </p:nvSpPr>
            <p:spPr bwMode="auto">
              <a:xfrm>
                <a:off x="5905500" y="3268663"/>
                <a:ext cx="69850" cy="71437"/>
              </a:xfrm>
              <a:custGeom>
                <a:avLst/>
                <a:gdLst/>
                <a:ahLst/>
                <a:cxnLst>
                  <a:cxn ang="0">
                    <a:pos x="160" y="161"/>
                  </a:cxn>
                  <a:cxn ang="0">
                    <a:pos x="160" y="35"/>
                  </a:cxn>
                  <a:cxn ang="0">
                    <a:pos x="34" y="35"/>
                  </a:cxn>
                  <a:cxn ang="0">
                    <a:pos x="34" y="161"/>
                  </a:cxn>
                  <a:cxn ang="0">
                    <a:pos x="160" y="161"/>
                  </a:cxn>
                </a:cxnLst>
                <a:rect l="0" t="0" r="r" b="b"/>
                <a:pathLst>
                  <a:path w="196" h="197">
                    <a:moveTo>
                      <a:pt x="160" y="161"/>
                    </a:moveTo>
                    <a:cubicBezTo>
                      <a:pt x="195" y="127"/>
                      <a:pt x="195" y="69"/>
                      <a:pt x="160" y="35"/>
                    </a:cubicBezTo>
                    <a:cubicBezTo>
                      <a:pt x="125" y="0"/>
                      <a:pt x="69" y="1"/>
                      <a:pt x="34" y="35"/>
                    </a:cubicBezTo>
                    <a:cubicBezTo>
                      <a:pt x="0" y="70"/>
                      <a:pt x="0" y="126"/>
                      <a:pt x="34" y="161"/>
                    </a:cubicBezTo>
                    <a:cubicBezTo>
                      <a:pt x="69" y="195"/>
                      <a:pt x="125" y="196"/>
                      <a:pt x="160" y="16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41" name="Freeform 7">
                <a:extLst>
                  <a:ext uri="{FF2B5EF4-FFF2-40B4-BE49-F238E27FC236}">
                    <a16:creationId xmlns:a16="http://schemas.microsoft.com/office/drawing/2014/main" xmlns="" id="{4E964D1B-B02A-43C1-974F-CF1F50E780B9}"/>
                  </a:ext>
                </a:extLst>
              </p:cNvPr>
              <p:cNvSpPr>
                <a:spLocks noChangeArrowheads="1"/>
              </p:cNvSpPr>
              <p:nvPr/>
            </p:nvSpPr>
            <p:spPr bwMode="auto">
              <a:xfrm>
                <a:off x="5813425" y="3575050"/>
                <a:ext cx="53975" cy="53975"/>
              </a:xfrm>
              <a:custGeom>
                <a:avLst/>
                <a:gdLst/>
                <a:ahLst/>
                <a:cxnLst>
                  <a:cxn ang="0">
                    <a:pos x="124" y="123"/>
                  </a:cxn>
                  <a:cxn ang="0">
                    <a:pos x="124" y="27"/>
                  </a:cxn>
                  <a:cxn ang="0">
                    <a:pos x="27" y="27"/>
                  </a:cxn>
                  <a:cxn ang="0">
                    <a:pos x="27" y="123"/>
                  </a:cxn>
                  <a:cxn ang="0">
                    <a:pos x="124" y="123"/>
                  </a:cxn>
                </a:cxnLst>
                <a:rect l="0" t="0" r="r" b="b"/>
                <a:pathLst>
                  <a:path w="152" h="151">
                    <a:moveTo>
                      <a:pt x="124" y="123"/>
                    </a:moveTo>
                    <a:cubicBezTo>
                      <a:pt x="151" y="96"/>
                      <a:pt x="151" y="54"/>
                      <a:pt x="124" y="27"/>
                    </a:cubicBezTo>
                    <a:cubicBezTo>
                      <a:pt x="98" y="0"/>
                      <a:pt x="54" y="0"/>
                      <a:pt x="27" y="27"/>
                    </a:cubicBezTo>
                    <a:cubicBezTo>
                      <a:pt x="0" y="54"/>
                      <a:pt x="0" y="96"/>
                      <a:pt x="27" y="123"/>
                    </a:cubicBezTo>
                    <a:cubicBezTo>
                      <a:pt x="54" y="150"/>
                      <a:pt x="98" y="150"/>
                      <a:pt x="124" y="123"/>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42" name="Freeform 8">
                <a:extLst>
                  <a:ext uri="{FF2B5EF4-FFF2-40B4-BE49-F238E27FC236}">
                    <a16:creationId xmlns:a16="http://schemas.microsoft.com/office/drawing/2014/main" xmlns="" id="{42ECA9C9-FCCA-4C27-834B-3DD551AADF02}"/>
                  </a:ext>
                </a:extLst>
              </p:cNvPr>
              <p:cNvSpPr>
                <a:spLocks noChangeArrowheads="1"/>
              </p:cNvSpPr>
              <p:nvPr/>
            </p:nvSpPr>
            <p:spPr bwMode="auto">
              <a:xfrm>
                <a:off x="5813425" y="3376613"/>
                <a:ext cx="53975" cy="53975"/>
              </a:xfrm>
              <a:custGeom>
                <a:avLst/>
                <a:gdLst/>
                <a:ahLst/>
                <a:cxnLst>
                  <a:cxn ang="0">
                    <a:pos x="124" y="124"/>
                  </a:cxn>
                  <a:cxn ang="0">
                    <a:pos x="124" y="27"/>
                  </a:cxn>
                  <a:cxn ang="0">
                    <a:pos x="27" y="27"/>
                  </a:cxn>
                  <a:cxn ang="0">
                    <a:pos x="27" y="124"/>
                  </a:cxn>
                  <a:cxn ang="0">
                    <a:pos x="124" y="124"/>
                  </a:cxn>
                </a:cxnLst>
                <a:rect l="0" t="0" r="r" b="b"/>
                <a:pathLst>
                  <a:path w="152" h="151">
                    <a:moveTo>
                      <a:pt x="124" y="124"/>
                    </a:moveTo>
                    <a:cubicBezTo>
                      <a:pt x="151" y="97"/>
                      <a:pt x="151" y="54"/>
                      <a:pt x="124" y="27"/>
                    </a:cubicBezTo>
                    <a:cubicBezTo>
                      <a:pt x="98" y="0"/>
                      <a:pt x="54" y="0"/>
                      <a:pt x="27" y="27"/>
                    </a:cubicBezTo>
                    <a:cubicBezTo>
                      <a:pt x="0" y="54"/>
                      <a:pt x="0" y="97"/>
                      <a:pt x="27" y="124"/>
                    </a:cubicBezTo>
                    <a:cubicBezTo>
                      <a:pt x="54" y="150"/>
                      <a:pt x="98" y="150"/>
                      <a:pt x="124" y="124"/>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43" name="Freeform 9">
                <a:extLst>
                  <a:ext uri="{FF2B5EF4-FFF2-40B4-BE49-F238E27FC236}">
                    <a16:creationId xmlns:a16="http://schemas.microsoft.com/office/drawing/2014/main" xmlns="" id="{52234197-C005-489B-A277-C9060516C18C}"/>
                  </a:ext>
                </a:extLst>
              </p:cNvPr>
              <p:cNvSpPr>
                <a:spLocks noChangeArrowheads="1"/>
              </p:cNvSpPr>
              <p:nvPr/>
            </p:nvSpPr>
            <p:spPr bwMode="auto">
              <a:xfrm>
                <a:off x="5721350" y="3481388"/>
                <a:ext cx="41275" cy="41275"/>
              </a:xfrm>
              <a:custGeom>
                <a:avLst/>
                <a:gdLst/>
                <a:ahLst/>
                <a:cxnLst>
                  <a:cxn ang="0">
                    <a:pos x="94" y="94"/>
                  </a:cxn>
                  <a:cxn ang="0">
                    <a:pos x="94" y="20"/>
                  </a:cxn>
                  <a:cxn ang="0">
                    <a:pos x="20" y="20"/>
                  </a:cxn>
                  <a:cxn ang="0">
                    <a:pos x="20" y="94"/>
                  </a:cxn>
                  <a:cxn ang="0">
                    <a:pos x="94" y="94"/>
                  </a:cxn>
                </a:cxnLst>
                <a:rect l="0" t="0" r="r" b="b"/>
                <a:pathLst>
                  <a:path w="115" h="115">
                    <a:moveTo>
                      <a:pt x="94" y="94"/>
                    </a:moveTo>
                    <a:cubicBezTo>
                      <a:pt x="114" y="73"/>
                      <a:pt x="114" y="40"/>
                      <a:pt x="94" y="20"/>
                    </a:cubicBezTo>
                    <a:cubicBezTo>
                      <a:pt x="74" y="0"/>
                      <a:pt x="40" y="0"/>
                      <a:pt x="20" y="20"/>
                    </a:cubicBezTo>
                    <a:cubicBezTo>
                      <a:pt x="0" y="40"/>
                      <a:pt x="0" y="73"/>
                      <a:pt x="20" y="94"/>
                    </a:cubicBezTo>
                    <a:cubicBezTo>
                      <a:pt x="40" y="114"/>
                      <a:pt x="74" y="114"/>
                      <a:pt x="94" y="94"/>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grpSp>
        <p:grpSp>
          <p:nvGrpSpPr>
            <p:cNvPr id="13" name="Group 32">
              <a:extLst>
                <a:ext uri="{FF2B5EF4-FFF2-40B4-BE49-F238E27FC236}">
                  <a16:creationId xmlns:a16="http://schemas.microsoft.com/office/drawing/2014/main" xmlns="" id="{A9B724B1-4677-43AC-9BBA-AAEF36EBEAA6}"/>
                </a:ext>
              </a:extLst>
            </p:cNvPr>
            <p:cNvGrpSpPr/>
            <p:nvPr/>
          </p:nvGrpSpPr>
          <p:grpSpPr>
            <a:xfrm>
              <a:off x="4281811" y="2590800"/>
              <a:ext cx="4066045" cy="646398"/>
              <a:chOff x="4137025" y="3168650"/>
              <a:chExt cx="1547813" cy="246063"/>
            </a:xfrm>
            <a:solidFill>
              <a:srgbClr val="118992"/>
            </a:solidFill>
          </p:grpSpPr>
          <p:sp>
            <p:nvSpPr>
              <p:cNvPr id="28" name="Freeform 10">
                <a:extLst>
                  <a:ext uri="{FF2B5EF4-FFF2-40B4-BE49-F238E27FC236}">
                    <a16:creationId xmlns:a16="http://schemas.microsoft.com/office/drawing/2014/main" xmlns="" id="{8573D22E-7DAB-406A-A5DC-3FE1B775D134}"/>
                  </a:ext>
                </a:extLst>
              </p:cNvPr>
              <p:cNvSpPr>
                <a:spLocks noChangeArrowheads="1"/>
              </p:cNvSpPr>
              <p:nvPr/>
            </p:nvSpPr>
            <p:spPr bwMode="auto">
              <a:xfrm>
                <a:off x="4137025" y="3168650"/>
                <a:ext cx="180975" cy="246063"/>
              </a:xfrm>
              <a:custGeom>
                <a:avLst/>
                <a:gdLst/>
                <a:ahLst/>
                <a:cxnLst>
                  <a:cxn ang="0">
                    <a:pos x="13" y="526"/>
                  </a:cxn>
                  <a:cxn ang="0">
                    <a:pos x="209" y="561"/>
                  </a:cxn>
                  <a:cxn ang="0">
                    <a:pos x="326" y="500"/>
                  </a:cxn>
                  <a:cxn ang="0">
                    <a:pos x="308" y="461"/>
                  </a:cxn>
                  <a:cxn ang="0">
                    <a:pos x="220" y="414"/>
                  </a:cxn>
                  <a:cxn ang="0">
                    <a:pos x="51" y="323"/>
                  </a:cxn>
                  <a:cxn ang="0">
                    <a:pos x="0" y="198"/>
                  </a:cxn>
                  <a:cxn ang="0">
                    <a:pos x="74" y="51"/>
                  </a:cxn>
                  <a:cxn ang="0">
                    <a:pos x="263" y="0"/>
                  </a:cxn>
                  <a:cxn ang="0">
                    <a:pos x="450" y="24"/>
                  </a:cxn>
                  <a:cxn ang="0">
                    <a:pos x="450" y="149"/>
                  </a:cxn>
                  <a:cxn ang="0">
                    <a:pos x="282" y="113"/>
                  </a:cxn>
                  <a:cxn ang="0">
                    <a:pos x="173" y="173"/>
                  </a:cxn>
                  <a:cxn ang="0">
                    <a:pos x="196" y="210"/>
                  </a:cxn>
                  <a:cxn ang="0">
                    <a:pos x="296" y="260"/>
                  </a:cxn>
                  <a:cxn ang="0">
                    <a:pos x="456" y="352"/>
                  </a:cxn>
                  <a:cxn ang="0">
                    <a:pos x="503" y="473"/>
                  </a:cxn>
                  <a:cxn ang="0">
                    <a:pos x="410" y="635"/>
                  </a:cxn>
                  <a:cxn ang="0">
                    <a:pos x="217" y="681"/>
                  </a:cxn>
                  <a:cxn ang="0">
                    <a:pos x="13" y="655"/>
                  </a:cxn>
                  <a:cxn ang="0">
                    <a:pos x="13" y="526"/>
                  </a:cxn>
                </a:cxnLst>
                <a:rect l="0" t="0" r="r" b="b"/>
                <a:pathLst>
                  <a:path w="504" h="682">
                    <a:moveTo>
                      <a:pt x="13" y="526"/>
                    </a:moveTo>
                    <a:cubicBezTo>
                      <a:pt x="87" y="549"/>
                      <a:pt x="153" y="561"/>
                      <a:pt x="209" y="561"/>
                    </a:cubicBezTo>
                    <a:cubicBezTo>
                      <a:pt x="286" y="561"/>
                      <a:pt x="326" y="541"/>
                      <a:pt x="326" y="500"/>
                    </a:cubicBezTo>
                    <a:cubicBezTo>
                      <a:pt x="326" y="484"/>
                      <a:pt x="321" y="472"/>
                      <a:pt x="308" y="461"/>
                    </a:cubicBezTo>
                    <a:cubicBezTo>
                      <a:pt x="296" y="450"/>
                      <a:pt x="267" y="434"/>
                      <a:pt x="220" y="414"/>
                    </a:cubicBezTo>
                    <a:cubicBezTo>
                      <a:pt x="134" y="379"/>
                      <a:pt x="78" y="348"/>
                      <a:pt x="51" y="323"/>
                    </a:cubicBezTo>
                    <a:cubicBezTo>
                      <a:pt x="17" y="289"/>
                      <a:pt x="0" y="248"/>
                      <a:pt x="0" y="198"/>
                    </a:cubicBezTo>
                    <a:cubicBezTo>
                      <a:pt x="0" y="134"/>
                      <a:pt x="24" y="84"/>
                      <a:pt x="74" y="51"/>
                    </a:cubicBezTo>
                    <a:cubicBezTo>
                      <a:pt x="122" y="17"/>
                      <a:pt x="186" y="0"/>
                      <a:pt x="263" y="0"/>
                    </a:cubicBezTo>
                    <a:cubicBezTo>
                      <a:pt x="306" y="0"/>
                      <a:pt x="369" y="8"/>
                      <a:pt x="450" y="24"/>
                    </a:cubicBezTo>
                    <a:lnTo>
                      <a:pt x="450" y="149"/>
                    </a:lnTo>
                    <a:cubicBezTo>
                      <a:pt x="390" y="125"/>
                      <a:pt x="334" y="113"/>
                      <a:pt x="282" y="113"/>
                    </a:cubicBezTo>
                    <a:cubicBezTo>
                      <a:pt x="209" y="113"/>
                      <a:pt x="173" y="133"/>
                      <a:pt x="173" y="173"/>
                    </a:cubicBezTo>
                    <a:cubicBezTo>
                      <a:pt x="173" y="188"/>
                      <a:pt x="181" y="200"/>
                      <a:pt x="196" y="210"/>
                    </a:cubicBezTo>
                    <a:cubicBezTo>
                      <a:pt x="208" y="218"/>
                      <a:pt x="242" y="234"/>
                      <a:pt x="296" y="260"/>
                    </a:cubicBezTo>
                    <a:cubicBezTo>
                      <a:pt x="377" y="295"/>
                      <a:pt x="430" y="325"/>
                      <a:pt x="456" y="352"/>
                    </a:cubicBezTo>
                    <a:cubicBezTo>
                      <a:pt x="488" y="382"/>
                      <a:pt x="503" y="423"/>
                      <a:pt x="503" y="473"/>
                    </a:cubicBezTo>
                    <a:cubicBezTo>
                      <a:pt x="503" y="544"/>
                      <a:pt x="472" y="597"/>
                      <a:pt x="410" y="635"/>
                    </a:cubicBezTo>
                    <a:cubicBezTo>
                      <a:pt x="361" y="666"/>
                      <a:pt x="295" y="681"/>
                      <a:pt x="217" y="681"/>
                    </a:cubicBezTo>
                    <a:cubicBezTo>
                      <a:pt x="150" y="679"/>
                      <a:pt x="82" y="671"/>
                      <a:pt x="13" y="655"/>
                    </a:cubicBezTo>
                    <a:lnTo>
                      <a:pt x="13" y="526"/>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9" name="Freeform 11">
                <a:extLst>
                  <a:ext uri="{FF2B5EF4-FFF2-40B4-BE49-F238E27FC236}">
                    <a16:creationId xmlns:a16="http://schemas.microsoft.com/office/drawing/2014/main" xmlns="" id="{B5F7FBA1-6411-47A1-87B0-848D917CA0F9}"/>
                  </a:ext>
                </a:extLst>
              </p:cNvPr>
              <p:cNvSpPr>
                <a:spLocks noChangeArrowheads="1"/>
              </p:cNvSpPr>
              <p:nvPr/>
            </p:nvSpPr>
            <p:spPr bwMode="auto">
              <a:xfrm>
                <a:off x="4356100" y="3173413"/>
                <a:ext cx="65088" cy="236537"/>
              </a:xfrm>
              <a:custGeom>
                <a:avLst/>
                <a:gdLst/>
                <a:ahLst/>
                <a:cxnLst>
                  <a:cxn ang="0">
                    <a:pos x="91" y="655"/>
                  </a:cxn>
                  <a:cxn ang="0">
                    <a:pos x="0" y="655"/>
                  </a:cxn>
                  <a:cxn ang="0">
                    <a:pos x="0" y="0"/>
                  </a:cxn>
                  <a:cxn ang="0">
                    <a:pos x="182" y="0"/>
                  </a:cxn>
                  <a:cxn ang="0">
                    <a:pos x="182" y="655"/>
                  </a:cxn>
                  <a:cxn ang="0">
                    <a:pos x="91" y="655"/>
                  </a:cxn>
                </a:cxnLst>
                <a:rect l="0" t="0" r="r" b="b"/>
                <a:pathLst>
                  <a:path w="183" h="656">
                    <a:moveTo>
                      <a:pt x="91" y="655"/>
                    </a:moveTo>
                    <a:lnTo>
                      <a:pt x="0" y="655"/>
                    </a:lnTo>
                    <a:lnTo>
                      <a:pt x="0" y="0"/>
                    </a:lnTo>
                    <a:lnTo>
                      <a:pt x="182" y="0"/>
                    </a:lnTo>
                    <a:lnTo>
                      <a:pt x="182" y="655"/>
                    </a:lnTo>
                    <a:lnTo>
                      <a:pt x="91" y="655"/>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0" name="Freeform 12">
                <a:extLst>
                  <a:ext uri="{FF2B5EF4-FFF2-40B4-BE49-F238E27FC236}">
                    <a16:creationId xmlns:a16="http://schemas.microsoft.com/office/drawing/2014/main" xmlns="" id="{CD2B62A7-CB54-4410-8004-44AD03330BCE}"/>
                  </a:ext>
                </a:extLst>
              </p:cNvPr>
              <p:cNvSpPr>
                <a:spLocks noChangeArrowheads="1"/>
              </p:cNvSpPr>
              <p:nvPr/>
            </p:nvSpPr>
            <p:spPr bwMode="auto">
              <a:xfrm>
                <a:off x="4481513" y="3173413"/>
                <a:ext cx="171450" cy="236537"/>
              </a:xfrm>
              <a:custGeom>
                <a:avLst/>
                <a:gdLst/>
                <a:ahLst/>
                <a:cxnLst>
                  <a:cxn ang="0">
                    <a:pos x="0" y="654"/>
                  </a:cxn>
                  <a:cxn ang="0">
                    <a:pos x="0" y="0"/>
                  </a:cxn>
                  <a:cxn ang="0">
                    <a:pos x="469" y="0"/>
                  </a:cxn>
                  <a:cxn ang="0">
                    <a:pos x="469" y="118"/>
                  </a:cxn>
                  <a:cxn ang="0">
                    <a:pos x="175" y="118"/>
                  </a:cxn>
                  <a:cxn ang="0">
                    <a:pos x="175" y="265"/>
                  </a:cxn>
                  <a:cxn ang="0">
                    <a:pos x="431" y="265"/>
                  </a:cxn>
                  <a:cxn ang="0">
                    <a:pos x="431" y="374"/>
                  </a:cxn>
                  <a:cxn ang="0">
                    <a:pos x="175" y="374"/>
                  </a:cxn>
                  <a:cxn ang="0">
                    <a:pos x="175" y="529"/>
                  </a:cxn>
                  <a:cxn ang="0">
                    <a:pos x="475" y="529"/>
                  </a:cxn>
                  <a:cxn ang="0">
                    <a:pos x="475" y="654"/>
                  </a:cxn>
                  <a:cxn ang="0">
                    <a:pos x="0" y="654"/>
                  </a:cxn>
                </a:cxnLst>
                <a:rect l="0" t="0" r="r" b="b"/>
                <a:pathLst>
                  <a:path w="476" h="655">
                    <a:moveTo>
                      <a:pt x="0" y="654"/>
                    </a:moveTo>
                    <a:lnTo>
                      <a:pt x="0" y="0"/>
                    </a:lnTo>
                    <a:lnTo>
                      <a:pt x="469" y="0"/>
                    </a:lnTo>
                    <a:lnTo>
                      <a:pt x="469" y="118"/>
                    </a:lnTo>
                    <a:lnTo>
                      <a:pt x="175" y="118"/>
                    </a:lnTo>
                    <a:lnTo>
                      <a:pt x="175" y="265"/>
                    </a:lnTo>
                    <a:lnTo>
                      <a:pt x="431" y="265"/>
                    </a:lnTo>
                    <a:lnTo>
                      <a:pt x="431" y="374"/>
                    </a:lnTo>
                    <a:lnTo>
                      <a:pt x="175" y="374"/>
                    </a:lnTo>
                    <a:lnTo>
                      <a:pt x="175" y="529"/>
                    </a:lnTo>
                    <a:lnTo>
                      <a:pt x="475" y="529"/>
                    </a:lnTo>
                    <a:lnTo>
                      <a:pt x="475"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1" name="Freeform 13">
                <a:extLst>
                  <a:ext uri="{FF2B5EF4-FFF2-40B4-BE49-F238E27FC236}">
                    <a16:creationId xmlns:a16="http://schemas.microsoft.com/office/drawing/2014/main" xmlns="" id="{CB35A279-1E09-41D2-BFDF-44EF865FA979}"/>
                  </a:ext>
                </a:extLst>
              </p:cNvPr>
              <p:cNvSpPr>
                <a:spLocks noChangeArrowheads="1"/>
              </p:cNvSpPr>
              <p:nvPr/>
            </p:nvSpPr>
            <p:spPr bwMode="auto">
              <a:xfrm>
                <a:off x="4695825" y="3173413"/>
                <a:ext cx="287338" cy="238125"/>
              </a:xfrm>
              <a:custGeom>
                <a:avLst/>
                <a:gdLst/>
                <a:ahLst/>
                <a:cxnLst>
                  <a:cxn ang="0">
                    <a:pos x="0" y="654"/>
                  </a:cxn>
                  <a:cxn ang="0">
                    <a:pos x="0" y="0"/>
                  </a:cxn>
                  <a:cxn ang="0">
                    <a:pos x="237" y="0"/>
                  </a:cxn>
                  <a:cxn ang="0">
                    <a:pos x="400" y="418"/>
                  </a:cxn>
                  <a:cxn ang="0">
                    <a:pos x="571" y="0"/>
                  </a:cxn>
                  <a:cxn ang="0">
                    <a:pos x="796" y="0"/>
                  </a:cxn>
                  <a:cxn ang="0">
                    <a:pos x="796" y="654"/>
                  </a:cxn>
                  <a:cxn ang="0">
                    <a:pos x="621" y="654"/>
                  </a:cxn>
                  <a:cxn ang="0">
                    <a:pos x="621" y="190"/>
                  </a:cxn>
                  <a:cxn ang="0">
                    <a:pos x="430" y="660"/>
                  </a:cxn>
                  <a:cxn ang="0">
                    <a:pos x="316" y="660"/>
                  </a:cxn>
                  <a:cxn ang="0">
                    <a:pos x="129" y="190"/>
                  </a:cxn>
                  <a:cxn ang="0">
                    <a:pos x="129" y="654"/>
                  </a:cxn>
                  <a:cxn ang="0">
                    <a:pos x="0" y="654"/>
                  </a:cxn>
                </a:cxnLst>
                <a:rect l="0" t="0" r="r" b="b"/>
                <a:pathLst>
                  <a:path w="797" h="661">
                    <a:moveTo>
                      <a:pt x="0" y="654"/>
                    </a:moveTo>
                    <a:lnTo>
                      <a:pt x="0" y="0"/>
                    </a:lnTo>
                    <a:lnTo>
                      <a:pt x="237" y="0"/>
                    </a:lnTo>
                    <a:lnTo>
                      <a:pt x="400" y="418"/>
                    </a:lnTo>
                    <a:lnTo>
                      <a:pt x="571" y="0"/>
                    </a:lnTo>
                    <a:lnTo>
                      <a:pt x="796" y="0"/>
                    </a:lnTo>
                    <a:lnTo>
                      <a:pt x="796" y="654"/>
                    </a:lnTo>
                    <a:lnTo>
                      <a:pt x="621" y="654"/>
                    </a:lnTo>
                    <a:lnTo>
                      <a:pt x="621" y="190"/>
                    </a:lnTo>
                    <a:lnTo>
                      <a:pt x="430" y="660"/>
                    </a:lnTo>
                    <a:lnTo>
                      <a:pt x="316" y="660"/>
                    </a:lnTo>
                    <a:lnTo>
                      <a:pt x="129" y="190"/>
                    </a:lnTo>
                    <a:lnTo>
                      <a:pt x="129"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2" name="Freeform 14">
                <a:extLst>
                  <a:ext uri="{FF2B5EF4-FFF2-40B4-BE49-F238E27FC236}">
                    <a16:creationId xmlns:a16="http://schemas.microsoft.com/office/drawing/2014/main" xmlns="" id="{42AC0AB6-20CC-4DE3-B9C8-E446A6884A16}"/>
                  </a:ext>
                </a:extLst>
              </p:cNvPr>
              <p:cNvSpPr>
                <a:spLocks noChangeArrowheads="1"/>
              </p:cNvSpPr>
              <p:nvPr/>
            </p:nvSpPr>
            <p:spPr bwMode="auto">
              <a:xfrm>
                <a:off x="5043488" y="3173413"/>
                <a:ext cx="171450" cy="236537"/>
              </a:xfrm>
              <a:custGeom>
                <a:avLst/>
                <a:gdLst/>
                <a:ahLst/>
                <a:cxnLst>
                  <a:cxn ang="0">
                    <a:pos x="0" y="654"/>
                  </a:cxn>
                  <a:cxn ang="0">
                    <a:pos x="0" y="0"/>
                  </a:cxn>
                  <a:cxn ang="0">
                    <a:pos x="469" y="0"/>
                  </a:cxn>
                  <a:cxn ang="0">
                    <a:pos x="469" y="118"/>
                  </a:cxn>
                  <a:cxn ang="0">
                    <a:pos x="176" y="118"/>
                  </a:cxn>
                  <a:cxn ang="0">
                    <a:pos x="176" y="265"/>
                  </a:cxn>
                  <a:cxn ang="0">
                    <a:pos x="431" y="265"/>
                  </a:cxn>
                  <a:cxn ang="0">
                    <a:pos x="431" y="374"/>
                  </a:cxn>
                  <a:cxn ang="0">
                    <a:pos x="176" y="374"/>
                  </a:cxn>
                  <a:cxn ang="0">
                    <a:pos x="176" y="529"/>
                  </a:cxn>
                  <a:cxn ang="0">
                    <a:pos x="476" y="529"/>
                  </a:cxn>
                  <a:cxn ang="0">
                    <a:pos x="476" y="654"/>
                  </a:cxn>
                  <a:cxn ang="0">
                    <a:pos x="0" y="654"/>
                  </a:cxn>
                </a:cxnLst>
                <a:rect l="0" t="0" r="r" b="b"/>
                <a:pathLst>
                  <a:path w="477" h="655">
                    <a:moveTo>
                      <a:pt x="0" y="654"/>
                    </a:moveTo>
                    <a:lnTo>
                      <a:pt x="0" y="0"/>
                    </a:lnTo>
                    <a:lnTo>
                      <a:pt x="469" y="0"/>
                    </a:lnTo>
                    <a:lnTo>
                      <a:pt x="469" y="118"/>
                    </a:lnTo>
                    <a:lnTo>
                      <a:pt x="176" y="118"/>
                    </a:lnTo>
                    <a:lnTo>
                      <a:pt x="176" y="265"/>
                    </a:lnTo>
                    <a:lnTo>
                      <a:pt x="431" y="265"/>
                    </a:lnTo>
                    <a:lnTo>
                      <a:pt x="431" y="374"/>
                    </a:lnTo>
                    <a:lnTo>
                      <a:pt x="176" y="374"/>
                    </a:lnTo>
                    <a:lnTo>
                      <a:pt x="176" y="529"/>
                    </a:lnTo>
                    <a:lnTo>
                      <a:pt x="476" y="529"/>
                    </a:lnTo>
                    <a:lnTo>
                      <a:pt x="476"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3" name="Freeform 15">
                <a:extLst>
                  <a:ext uri="{FF2B5EF4-FFF2-40B4-BE49-F238E27FC236}">
                    <a16:creationId xmlns:a16="http://schemas.microsoft.com/office/drawing/2014/main" xmlns="" id="{CA693FB9-F727-4A98-9273-6A608919117F}"/>
                  </a:ext>
                </a:extLst>
              </p:cNvPr>
              <p:cNvSpPr>
                <a:spLocks noChangeArrowheads="1"/>
              </p:cNvSpPr>
              <p:nvPr/>
            </p:nvSpPr>
            <p:spPr bwMode="auto">
              <a:xfrm>
                <a:off x="5257800" y="3173413"/>
                <a:ext cx="203200" cy="236537"/>
              </a:xfrm>
              <a:custGeom>
                <a:avLst/>
                <a:gdLst/>
                <a:ahLst/>
                <a:cxnLst>
                  <a:cxn ang="0">
                    <a:pos x="0" y="654"/>
                  </a:cxn>
                  <a:cxn ang="0">
                    <a:pos x="0" y="0"/>
                  </a:cxn>
                  <a:cxn ang="0">
                    <a:pos x="212" y="0"/>
                  </a:cxn>
                  <a:cxn ang="0">
                    <a:pos x="437" y="438"/>
                  </a:cxn>
                  <a:cxn ang="0">
                    <a:pos x="437" y="0"/>
                  </a:cxn>
                  <a:cxn ang="0">
                    <a:pos x="565" y="0"/>
                  </a:cxn>
                  <a:cxn ang="0">
                    <a:pos x="565" y="654"/>
                  </a:cxn>
                  <a:cxn ang="0">
                    <a:pos x="361" y="654"/>
                  </a:cxn>
                  <a:cxn ang="0">
                    <a:pos x="129" y="210"/>
                  </a:cxn>
                  <a:cxn ang="0">
                    <a:pos x="129" y="654"/>
                  </a:cxn>
                  <a:cxn ang="0">
                    <a:pos x="0" y="654"/>
                  </a:cxn>
                </a:cxnLst>
                <a:rect l="0" t="0" r="r" b="b"/>
                <a:pathLst>
                  <a:path w="566" h="655">
                    <a:moveTo>
                      <a:pt x="0" y="654"/>
                    </a:moveTo>
                    <a:lnTo>
                      <a:pt x="0" y="0"/>
                    </a:lnTo>
                    <a:lnTo>
                      <a:pt x="212" y="0"/>
                    </a:lnTo>
                    <a:lnTo>
                      <a:pt x="437" y="438"/>
                    </a:lnTo>
                    <a:lnTo>
                      <a:pt x="437" y="0"/>
                    </a:lnTo>
                    <a:lnTo>
                      <a:pt x="565" y="0"/>
                    </a:lnTo>
                    <a:lnTo>
                      <a:pt x="565" y="654"/>
                    </a:lnTo>
                    <a:lnTo>
                      <a:pt x="361" y="654"/>
                    </a:lnTo>
                    <a:lnTo>
                      <a:pt x="129" y="210"/>
                    </a:lnTo>
                    <a:lnTo>
                      <a:pt x="129" y="654"/>
                    </a:lnTo>
                    <a:lnTo>
                      <a:pt x="0" y="654"/>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34" name="Freeform 16">
                <a:extLst>
                  <a:ext uri="{FF2B5EF4-FFF2-40B4-BE49-F238E27FC236}">
                    <a16:creationId xmlns:a16="http://schemas.microsoft.com/office/drawing/2014/main" xmlns="" id="{B686D449-27EB-40AD-9512-ED08649FAE67}"/>
                  </a:ext>
                </a:extLst>
              </p:cNvPr>
              <p:cNvSpPr>
                <a:spLocks noChangeArrowheads="1"/>
              </p:cNvSpPr>
              <p:nvPr/>
            </p:nvSpPr>
            <p:spPr bwMode="auto">
              <a:xfrm>
                <a:off x="5503863" y="3168650"/>
                <a:ext cx="180975" cy="244475"/>
              </a:xfrm>
              <a:custGeom>
                <a:avLst/>
                <a:gdLst/>
                <a:ahLst/>
                <a:cxnLst>
                  <a:cxn ang="0">
                    <a:pos x="12" y="527"/>
                  </a:cxn>
                  <a:cxn ang="0">
                    <a:pos x="208" y="562"/>
                  </a:cxn>
                  <a:cxn ang="0">
                    <a:pos x="326" y="501"/>
                  </a:cxn>
                  <a:cxn ang="0">
                    <a:pos x="310" y="462"/>
                  </a:cxn>
                  <a:cxn ang="0">
                    <a:pos x="220" y="415"/>
                  </a:cxn>
                  <a:cxn ang="0">
                    <a:pos x="51" y="324"/>
                  </a:cxn>
                  <a:cxn ang="0">
                    <a:pos x="0" y="198"/>
                  </a:cxn>
                  <a:cxn ang="0">
                    <a:pos x="74" y="51"/>
                  </a:cxn>
                  <a:cxn ang="0">
                    <a:pos x="264" y="0"/>
                  </a:cxn>
                  <a:cxn ang="0">
                    <a:pos x="436" y="21"/>
                  </a:cxn>
                  <a:cxn ang="0">
                    <a:pos x="452" y="24"/>
                  </a:cxn>
                  <a:cxn ang="0">
                    <a:pos x="452" y="148"/>
                  </a:cxn>
                  <a:cxn ang="0">
                    <a:pos x="282" y="112"/>
                  </a:cxn>
                  <a:cxn ang="0">
                    <a:pos x="172" y="172"/>
                  </a:cxn>
                  <a:cxn ang="0">
                    <a:pos x="195" y="210"/>
                  </a:cxn>
                  <a:cxn ang="0">
                    <a:pos x="296" y="260"/>
                  </a:cxn>
                  <a:cxn ang="0">
                    <a:pos x="456" y="352"/>
                  </a:cxn>
                  <a:cxn ang="0">
                    <a:pos x="503" y="473"/>
                  </a:cxn>
                  <a:cxn ang="0">
                    <a:pos x="410" y="635"/>
                  </a:cxn>
                  <a:cxn ang="0">
                    <a:pos x="216" y="680"/>
                  </a:cxn>
                  <a:cxn ang="0">
                    <a:pos x="12" y="656"/>
                  </a:cxn>
                  <a:cxn ang="0">
                    <a:pos x="12" y="527"/>
                  </a:cxn>
                </a:cxnLst>
                <a:rect l="0" t="0" r="r" b="b"/>
                <a:pathLst>
                  <a:path w="504" h="681">
                    <a:moveTo>
                      <a:pt x="12" y="527"/>
                    </a:moveTo>
                    <a:cubicBezTo>
                      <a:pt x="85" y="550"/>
                      <a:pt x="150" y="562"/>
                      <a:pt x="208" y="562"/>
                    </a:cubicBezTo>
                    <a:cubicBezTo>
                      <a:pt x="286" y="562"/>
                      <a:pt x="326" y="542"/>
                      <a:pt x="326" y="501"/>
                    </a:cubicBezTo>
                    <a:cubicBezTo>
                      <a:pt x="326" y="485"/>
                      <a:pt x="321" y="473"/>
                      <a:pt x="310" y="462"/>
                    </a:cubicBezTo>
                    <a:cubicBezTo>
                      <a:pt x="298" y="451"/>
                      <a:pt x="268" y="435"/>
                      <a:pt x="220" y="415"/>
                    </a:cubicBezTo>
                    <a:cubicBezTo>
                      <a:pt x="134" y="380"/>
                      <a:pt x="78" y="349"/>
                      <a:pt x="51" y="324"/>
                    </a:cubicBezTo>
                    <a:cubicBezTo>
                      <a:pt x="18" y="292"/>
                      <a:pt x="0" y="249"/>
                      <a:pt x="0" y="198"/>
                    </a:cubicBezTo>
                    <a:cubicBezTo>
                      <a:pt x="0" y="134"/>
                      <a:pt x="24" y="84"/>
                      <a:pt x="74" y="51"/>
                    </a:cubicBezTo>
                    <a:cubicBezTo>
                      <a:pt x="122" y="17"/>
                      <a:pt x="187" y="0"/>
                      <a:pt x="264" y="0"/>
                    </a:cubicBezTo>
                    <a:cubicBezTo>
                      <a:pt x="308" y="0"/>
                      <a:pt x="365" y="6"/>
                      <a:pt x="436" y="21"/>
                    </a:cubicBezTo>
                    <a:lnTo>
                      <a:pt x="452" y="24"/>
                    </a:lnTo>
                    <a:lnTo>
                      <a:pt x="452" y="148"/>
                    </a:lnTo>
                    <a:cubicBezTo>
                      <a:pt x="391" y="124"/>
                      <a:pt x="334" y="112"/>
                      <a:pt x="282" y="112"/>
                    </a:cubicBezTo>
                    <a:cubicBezTo>
                      <a:pt x="208" y="112"/>
                      <a:pt x="172" y="132"/>
                      <a:pt x="172" y="172"/>
                    </a:cubicBezTo>
                    <a:cubicBezTo>
                      <a:pt x="172" y="187"/>
                      <a:pt x="179" y="199"/>
                      <a:pt x="195" y="210"/>
                    </a:cubicBezTo>
                    <a:cubicBezTo>
                      <a:pt x="207" y="218"/>
                      <a:pt x="240" y="234"/>
                      <a:pt x="296" y="260"/>
                    </a:cubicBezTo>
                    <a:cubicBezTo>
                      <a:pt x="375" y="294"/>
                      <a:pt x="429" y="325"/>
                      <a:pt x="456" y="352"/>
                    </a:cubicBezTo>
                    <a:cubicBezTo>
                      <a:pt x="487" y="383"/>
                      <a:pt x="503" y="423"/>
                      <a:pt x="503" y="473"/>
                    </a:cubicBezTo>
                    <a:cubicBezTo>
                      <a:pt x="503" y="544"/>
                      <a:pt x="472" y="597"/>
                      <a:pt x="410" y="635"/>
                    </a:cubicBezTo>
                    <a:cubicBezTo>
                      <a:pt x="359" y="665"/>
                      <a:pt x="295" y="680"/>
                      <a:pt x="216" y="680"/>
                    </a:cubicBezTo>
                    <a:cubicBezTo>
                      <a:pt x="149" y="680"/>
                      <a:pt x="81" y="672"/>
                      <a:pt x="12" y="656"/>
                    </a:cubicBezTo>
                    <a:lnTo>
                      <a:pt x="12" y="527"/>
                    </a:lnTo>
                  </a:path>
                </a:pathLst>
              </a:custGeom>
              <a:solidFill>
                <a:schemeClr val="accent2"/>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grpSp>
        <p:grpSp>
          <p:nvGrpSpPr>
            <p:cNvPr id="14" name="Group 34">
              <a:extLst>
                <a:ext uri="{FF2B5EF4-FFF2-40B4-BE49-F238E27FC236}">
                  <a16:creationId xmlns:a16="http://schemas.microsoft.com/office/drawing/2014/main" xmlns="" id="{10C50A02-F061-4EAA-AAF3-4C12BE6A905B}"/>
                </a:ext>
              </a:extLst>
            </p:cNvPr>
            <p:cNvGrpSpPr/>
            <p:nvPr/>
          </p:nvGrpSpPr>
          <p:grpSpPr>
            <a:xfrm>
              <a:off x="2517775" y="3466563"/>
              <a:ext cx="5838422" cy="804869"/>
              <a:chOff x="3465513" y="3502025"/>
              <a:chExt cx="2222500" cy="306388"/>
            </a:xfrm>
            <a:solidFill>
              <a:srgbClr val="E55008"/>
            </a:solidFill>
          </p:grpSpPr>
          <p:sp>
            <p:nvSpPr>
              <p:cNvPr id="15" name="Freeform 17">
                <a:extLst>
                  <a:ext uri="{FF2B5EF4-FFF2-40B4-BE49-F238E27FC236}">
                    <a16:creationId xmlns:a16="http://schemas.microsoft.com/office/drawing/2014/main" xmlns="" id="{A38A1C92-1CCF-4871-8023-D93A2E25E730}"/>
                  </a:ext>
                </a:extLst>
              </p:cNvPr>
              <p:cNvSpPr>
                <a:spLocks noChangeArrowheads="1"/>
              </p:cNvSpPr>
              <p:nvPr/>
            </p:nvSpPr>
            <p:spPr bwMode="auto">
              <a:xfrm>
                <a:off x="4975225" y="3589338"/>
                <a:ext cx="171450" cy="219075"/>
              </a:xfrm>
              <a:custGeom>
                <a:avLst/>
                <a:gdLst/>
                <a:ahLst/>
                <a:cxnLst>
                  <a:cxn ang="0">
                    <a:pos x="152" y="263"/>
                  </a:cxn>
                  <a:cxn ang="0">
                    <a:pos x="273" y="110"/>
                  </a:cxn>
                  <a:cxn ang="0">
                    <a:pos x="330" y="166"/>
                  </a:cxn>
                  <a:cxn ang="0">
                    <a:pos x="152" y="263"/>
                  </a:cxn>
                  <a:cxn ang="0">
                    <a:pos x="281" y="0"/>
                  </a:cxn>
                  <a:cxn ang="0">
                    <a:pos x="0" y="316"/>
                  </a:cxn>
                  <a:cxn ang="0">
                    <a:pos x="267" y="606"/>
                  </a:cxn>
                  <a:cxn ang="0">
                    <a:pos x="474" y="543"/>
                  </a:cxn>
                  <a:cxn ang="0">
                    <a:pos x="428" y="438"/>
                  </a:cxn>
                  <a:cxn ang="0">
                    <a:pos x="288" y="486"/>
                  </a:cxn>
                  <a:cxn ang="0">
                    <a:pos x="158" y="375"/>
                  </a:cxn>
                  <a:cxn ang="0">
                    <a:pos x="468" y="165"/>
                  </a:cxn>
                  <a:cxn ang="0">
                    <a:pos x="281" y="0"/>
                  </a:cxn>
                </a:cxnLst>
                <a:rect l="0" t="0" r="r" b="b"/>
                <a:pathLst>
                  <a:path w="475" h="607">
                    <a:moveTo>
                      <a:pt x="152" y="263"/>
                    </a:moveTo>
                    <a:cubicBezTo>
                      <a:pt x="156" y="186"/>
                      <a:pt x="196" y="110"/>
                      <a:pt x="273" y="110"/>
                    </a:cubicBezTo>
                    <a:cubicBezTo>
                      <a:pt x="308" y="110"/>
                      <a:pt x="330" y="131"/>
                      <a:pt x="330" y="166"/>
                    </a:cubicBezTo>
                    <a:cubicBezTo>
                      <a:pt x="330" y="243"/>
                      <a:pt x="226" y="261"/>
                      <a:pt x="152" y="263"/>
                    </a:cubicBezTo>
                    <a:close/>
                    <a:moveTo>
                      <a:pt x="281" y="0"/>
                    </a:moveTo>
                    <a:cubicBezTo>
                      <a:pt x="96" y="0"/>
                      <a:pt x="0" y="151"/>
                      <a:pt x="0" y="316"/>
                    </a:cubicBezTo>
                    <a:cubicBezTo>
                      <a:pt x="0" y="485"/>
                      <a:pt x="76" y="606"/>
                      <a:pt x="267" y="606"/>
                    </a:cubicBezTo>
                    <a:cubicBezTo>
                      <a:pt x="381" y="606"/>
                      <a:pt x="460" y="553"/>
                      <a:pt x="474" y="543"/>
                    </a:cubicBezTo>
                    <a:lnTo>
                      <a:pt x="428" y="438"/>
                    </a:lnTo>
                    <a:cubicBezTo>
                      <a:pt x="396" y="460"/>
                      <a:pt x="348" y="486"/>
                      <a:pt x="288" y="486"/>
                    </a:cubicBezTo>
                    <a:cubicBezTo>
                      <a:pt x="202" y="486"/>
                      <a:pt x="166" y="429"/>
                      <a:pt x="158" y="375"/>
                    </a:cubicBezTo>
                    <a:cubicBezTo>
                      <a:pt x="296" y="367"/>
                      <a:pt x="468" y="334"/>
                      <a:pt x="468" y="165"/>
                    </a:cubicBezTo>
                    <a:cubicBezTo>
                      <a:pt x="468" y="57"/>
                      <a:pt x="395" y="0"/>
                      <a:pt x="281" y="0"/>
                    </a:cubicBez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6" name="Freeform 18">
                <a:extLst>
                  <a:ext uri="{FF2B5EF4-FFF2-40B4-BE49-F238E27FC236}">
                    <a16:creationId xmlns:a16="http://schemas.microsoft.com/office/drawing/2014/main" xmlns="" id="{B56981CD-2B38-4252-BA81-934C42097142}"/>
                  </a:ext>
                </a:extLst>
              </p:cNvPr>
              <p:cNvSpPr>
                <a:spLocks noChangeArrowheads="1"/>
              </p:cNvSpPr>
              <p:nvPr/>
            </p:nvSpPr>
            <p:spPr bwMode="auto">
              <a:xfrm>
                <a:off x="5172075" y="3589338"/>
                <a:ext cx="171450" cy="219075"/>
              </a:xfrm>
              <a:custGeom>
                <a:avLst/>
                <a:gdLst/>
                <a:ahLst/>
                <a:cxnLst>
                  <a:cxn ang="0">
                    <a:pos x="153" y="263"/>
                  </a:cxn>
                  <a:cxn ang="0">
                    <a:pos x="273" y="110"/>
                  </a:cxn>
                  <a:cxn ang="0">
                    <a:pos x="331" y="166"/>
                  </a:cxn>
                  <a:cxn ang="0">
                    <a:pos x="153" y="263"/>
                  </a:cxn>
                  <a:cxn ang="0">
                    <a:pos x="281" y="0"/>
                  </a:cxn>
                  <a:cxn ang="0">
                    <a:pos x="0" y="316"/>
                  </a:cxn>
                  <a:cxn ang="0">
                    <a:pos x="268" y="606"/>
                  </a:cxn>
                  <a:cxn ang="0">
                    <a:pos x="474" y="543"/>
                  </a:cxn>
                  <a:cxn ang="0">
                    <a:pos x="429" y="438"/>
                  </a:cxn>
                  <a:cxn ang="0">
                    <a:pos x="288" y="486"/>
                  </a:cxn>
                  <a:cxn ang="0">
                    <a:pos x="158" y="375"/>
                  </a:cxn>
                  <a:cxn ang="0">
                    <a:pos x="469" y="165"/>
                  </a:cxn>
                  <a:cxn ang="0">
                    <a:pos x="281" y="0"/>
                  </a:cxn>
                </a:cxnLst>
                <a:rect l="0" t="0" r="r" b="b"/>
                <a:pathLst>
                  <a:path w="475" h="607">
                    <a:moveTo>
                      <a:pt x="153" y="263"/>
                    </a:moveTo>
                    <a:cubicBezTo>
                      <a:pt x="157" y="186"/>
                      <a:pt x="197" y="110"/>
                      <a:pt x="273" y="110"/>
                    </a:cubicBezTo>
                    <a:cubicBezTo>
                      <a:pt x="310" y="110"/>
                      <a:pt x="331" y="131"/>
                      <a:pt x="331" y="166"/>
                    </a:cubicBezTo>
                    <a:cubicBezTo>
                      <a:pt x="331" y="243"/>
                      <a:pt x="226" y="261"/>
                      <a:pt x="153" y="263"/>
                    </a:cubicBezTo>
                    <a:close/>
                    <a:moveTo>
                      <a:pt x="281" y="0"/>
                    </a:moveTo>
                    <a:cubicBezTo>
                      <a:pt x="97" y="0"/>
                      <a:pt x="0" y="151"/>
                      <a:pt x="0" y="316"/>
                    </a:cubicBezTo>
                    <a:cubicBezTo>
                      <a:pt x="0" y="485"/>
                      <a:pt x="76" y="606"/>
                      <a:pt x="268" y="606"/>
                    </a:cubicBezTo>
                    <a:cubicBezTo>
                      <a:pt x="382" y="606"/>
                      <a:pt x="461" y="553"/>
                      <a:pt x="474" y="543"/>
                    </a:cubicBezTo>
                    <a:lnTo>
                      <a:pt x="429" y="438"/>
                    </a:lnTo>
                    <a:cubicBezTo>
                      <a:pt x="397" y="460"/>
                      <a:pt x="348" y="486"/>
                      <a:pt x="288" y="486"/>
                    </a:cubicBezTo>
                    <a:cubicBezTo>
                      <a:pt x="202" y="486"/>
                      <a:pt x="166" y="429"/>
                      <a:pt x="158" y="375"/>
                    </a:cubicBezTo>
                    <a:cubicBezTo>
                      <a:pt x="296" y="367"/>
                      <a:pt x="469" y="334"/>
                      <a:pt x="469" y="165"/>
                    </a:cubicBezTo>
                    <a:cubicBezTo>
                      <a:pt x="469" y="57"/>
                      <a:pt x="395" y="0"/>
                      <a:pt x="281" y="0"/>
                    </a:cubicBez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7" name="Freeform 19">
                <a:extLst>
                  <a:ext uri="{FF2B5EF4-FFF2-40B4-BE49-F238E27FC236}">
                    <a16:creationId xmlns:a16="http://schemas.microsoft.com/office/drawing/2014/main" xmlns="" id="{A1B73756-B1F1-42F7-8DE4-61FA139C2780}"/>
                  </a:ext>
                </a:extLst>
              </p:cNvPr>
              <p:cNvSpPr>
                <a:spLocks noChangeArrowheads="1"/>
              </p:cNvSpPr>
              <p:nvPr/>
            </p:nvSpPr>
            <p:spPr bwMode="auto">
              <a:xfrm>
                <a:off x="3706813" y="3589338"/>
                <a:ext cx="171450" cy="219075"/>
              </a:xfrm>
              <a:custGeom>
                <a:avLst/>
                <a:gdLst/>
                <a:ahLst/>
                <a:cxnLst>
                  <a:cxn ang="0">
                    <a:pos x="154" y="263"/>
                  </a:cxn>
                  <a:cxn ang="0">
                    <a:pos x="275" y="110"/>
                  </a:cxn>
                  <a:cxn ang="0">
                    <a:pos x="332" y="166"/>
                  </a:cxn>
                  <a:cxn ang="0">
                    <a:pos x="154" y="263"/>
                  </a:cxn>
                  <a:cxn ang="0">
                    <a:pos x="281" y="0"/>
                  </a:cxn>
                  <a:cxn ang="0">
                    <a:pos x="0" y="316"/>
                  </a:cxn>
                  <a:cxn ang="0">
                    <a:pos x="268" y="606"/>
                  </a:cxn>
                  <a:cxn ang="0">
                    <a:pos x="474" y="543"/>
                  </a:cxn>
                  <a:cxn ang="0">
                    <a:pos x="429" y="438"/>
                  </a:cxn>
                  <a:cxn ang="0">
                    <a:pos x="288" y="486"/>
                  </a:cxn>
                  <a:cxn ang="0">
                    <a:pos x="158" y="375"/>
                  </a:cxn>
                  <a:cxn ang="0">
                    <a:pos x="469" y="165"/>
                  </a:cxn>
                  <a:cxn ang="0">
                    <a:pos x="281" y="0"/>
                  </a:cxn>
                </a:cxnLst>
                <a:rect l="0" t="0" r="r" b="b"/>
                <a:pathLst>
                  <a:path w="475" h="607">
                    <a:moveTo>
                      <a:pt x="154" y="263"/>
                    </a:moveTo>
                    <a:cubicBezTo>
                      <a:pt x="158" y="186"/>
                      <a:pt x="198" y="110"/>
                      <a:pt x="275" y="110"/>
                    </a:cubicBezTo>
                    <a:cubicBezTo>
                      <a:pt x="310" y="110"/>
                      <a:pt x="332" y="131"/>
                      <a:pt x="332" y="166"/>
                    </a:cubicBezTo>
                    <a:cubicBezTo>
                      <a:pt x="332" y="243"/>
                      <a:pt x="228" y="261"/>
                      <a:pt x="154" y="263"/>
                    </a:cubicBezTo>
                    <a:close/>
                    <a:moveTo>
                      <a:pt x="281" y="0"/>
                    </a:moveTo>
                    <a:cubicBezTo>
                      <a:pt x="97" y="0"/>
                      <a:pt x="0" y="151"/>
                      <a:pt x="0" y="316"/>
                    </a:cubicBezTo>
                    <a:cubicBezTo>
                      <a:pt x="0" y="485"/>
                      <a:pt x="76" y="606"/>
                      <a:pt x="268" y="606"/>
                    </a:cubicBezTo>
                    <a:cubicBezTo>
                      <a:pt x="382" y="606"/>
                      <a:pt x="461" y="553"/>
                      <a:pt x="474" y="543"/>
                    </a:cubicBezTo>
                    <a:lnTo>
                      <a:pt x="429" y="438"/>
                    </a:lnTo>
                    <a:cubicBezTo>
                      <a:pt x="397" y="460"/>
                      <a:pt x="348" y="486"/>
                      <a:pt x="288" y="486"/>
                    </a:cubicBezTo>
                    <a:cubicBezTo>
                      <a:pt x="202" y="486"/>
                      <a:pt x="166" y="429"/>
                      <a:pt x="158" y="375"/>
                    </a:cubicBezTo>
                    <a:cubicBezTo>
                      <a:pt x="298" y="367"/>
                      <a:pt x="469" y="334"/>
                      <a:pt x="469" y="165"/>
                    </a:cubicBezTo>
                    <a:cubicBezTo>
                      <a:pt x="469" y="57"/>
                      <a:pt x="395" y="0"/>
                      <a:pt x="281" y="0"/>
                    </a:cubicBez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8" name="Freeform 20">
                <a:extLst>
                  <a:ext uri="{FF2B5EF4-FFF2-40B4-BE49-F238E27FC236}">
                    <a16:creationId xmlns:a16="http://schemas.microsoft.com/office/drawing/2014/main" xmlns="" id="{722D859D-7813-41B6-AFC3-BA24B88D9905}"/>
                  </a:ext>
                </a:extLst>
              </p:cNvPr>
              <p:cNvSpPr>
                <a:spLocks noChangeArrowheads="1"/>
              </p:cNvSpPr>
              <p:nvPr/>
            </p:nvSpPr>
            <p:spPr bwMode="auto">
              <a:xfrm>
                <a:off x="3465513" y="3532188"/>
                <a:ext cx="200025" cy="269875"/>
              </a:xfrm>
              <a:custGeom>
                <a:avLst/>
                <a:gdLst/>
                <a:ahLst/>
                <a:cxnLst>
                  <a:cxn ang="0">
                    <a:pos x="391" y="0"/>
                  </a:cxn>
                  <a:cxn ang="0">
                    <a:pos x="391" y="298"/>
                  </a:cxn>
                  <a:cxn ang="0">
                    <a:pos x="160" y="298"/>
                  </a:cxn>
                  <a:cxn ang="0">
                    <a:pos x="160" y="0"/>
                  </a:cxn>
                  <a:cxn ang="0">
                    <a:pos x="0" y="0"/>
                  </a:cxn>
                  <a:cxn ang="0">
                    <a:pos x="0" y="749"/>
                  </a:cxn>
                  <a:cxn ang="0">
                    <a:pos x="160" y="749"/>
                  </a:cxn>
                  <a:cxn ang="0">
                    <a:pos x="160" y="439"/>
                  </a:cxn>
                  <a:cxn ang="0">
                    <a:pos x="391" y="439"/>
                  </a:cxn>
                  <a:cxn ang="0">
                    <a:pos x="391" y="749"/>
                  </a:cxn>
                  <a:cxn ang="0">
                    <a:pos x="553" y="749"/>
                  </a:cxn>
                  <a:cxn ang="0">
                    <a:pos x="553" y="0"/>
                  </a:cxn>
                  <a:cxn ang="0">
                    <a:pos x="391" y="0"/>
                  </a:cxn>
                </a:cxnLst>
                <a:rect l="0" t="0" r="r" b="b"/>
                <a:pathLst>
                  <a:path w="554" h="750">
                    <a:moveTo>
                      <a:pt x="391" y="0"/>
                    </a:moveTo>
                    <a:lnTo>
                      <a:pt x="391" y="298"/>
                    </a:lnTo>
                    <a:lnTo>
                      <a:pt x="160" y="298"/>
                    </a:lnTo>
                    <a:lnTo>
                      <a:pt x="160" y="0"/>
                    </a:lnTo>
                    <a:lnTo>
                      <a:pt x="0" y="0"/>
                    </a:lnTo>
                    <a:lnTo>
                      <a:pt x="0" y="749"/>
                    </a:lnTo>
                    <a:lnTo>
                      <a:pt x="160" y="749"/>
                    </a:lnTo>
                    <a:lnTo>
                      <a:pt x="160" y="439"/>
                    </a:lnTo>
                    <a:lnTo>
                      <a:pt x="391" y="439"/>
                    </a:lnTo>
                    <a:lnTo>
                      <a:pt x="391" y="749"/>
                    </a:lnTo>
                    <a:lnTo>
                      <a:pt x="553" y="749"/>
                    </a:lnTo>
                    <a:lnTo>
                      <a:pt x="553" y="0"/>
                    </a:lnTo>
                    <a:lnTo>
                      <a:pt x="391" y="0"/>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19" name="Freeform 21">
                <a:extLst>
                  <a:ext uri="{FF2B5EF4-FFF2-40B4-BE49-F238E27FC236}">
                    <a16:creationId xmlns:a16="http://schemas.microsoft.com/office/drawing/2014/main" xmlns="" id="{D48AE05D-E1E3-43E2-AE99-A42D83407869}"/>
                  </a:ext>
                </a:extLst>
              </p:cNvPr>
              <p:cNvSpPr>
                <a:spLocks noChangeArrowheads="1"/>
              </p:cNvSpPr>
              <p:nvPr/>
            </p:nvSpPr>
            <p:spPr bwMode="auto">
              <a:xfrm>
                <a:off x="3908425" y="3589338"/>
                <a:ext cx="185738" cy="217487"/>
              </a:xfrm>
              <a:custGeom>
                <a:avLst/>
                <a:gdLst/>
                <a:ahLst/>
                <a:cxnLst>
                  <a:cxn ang="0">
                    <a:pos x="259" y="489"/>
                  </a:cxn>
                  <a:cxn ang="0">
                    <a:pos x="155" y="318"/>
                  </a:cxn>
                  <a:cxn ang="0">
                    <a:pos x="280" y="115"/>
                  </a:cxn>
                  <a:cxn ang="0">
                    <a:pos x="351" y="127"/>
                  </a:cxn>
                  <a:cxn ang="0">
                    <a:pos x="351" y="405"/>
                  </a:cxn>
                  <a:cxn ang="0">
                    <a:pos x="259" y="489"/>
                  </a:cxn>
                  <a:cxn ang="0">
                    <a:pos x="517" y="587"/>
                  </a:cxn>
                  <a:cxn ang="0">
                    <a:pos x="506" y="473"/>
                  </a:cxn>
                  <a:cxn ang="0">
                    <a:pos x="506" y="41"/>
                  </a:cxn>
                  <a:cxn ang="0">
                    <a:pos x="299" y="0"/>
                  </a:cxn>
                  <a:cxn ang="0">
                    <a:pos x="0" y="327"/>
                  </a:cxn>
                  <a:cxn ang="0">
                    <a:pos x="218" y="603"/>
                  </a:cxn>
                  <a:cxn ang="0">
                    <a:pos x="370" y="528"/>
                  </a:cxn>
                  <a:cxn ang="0">
                    <a:pos x="375" y="529"/>
                  </a:cxn>
                  <a:cxn ang="0">
                    <a:pos x="383" y="587"/>
                  </a:cxn>
                  <a:cxn ang="0">
                    <a:pos x="517" y="587"/>
                  </a:cxn>
                </a:cxnLst>
                <a:rect l="0" t="0" r="r" b="b"/>
                <a:pathLst>
                  <a:path w="518" h="604">
                    <a:moveTo>
                      <a:pt x="259" y="489"/>
                    </a:moveTo>
                    <a:cubicBezTo>
                      <a:pt x="176" y="489"/>
                      <a:pt x="155" y="409"/>
                      <a:pt x="155" y="318"/>
                    </a:cubicBezTo>
                    <a:cubicBezTo>
                      <a:pt x="155" y="207"/>
                      <a:pt x="188" y="115"/>
                      <a:pt x="280" y="115"/>
                    </a:cubicBezTo>
                    <a:cubicBezTo>
                      <a:pt x="310" y="115"/>
                      <a:pt x="336" y="120"/>
                      <a:pt x="351" y="127"/>
                    </a:cubicBezTo>
                    <a:lnTo>
                      <a:pt x="351" y="405"/>
                    </a:lnTo>
                    <a:cubicBezTo>
                      <a:pt x="351" y="446"/>
                      <a:pt x="318" y="489"/>
                      <a:pt x="259" y="489"/>
                    </a:cubicBezTo>
                    <a:close/>
                    <a:moveTo>
                      <a:pt x="517" y="587"/>
                    </a:moveTo>
                    <a:lnTo>
                      <a:pt x="506" y="473"/>
                    </a:lnTo>
                    <a:lnTo>
                      <a:pt x="506" y="41"/>
                    </a:lnTo>
                    <a:cubicBezTo>
                      <a:pt x="421" y="9"/>
                      <a:pt x="338" y="0"/>
                      <a:pt x="299" y="0"/>
                    </a:cubicBezTo>
                    <a:cubicBezTo>
                      <a:pt x="99" y="0"/>
                      <a:pt x="0" y="130"/>
                      <a:pt x="0" y="327"/>
                    </a:cubicBezTo>
                    <a:cubicBezTo>
                      <a:pt x="0" y="480"/>
                      <a:pt x="55" y="603"/>
                      <a:pt x="218" y="603"/>
                    </a:cubicBezTo>
                    <a:cubicBezTo>
                      <a:pt x="279" y="603"/>
                      <a:pt x="336" y="580"/>
                      <a:pt x="370" y="528"/>
                    </a:cubicBezTo>
                    <a:lnTo>
                      <a:pt x="375" y="529"/>
                    </a:lnTo>
                    <a:lnTo>
                      <a:pt x="383" y="587"/>
                    </a:lnTo>
                    <a:lnTo>
                      <a:pt x="517" y="587"/>
                    </a:lnTo>
                    <a:close/>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0" name="Freeform 22">
                <a:extLst>
                  <a:ext uri="{FF2B5EF4-FFF2-40B4-BE49-F238E27FC236}">
                    <a16:creationId xmlns:a16="http://schemas.microsoft.com/office/drawing/2014/main" xmlns="" id="{8697E3CF-3D27-4573-83F2-FF9F516640F1}"/>
                  </a:ext>
                </a:extLst>
              </p:cNvPr>
              <p:cNvSpPr>
                <a:spLocks noChangeArrowheads="1"/>
              </p:cNvSpPr>
              <p:nvPr/>
            </p:nvSpPr>
            <p:spPr bwMode="auto">
              <a:xfrm>
                <a:off x="4141788" y="3532188"/>
                <a:ext cx="112712" cy="276225"/>
              </a:xfrm>
              <a:custGeom>
                <a:avLst/>
                <a:gdLst/>
                <a:ahLst/>
                <a:cxnLst>
                  <a:cxn ang="0">
                    <a:pos x="0" y="0"/>
                  </a:cxn>
                  <a:cxn ang="0">
                    <a:pos x="0" y="578"/>
                  </a:cxn>
                  <a:cxn ang="0">
                    <a:pos x="172" y="765"/>
                  </a:cxn>
                  <a:cxn ang="0">
                    <a:pos x="314" y="729"/>
                  </a:cxn>
                  <a:cxn ang="0">
                    <a:pos x="281" y="625"/>
                  </a:cxn>
                  <a:cxn ang="0">
                    <a:pos x="213" y="642"/>
                  </a:cxn>
                  <a:cxn ang="0">
                    <a:pos x="158" y="555"/>
                  </a:cxn>
                  <a:cxn ang="0">
                    <a:pos x="158" y="0"/>
                  </a:cxn>
                  <a:cxn ang="0">
                    <a:pos x="0" y="0"/>
                  </a:cxn>
                </a:cxnLst>
                <a:rect l="0" t="0" r="r" b="b"/>
                <a:pathLst>
                  <a:path w="315" h="766">
                    <a:moveTo>
                      <a:pt x="0" y="0"/>
                    </a:moveTo>
                    <a:lnTo>
                      <a:pt x="0" y="578"/>
                    </a:lnTo>
                    <a:cubicBezTo>
                      <a:pt x="0" y="673"/>
                      <a:pt x="10" y="765"/>
                      <a:pt x="172" y="765"/>
                    </a:cubicBezTo>
                    <a:cubicBezTo>
                      <a:pt x="221" y="765"/>
                      <a:pt x="281" y="751"/>
                      <a:pt x="314" y="729"/>
                    </a:cubicBezTo>
                    <a:lnTo>
                      <a:pt x="281" y="625"/>
                    </a:lnTo>
                    <a:cubicBezTo>
                      <a:pt x="255" y="635"/>
                      <a:pt x="233" y="642"/>
                      <a:pt x="213" y="642"/>
                    </a:cubicBezTo>
                    <a:cubicBezTo>
                      <a:pt x="172" y="642"/>
                      <a:pt x="158" y="617"/>
                      <a:pt x="158" y="555"/>
                    </a:cubicBezTo>
                    <a:lnTo>
                      <a:pt x="158" y="0"/>
                    </a:lnTo>
                    <a:lnTo>
                      <a:pt x="0" y="0"/>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1" name="Freeform 23">
                <a:extLst>
                  <a:ext uri="{FF2B5EF4-FFF2-40B4-BE49-F238E27FC236}">
                    <a16:creationId xmlns:a16="http://schemas.microsoft.com/office/drawing/2014/main" xmlns="" id="{37A995EF-C3CF-43CC-AE19-D307E4DCCEA3}"/>
                  </a:ext>
                </a:extLst>
              </p:cNvPr>
              <p:cNvSpPr>
                <a:spLocks noChangeArrowheads="1"/>
              </p:cNvSpPr>
              <p:nvPr/>
            </p:nvSpPr>
            <p:spPr bwMode="auto">
              <a:xfrm>
                <a:off x="4438650" y="3532188"/>
                <a:ext cx="173038" cy="269875"/>
              </a:xfrm>
              <a:custGeom>
                <a:avLst/>
                <a:gdLst/>
                <a:ahLst/>
                <a:cxnLst>
                  <a:cxn ang="0">
                    <a:pos x="155" y="749"/>
                  </a:cxn>
                  <a:cxn ang="0">
                    <a:pos x="155" y="381"/>
                  </a:cxn>
                  <a:cxn ang="0">
                    <a:pos x="252" y="282"/>
                  </a:cxn>
                  <a:cxn ang="0">
                    <a:pos x="324" y="385"/>
                  </a:cxn>
                  <a:cxn ang="0">
                    <a:pos x="324" y="749"/>
                  </a:cxn>
                  <a:cxn ang="0">
                    <a:pos x="481" y="749"/>
                  </a:cxn>
                  <a:cxn ang="0">
                    <a:pos x="481" y="361"/>
                  </a:cxn>
                  <a:cxn ang="0">
                    <a:pos x="299" y="160"/>
                  </a:cxn>
                  <a:cxn ang="0">
                    <a:pos x="157" y="219"/>
                  </a:cxn>
                  <a:cxn ang="0">
                    <a:pos x="157" y="0"/>
                  </a:cxn>
                  <a:cxn ang="0">
                    <a:pos x="0" y="0"/>
                  </a:cxn>
                  <a:cxn ang="0">
                    <a:pos x="0" y="749"/>
                  </a:cxn>
                  <a:cxn ang="0">
                    <a:pos x="155" y="749"/>
                  </a:cxn>
                </a:cxnLst>
                <a:rect l="0" t="0" r="r" b="b"/>
                <a:pathLst>
                  <a:path w="482" h="750">
                    <a:moveTo>
                      <a:pt x="155" y="749"/>
                    </a:moveTo>
                    <a:lnTo>
                      <a:pt x="155" y="381"/>
                    </a:lnTo>
                    <a:cubicBezTo>
                      <a:pt x="155" y="328"/>
                      <a:pt x="194" y="282"/>
                      <a:pt x="252" y="282"/>
                    </a:cubicBezTo>
                    <a:cubicBezTo>
                      <a:pt x="312" y="282"/>
                      <a:pt x="324" y="328"/>
                      <a:pt x="324" y="385"/>
                    </a:cubicBezTo>
                    <a:lnTo>
                      <a:pt x="324" y="749"/>
                    </a:lnTo>
                    <a:lnTo>
                      <a:pt x="481" y="749"/>
                    </a:lnTo>
                    <a:lnTo>
                      <a:pt x="481" y="361"/>
                    </a:lnTo>
                    <a:cubicBezTo>
                      <a:pt x="481" y="227"/>
                      <a:pt x="417" y="160"/>
                      <a:pt x="299" y="160"/>
                    </a:cubicBezTo>
                    <a:cubicBezTo>
                      <a:pt x="244" y="160"/>
                      <a:pt x="193" y="181"/>
                      <a:pt x="157" y="219"/>
                    </a:cubicBezTo>
                    <a:lnTo>
                      <a:pt x="157" y="0"/>
                    </a:lnTo>
                    <a:lnTo>
                      <a:pt x="0" y="0"/>
                    </a:lnTo>
                    <a:lnTo>
                      <a:pt x="0" y="749"/>
                    </a:lnTo>
                    <a:lnTo>
                      <a:pt x="155" y="749"/>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2" name="Freeform 24">
                <a:extLst>
                  <a:ext uri="{FF2B5EF4-FFF2-40B4-BE49-F238E27FC236}">
                    <a16:creationId xmlns:a16="http://schemas.microsoft.com/office/drawing/2014/main" xmlns="" id="{2264F973-690E-4851-B6EB-648BE1493513}"/>
                  </a:ext>
                </a:extLst>
              </p:cNvPr>
              <p:cNvSpPr>
                <a:spLocks noChangeArrowheads="1"/>
              </p:cNvSpPr>
              <p:nvPr/>
            </p:nvSpPr>
            <p:spPr bwMode="auto">
              <a:xfrm>
                <a:off x="4660900" y="3595688"/>
                <a:ext cx="57150" cy="206375"/>
              </a:xfrm>
              <a:custGeom>
                <a:avLst/>
                <a:gdLst/>
                <a:ahLst/>
                <a:cxnLst>
                  <a:cxn ang="0">
                    <a:pos x="78" y="571"/>
                  </a:cxn>
                  <a:cxn ang="0">
                    <a:pos x="0" y="571"/>
                  </a:cxn>
                  <a:cxn ang="0">
                    <a:pos x="0" y="0"/>
                  </a:cxn>
                  <a:cxn ang="0">
                    <a:pos x="157" y="0"/>
                  </a:cxn>
                  <a:cxn ang="0">
                    <a:pos x="157" y="571"/>
                  </a:cxn>
                  <a:cxn ang="0">
                    <a:pos x="78" y="571"/>
                  </a:cxn>
                </a:cxnLst>
                <a:rect l="0" t="0" r="r" b="b"/>
                <a:pathLst>
                  <a:path w="158" h="572">
                    <a:moveTo>
                      <a:pt x="78" y="571"/>
                    </a:moveTo>
                    <a:lnTo>
                      <a:pt x="0" y="571"/>
                    </a:lnTo>
                    <a:lnTo>
                      <a:pt x="0" y="0"/>
                    </a:lnTo>
                    <a:lnTo>
                      <a:pt x="157" y="0"/>
                    </a:lnTo>
                    <a:lnTo>
                      <a:pt x="157" y="571"/>
                    </a:lnTo>
                    <a:lnTo>
                      <a:pt x="78" y="571"/>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3" name="Freeform 25">
                <a:extLst>
                  <a:ext uri="{FF2B5EF4-FFF2-40B4-BE49-F238E27FC236}">
                    <a16:creationId xmlns:a16="http://schemas.microsoft.com/office/drawing/2014/main" xmlns="" id="{5CCBD68C-76F1-4C5C-AB62-0730AE8D9E2F}"/>
                  </a:ext>
                </a:extLst>
              </p:cNvPr>
              <p:cNvSpPr>
                <a:spLocks noChangeArrowheads="1"/>
              </p:cNvSpPr>
              <p:nvPr/>
            </p:nvSpPr>
            <p:spPr bwMode="auto">
              <a:xfrm>
                <a:off x="4657725" y="3502025"/>
                <a:ext cx="61913" cy="58738"/>
              </a:xfrm>
              <a:custGeom>
                <a:avLst/>
                <a:gdLst/>
                <a:ahLst/>
                <a:cxnLst>
                  <a:cxn ang="0">
                    <a:pos x="86" y="161"/>
                  </a:cxn>
                  <a:cxn ang="0">
                    <a:pos x="172" y="81"/>
                  </a:cxn>
                  <a:cxn ang="0">
                    <a:pos x="86" y="0"/>
                  </a:cxn>
                  <a:cxn ang="0">
                    <a:pos x="0" y="81"/>
                  </a:cxn>
                  <a:cxn ang="0">
                    <a:pos x="86" y="161"/>
                  </a:cxn>
                </a:cxnLst>
                <a:rect l="0" t="0" r="r" b="b"/>
                <a:pathLst>
                  <a:path w="173" h="162">
                    <a:moveTo>
                      <a:pt x="86" y="161"/>
                    </a:moveTo>
                    <a:cubicBezTo>
                      <a:pt x="137" y="161"/>
                      <a:pt x="172" y="128"/>
                      <a:pt x="172" y="81"/>
                    </a:cubicBezTo>
                    <a:cubicBezTo>
                      <a:pt x="172" y="37"/>
                      <a:pt x="137" y="0"/>
                      <a:pt x="86" y="0"/>
                    </a:cubicBezTo>
                    <a:cubicBezTo>
                      <a:pt x="35" y="0"/>
                      <a:pt x="0" y="37"/>
                      <a:pt x="0" y="81"/>
                    </a:cubicBezTo>
                    <a:cubicBezTo>
                      <a:pt x="0" y="128"/>
                      <a:pt x="34" y="161"/>
                      <a:pt x="86" y="161"/>
                    </a:cubicBez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4" name="Freeform 26">
                <a:extLst>
                  <a:ext uri="{FF2B5EF4-FFF2-40B4-BE49-F238E27FC236}">
                    <a16:creationId xmlns:a16="http://schemas.microsoft.com/office/drawing/2014/main" xmlns="" id="{3952993E-BC8E-4F83-8D1B-D1EE1C4597E6}"/>
                  </a:ext>
                </a:extLst>
              </p:cNvPr>
              <p:cNvSpPr>
                <a:spLocks noChangeArrowheads="1"/>
              </p:cNvSpPr>
              <p:nvPr/>
            </p:nvSpPr>
            <p:spPr bwMode="auto">
              <a:xfrm>
                <a:off x="4764088" y="3589338"/>
                <a:ext cx="177800" cy="211137"/>
              </a:xfrm>
              <a:custGeom>
                <a:avLst/>
                <a:gdLst/>
                <a:ahLst/>
                <a:cxnLst>
                  <a:cxn ang="0">
                    <a:pos x="168" y="587"/>
                  </a:cxn>
                  <a:cxn ang="0">
                    <a:pos x="168" y="221"/>
                  </a:cxn>
                  <a:cxn ang="0">
                    <a:pos x="265" y="119"/>
                  </a:cxn>
                  <a:cxn ang="0">
                    <a:pos x="335" y="227"/>
                  </a:cxn>
                  <a:cxn ang="0">
                    <a:pos x="335" y="587"/>
                  </a:cxn>
                  <a:cxn ang="0">
                    <a:pos x="492" y="587"/>
                  </a:cxn>
                  <a:cxn ang="0">
                    <a:pos x="492" y="198"/>
                  </a:cxn>
                  <a:cxn ang="0">
                    <a:pos x="312" y="0"/>
                  </a:cxn>
                  <a:cxn ang="0">
                    <a:pos x="142" y="84"/>
                  </a:cxn>
                  <a:cxn ang="0">
                    <a:pos x="131" y="16"/>
                  </a:cxn>
                  <a:cxn ang="0">
                    <a:pos x="0" y="16"/>
                  </a:cxn>
                  <a:cxn ang="0">
                    <a:pos x="11" y="122"/>
                  </a:cxn>
                  <a:cxn ang="0">
                    <a:pos x="11" y="587"/>
                  </a:cxn>
                  <a:cxn ang="0">
                    <a:pos x="168" y="587"/>
                  </a:cxn>
                </a:cxnLst>
                <a:rect l="0" t="0" r="r" b="b"/>
                <a:pathLst>
                  <a:path w="493" h="588">
                    <a:moveTo>
                      <a:pt x="168" y="587"/>
                    </a:moveTo>
                    <a:lnTo>
                      <a:pt x="168" y="221"/>
                    </a:lnTo>
                    <a:cubicBezTo>
                      <a:pt x="168" y="167"/>
                      <a:pt x="206" y="119"/>
                      <a:pt x="265" y="119"/>
                    </a:cubicBezTo>
                    <a:cubicBezTo>
                      <a:pt x="326" y="119"/>
                      <a:pt x="335" y="166"/>
                      <a:pt x="335" y="227"/>
                    </a:cubicBezTo>
                    <a:lnTo>
                      <a:pt x="335" y="587"/>
                    </a:lnTo>
                    <a:lnTo>
                      <a:pt x="492" y="587"/>
                    </a:lnTo>
                    <a:lnTo>
                      <a:pt x="492" y="198"/>
                    </a:lnTo>
                    <a:cubicBezTo>
                      <a:pt x="492" y="63"/>
                      <a:pt x="423" y="0"/>
                      <a:pt x="312" y="0"/>
                    </a:cubicBezTo>
                    <a:cubicBezTo>
                      <a:pt x="237" y="0"/>
                      <a:pt x="180" y="32"/>
                      <a:pt x="142" y="84"/>
                    </a:cubicBezTo>
                    <a:lnTo>
                      <a:pt x="131" y="16"/>
                    </a:lnTo>
                    <a:lnTo>
                      <a:pt x="0" y="16"/>
                    </a:lnTo>
                    <a:lnTo>
                      <a:pt x="11" y="122"/>
                    </a:lnTo>
                    <a:lnTo>
                      <a:pt x="11" y="587"/>
                    </a:lnTo>
                    <a:lnTo>
                      <a:pt x="168" y="587"/>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5" name="Freeform 27">
                <a:extLst>
                  <a:ext uri="{FF2B5EF4-FFF2-40B4-BE49-F238E27FC236}">
                    <a16:creationId xmlns:a16="http://schemas.microsoft.com/office/drawing/2014/main" xmlns="" id="{64C2E724-EDB0-48DE-85DB-E6DD0A1A11F2}"/>
                  </a:ext>
                </a:extLst>
              </p:cNvPr>
              <p:cNvSpPr>
                <a:spLocks noChangeArrowheads="1"/>
              </p:cNvSpPr>
              <p:nvPr/>
            </p:nvSpPr>
            <p:spPr bwMode="auto">
              <a:xfrm>
                <a:off x="5381625" y="3589338"/>
                <a:ext cx="133350" cy="211137"/>
              </a:xfrm>
              <a:custGeom>
                <a:avLst/>
                <a:gdLst/>
                <a:ahLst/>
                <a:cxnLst>
                  <a:cxn ang="0">
                    <a:pos x="168" y="232"/>
                  </a:cxn>
                  <a:cxn ang="0">
                    <a:pos x="263" y="135"/>
                  </a:cxn>
                  <a:cxn ang="0">
                    <a:pos x="343" y="155"/>
                  </a:cxn>
                  <a:cxn ang="0">
                    <a:pos x="371" y="20"/>
                  </a:cxn>
                  <a:cxn ang="0">
                    <a:pos x="277" y="0"/>
                  </a:cxn>
                  <a:cxn ang="0">
                    <a:pos x="142" y="98"/>
                  </a:cxn>
                  <a:cxn ang="0">
                    <a:pos x="127" y="16"/>
                  </a:cxn>
                  <a:cxn ang="0">
                    <a:pos x="0" y="16"/>
                  </a:cxn>
                  <a:cxn ang="0">
                    <a:pos x="11" y="115"/>
                  </a:cxn>
                  <a:cxn ang="0">
                    <a:pos x="11" y="587"/>
                  </a:cxn>
                  <a:cxn ang="0">
                    <a:pos x="168" y="587"/>
                  </a:cxn>
                  <a:cxn ang="0">
                    <a:pos x="168" y="232"/>
                  </a:cxn>
                </a:cxnLst>
                <a:rect l="0" t="0" r="r" b="b"/>
                <a:pathLst>
                  <a:path w="372" h="588">
                    <a:moveTo>
                      <a:pt x="168" y="232"/>
                    </a:moveTo>
                    <a:cubicBezTo>
                      <a:pt x="170" y="173"/>
                      <a:pt x="206" y="135"/>
                      <a:pt x="263" y="135"/>
                    </a:cubicBezTo>
                    <a:cubicBezTo>
                      <a:pt x="292" y="135"/>
                      <a:pt x="319" y="143"/>
                      <a:pt x="343" y="155"/>
                    </a:cubicBezTo>
                    <a:lnTo>
                      <a:pt x="371" y="20"/>
                    </a:lnTo>
                    <a:cubicBezTo>
                      <a:pt x="344" y="5"/>
                      <a:pt x="310" y="0"/>
                      <a:pt x="277" y="0"/>
                    </a:cubicBezTo>
                    <a:cubicBezTo>
                      <a:pt x="224" y="0"/>
                      <a:pt x="169" y="32"/>
                      <a:pt x="142" y="98"/>
                    </a:cubicBezTo>
                    <a:lnTo>
                      <a:pt x="127" y="16"/>
                    </a:lnTo>
                    <a:lnTo>
                      <a:pt x="0" y="16"/>
                    </a:lnTo>
                    <a:lnTo>
                      <a:pt x="11" y="115"/>
                    </a:lnTo>
                    <a:lnTo>
                      <a:pt x="11" y="587"/>
                    </a:lnTo>
                    <a:lnTo>
                      <a:pt x="168" y="587"/>
                    </a:lnTo>
                    <a:lnTo>
                      <a:pt x="168" y="232"/>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6" name="Freeform 28">
                <a:extLst>
                  <a:ext uri="{FF2B5EF4-FFF2-40B4-BE49-F238E27FC236}">
                    <a16:creationId xmlns:a16="http://schemas.microsoft.com/office/drawing/2014/main" xmlns="" id="{F0172B47-110A-4E6C-A77D-094EC28F123E}"/>
                  </a:ext>
                </a:extLst>
              </p:cNvPr>
              <p:cNvSpPr>
                <a:spLocks noChangeArrowheads="1"/>
              </p:cNvSpPr>
              <p:nvPr/>
            </p:nvSpPr>
            <p:spPr bwMode="auto">
              <a:xfrm>
                <a:off x="5529263" y="3587750"/>
                <a:ext cx="158750" cy="220663"/>
              </a:xfrm>
              <a:custGeom>
                <a:avLst/>
                <a:gdLst/>
                <a:ahLst/>
                <a:cxnLst>
                  <a:cxn ang="0">
                    <a:pos x="393" y="53"/>
                  </a:cxn>
                  <a:cxn ang="0">
                    <a:pos x="393" y="52"/>
                  </a:cxn>
                  <a:cxn ang="0">
                    <a:pos x="207" y="4"/>
                  </a:cxn>
                  <a:cxn ang="0">
                    <a:pos x="6" y="198"/>
                  </a:cxn>
                  <a:cxn ang="0">
                    <a:pos x="185" y="364"/>
                  </a:cxn>
                  <a:cxn ang="0">
                    <a:pos x="278" y="430"/>
                  </a:cxn>
                  <a:cxn ang="0">
                    <a:pos x="209" y="493"/>
                  </a:cxn>
                  <a:cxn ang="0">
                    <a:pos x="53" y="452"/>
                  </a:cxn>
                  <a:cxn ang="0">
                    <a:pos x="6" y="559"/>
                  </a:cxn>
                  <a:cxn ang="0">
                    <a:pos x="224" y="607"/>
                  </a:cxn>
                  <a:cxn ang="0">
                    <a:pos x="433" y="403"/>
                  </a:cxn>
                  <a:cxn ang="0">
                    <a:pos x="250" y="239"/>
                  </a:cxn>
                  <a:cxn ang="0">
                    <a:pos x="157" y="170"/>
                  </a:cxn>
                  <a:cxn ang="0">
                    <a:pos x="221" y="115"/>
                  </a:cxn>
                  <a:cxn ang="0">
                    <a:pos x="346" y="161"/>
                  </a:cxn>
                  <a:cxn ang="0">
                    <a:pos x="393" y="53"/>
                  </a:cxn>
                </a:cxnLst>
                <a:rect l="0" t="0" r="r" b="b"/>
                <a:pathLst>
                  <a:path w="441" h="613">
                    <a:moveTo>
                      <a:pt x="393" y="53"/>
                    </a:moveTo>
                    <a:lnTo>
                      <a:pt x="393" y="52"/>
                    </a:lnTo>
                    <a:cubicBezTo>
                      <a:pt x="343" y="20"/>
                      <a:pt x="278" y="0"/>
                      <a:pt x="207" y="4"/>
                    </a:cubicBezTo>
                    <a:cubicBezTo>
                      <a:pt x="90" y="11"/>
                      <a:pt x="0" y="79"/>
                      <a:pt x="6" y="198"/>
                    </a:cubicBezTo>
                    <a:cubicBezTo>
                      <a:pt x="13" y="316"/>
                      <a:pt x="99" y="344"/>
                      <a:pt x="185" y="364"/>
                    </a:cubicBezTo>
                    <a:cubicBezTo>
                      <a:pt x="235" y="377"/>
                      <a:pt x="275" y="386"/>
                      <a:pt x="278" y="430"/>
                    </a:cubicBezTo>
                    <a:cubicBezTo>
                      <a:pt x="280" y="473"/>
                      <a:pt x="251" y="492"/>
                      <a:pt x="209" y="493"/>
                    </a:cubicBezTo>
                    <a:cubicBezTo>
                      <a:pt x="158" y="496"/>
                      <a:pt x="94" y="473"/>
                      <a:pt x="53" y="452"/>
                    </a:cubicBezTo>
                    <a:lnTo>
                      <a:pt x="6" y="559"/>
                    </a:lnTo>
                    <a:cubicBezTo>
                      <a:pt x="39" y="580"/>
                      <a:pt x="124" y="612"/>
                      <a:pt x="224" y="607"/>
                    </a:cubicBezTo>
                    <a:cubicBezTo>
                      <a:pt x="354" y="600"/>
                      <a:pt x="440" y="532"/>
                      <a:pt x="433" y="403"/>
                    </a:cubicBezTo>
                    <a:cubicBezTo>
                      <a:pt x="426" y="285"/>
                      <a:pt x="333" y="260"/>
                      <a:pt x="250" y="239"/>
                    </a:cubicBezTo>
                    <a:cubicBezTo>
                      <a:pt x="199" y="225"/>
                      <a:pt x="160" y="214"/>
                      <a:pt x="157" y="170"/>
                    </a:cubicBezTo>
                    <a:cubicBezTo>
                      <a:pt x="156" y="132"/>
                      <a:pt x="185" y="116"/>
                      <a:pt x="221" y="115"/>
                    </a:cubicBezTo>
                    <a:cubicBezTo>
                      <a:pt x="260" y="114"/>
                      <a:pt x="302" y="130"/>
                      <a:pt x="346" y="161"/>
                    </a:cubicBezTo>
                    <a:lnTo>
                      <a:pt x="393" y="53"/>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sp>
            <p:nvSpPr>
              <p:cNvPr id="27" name="Freeform 29">
                <a:extLst>
                  <a:ext uri="{FF2B5EF4-FFF2-40B4-BE49-F238E27FC236}">
                    <a16:creationId xmlns:a16="http://schemas.microsoft.com/office/drawing/2014/main" xmlns="" id="{60A88FE7-41C0-4A7C-AAA8-A7DD2443C03F}"/>
                  </a:ext>
                </a:extLst>
              </p:cNvPr>
              <p:cNvSpPr>
                <a:spLocks noChangeArrowheads="1"/>
              </p:cNvSpPr>
              <p:nvPr/>
            </p:nvSpPr>
            <p:spPr bwMode="auto">
              <a:xfrm>
                <a:off x="4249738" y="3532188"/>
                <a:ext cx="144462" cy="276225"/>
              </a:xfrm>
              <a:custGeom>
                <a:avLst/>
                <a:gdLst/>
                <a:ahLst/>
                <a:cxnLst>
                  <a:cxn ang="0">
                    <a:pos x="392" y="301"/>
                  </a:cxn>
                  <a:cxn ang="0">
                    <a:pos x="392" y="178"/>
                  </a:cxn>
                  <a:cxn ang="0">
                    <a:pos x="244" y="178"/>
                  </a:cxn>
                  <a:cxn ang="0">
                    <a:pos x="244" y="0"/>
                  </a:cxn>
                  <a:cxn ang="0">
                    <a:pos x="88" y="0"/>
                  </a:cxn>
                  <a:cxn ang="0">
                    <a:pos x="88" y="178"/>
                  </a:cxn>
                  <a:cxn ang="0">
                    <a:pos x="0" y="178"/>
                  </a:cxn>
                  <a:cxn ang="0">
                    <a:pos x="0" y="301"/>
                  </a:cxn>
                  <a:cxn ang="0">
                    <a:pos x="88" y="301"/>
                  </a:cxn>
                  <a:cxn ang="0">
                    <a:pos x="88" y="579"/>
                  </a:cxn>
                  <a:cxn ang="0">
                    <a:pos x="259" y="766"/>
                  </a:cxn>
                  <a:cxn ang="0">
                    <a:pos x="402" y="730"/>
                  </a:cxn>
                  <a:cxn ang="0">
                    <a:pos x="369" y="626"/>
                  </a:cxn>
                  <a:cxn ang="0">
                    <a:pos x="301" y="643"/>
                  </a:cxn>
                  <a:cxn ang="0">
                    <a:pos x="246" y="556"/>
                  </a:cxn>
                  <a:cxn ang="0">
                    <a:pos x="246" y="301"/>
                  </a:cxn>
                  <a:cxn ang="0">
                    <a:pos x="392" y="301"/>
                  </a:cxn>
                </a:cxnLst>
                <a:rect l="0" t="0" r="r" b="b"/>
                <a:pathLst>
                  <a:path w="403" h="767">
                    <a:moveTo>
                      <a:pt x="392" y="301"/>
                    </a:moveTo>
                    <a:lnTo>
                      <a:pt x="392" y="178"/>
                    </a:lnTo>
                    <a:lnTo>
                      <a:pt x="244" y="178"/>
                    </a:lnTo>
                    <a:lnTo>
                      <a:pt x="244" y="0"/>
                    </a:lnTo>
                    <a:lnTo>
                      <a:pt x="88" y="0"/>
                    </a:lnTo>
                    <a:lnTo>
                      <a:pt x="88" y="178"/>
                    </a:lnTo>
                    <a:lnTo>
                      <a:pt x="0" y="178"/>
                    </a:lnTo>
                    <a:lnTo>
                      <a:pt x="0" y="301"/>
                    </a:lnTo>
                    <a:lnTo>
                      <a:pt x="88" y="301"/>
                    </a:lnTo>
                    <a:lnTo>
                      <a:pt x="88" y="579"/>
                    </a:lnTo>
                    <a:cubicBezTo>
                      <a:pt x="88" y="674"/>
                      <a:pt x="97" y="766"/>
                      <a:pt x="259" y="766"/>
                    </a:cubicBezTo>
                    <a:cubicBezTo>
                      <a:pt x="309" y="766"/>
                      <a:pt x="369" y="752"/>
                      <a:pt x="402" y="730"/>
                    </a:cubicBezTo>
                    <a:lnTo>
                      <a:pt x="369" y="626"/>
                    </a:lnTo>
                    <a:cubicBezTo>
                      <a:pt x="343" y="636"/>
                      <a:pt x="321" y="643"/>
                      <a:pt x="301" y="643"/>
                    </a:cubicBezTo>
                    <a:cubicBezTo>
                      <a:pt x="259" y="643"/>
                      <a:pt x="246" y="618"/>
                      <a:pt x="246" y="556"/>
                    </a:cubicBezTo>
                    <a:lnTo>
                      <a:pt x="246" y="301"/>
                    </a:lnTo>
                    <a:lnTo>
                      <a:pt x="392" y="301"/>
                    </a:lnTo>
                  </a:path>
                </a:pathLst>
              </a:custGeom>
              <a:solidFill>
                <a:schemeClr val="accent1"/>
              </a:solidFill>
              <a:ln w="9525" cap="flat">
                <a:noFill/>
                <a:bevel/>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latin typeface="Calibri" panose="020F0502020204030204" pitchFamily="34" charset="0"/>
                </a:endParaRPr>
              </a:p>
            </p:txBody>
          </p:sp>
        </p:grpSp>
      </p:grpSp>
      <p:sp>
        <p:nvSpPr>
          <p:cNvPr id="5" name="Rectangle 4">
            <a:extLst>
              <a:ext uri="{FF2B5EF4-FFF2-40B4-BE49-F238E27FC236}">
                <a16:creationId xmlns:a16="http://schemas.microsoft.com/office/drawing/2014/main" xmlns="" id="{C6A0E777-85A3-4867-81E2-64F3EB87ACA0}"/>
              </a:ext>
            </a:extLst>
          </p:cNvPr>
          <p:cNvSpPr/>
          <p:nvPr/>
        </p:nvSpPr>
        <p:spPr>
          <a:xfrm>
            <a:off x="4724400" y="1780238"/>
            <a:ext cx="278794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Booth 80</a:t>
            </a:r>
          </a:p>
        </p:txBody>
      </p:sp>
    </p:spTree>
    <p:extLst>
      <p:ext uri="{BB962C8B-B14F-4D97-AF65-F5344CB8AC3E}">
        <p14:creationId xmlns:p14="http://schemas.microsoft.com/office/powerpoint/2010/main" val="401133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07820"/>
          </a:xfrm>
        </p:spPr>
        <p:txBody>
          <a:bodyPr>
            <a:normAutofit/>
          </a:bodyPr>
          <a:lstStyle/>
          <a:p>
            <a:pPr algn="l"/>
            <a:r>
              <a:rPr lang="en-US" sz="3200" dirty="0">
                <a:latin typeface="Corbel" panose="020B0503020204020204" pitchFamily="34" charset="0"/>
              </a:rPr>
              <a:t>THE GOAL</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20</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ieren 209"/>
          <p:cNvGrpSpPr/>
          <p:nvPr/>
        </p:nvGrpSpPr>
        <p:grpSpPr bwMode="gray">
          <a:xfrm>
            <a:off x="1327639" y="1557090"/>
            <a:ext cx="10500274" cy="4239566"/>
            <a:chOff x="-1679331" y="1552361"/>
            <a:chExt cx="10500274" cy="4239566"/>
          </a:xfrm>
        </p:grpSpPr>
        <p:grpSp>
          <p:nvGrpSpPr>
            <p:cNvPr id="10" name="Gruppieren 198"/>
            <p:cNvGrpSpPr/>
            <p:nvPr/>
          </p:nvGrpSpPr>
          <p:grpSpPr bwMode="gray">
            <a:xfrm>
              <a:off x="2254226" y="1555749"/>
              <a:ext cx="1351970" cy="1276627"/>
              <a:chOff x="2254226" y="1555749"/>
              <a:chExt cx="1351970" cy="1276627"/>
            </a:xfrm>
          </p:grpSpPr>
          <p:sp>
            <p:nvSpPr>
              <p:cNvPr id="77" name="Freeform 5"/>
              <p:cNvSpPr>
                <a:spLocks/>
              </p:cNvSpPr>
              <p:nvPr/>
            </p:nvSpPr>
            <p:spPr bwMode="gray">
              <a:xfrm>
                <a:off x="2930249" y="1555749"/>
                <a:ext cx="654865" cy="1130458"/>
              </a:xfrm>
              <a:custGeom>
                <a:avLst/>
                <a:gdLst>
                  <a:gd name="T0" fmla="*/ 488 w 488"/>
                  <a:gd name="T1" fmla="*/ 843 h 843"/>
                  <a:gd name="T2" fmla="*/ 0 w 488"/>
                  <a:gd name="T3" fmla="*/ 0 h 843"/>
                  <a:gd name="T4" fmla="*/ 0 w 488"/>
                  <a:gd name="T5" fmla="*/ 0 h 843"/>
                  <a:gd name="T6" fmla="*/ 291 w 488"/>
                  <a:gd name="T7" fmla="*/ 843 h 843"/>
                  <a:gd name="T8" fmla="*/ 488 w 488"/>
                  <a:gd name="T9" fmla="*/ 843 h 843"/>
                </a:gdLst>
                <a:ahLst/>
                <a:cxnLst>
                  <a:cxn ang="0">
                    <a:pos x="T0" y="T1"/>
                  </a:cxn>
                  <a:cxn ang="0">
                    <a:pos x="T2" y="T3"/>
                  </a:cxn>
                  <a:cxn ang="0">
                    <a:pos x="T4" y="T5"/>
                  </a:cxn>
                  <a:cxn ang="0">
                    <a:pos x="T6" y="T7"/>
                  </a:cxn>
                  <a:cxn ang="0">
                    <a:pos x="T8" y="T9"/>
                  </a:cxn>
                </a:cxnLst>
                <a:rect l="0" t="0" r="r" b="b"/>
                <a:pathLst>
                  <a:path w="488" h="843">
                    <a:moveTo>
                      <a:pt x="488" y="843"/>
                    </a:moveTo>
                    <a:lnTo>
                      <a:pt x="0" y="0"/>
                    </a:lnTo>
                    <a:lnTo>
                      <a:pt x="0" y="0"/>
                    </a:lnTo>
                    <a:lnTo>
                      <a:pt x="291" y="843"/>
                    </a:lnTo>
                    <a:lnTo>
                      <a:pt x="488" y="843"/>
                    </a:lnTo>
                    <a:close/>
                  </a:path>
                </a:pathLst>
              </a:custGeom>
              <a:gradFill flip="none" rotWithShape="1">
                <a:gsLst>
                  <a:gs pos="0">
                    <a:schemeClr val="accent1">
                      <a:lumMod val="20000"/>
                      <a:lumOff val="80000"/>
                    </a:schemeClr>
                  </a:gs>
                  <a:gs pos="100000">
                    <a:schemeClr val="accent1">
                      <a:lumMod val="60000"/>
                      <a:lumOff val="40000"/>
                    </a:schemeClr>
                  </a:gs>
                </a:gsLst>
                <a:lin ang="16200000" scaled="1"/>
                <a:tileRect/>
              </a:gradFill>
              <a:ln w="3175">
                <a:gradFill>
                  <a:gsLst>
                    <a:gs pos="0">
                      <a:schemeClr val="accent1">
                        <a:lumMod val="20000"/>
                        <a:lumOff val="80000"/>
                      </a:schemeClr>
                    </a:gs>
                    <a:gs pos="100000">
                      <a:schemeClr val="accent1">
                        <a:lumMod val="60000"/>
                        <a:lumOff val="40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8" name="Freeform 6"/>
              <p:cNvSpPr>
                <a:spLocks/>
              </p:cNvSpPr>
              <p:nvPr/>
            </p:nvSpPr>
            <p:spPr bwMode="gray">
              <a:xfrm>
                <a:off x="2275384" y="1555749"/>
                <a:ext cx="654865" cy="1130458"/>
              </a:xfrm>
              <a:custGeom>
                <a:avLst/>
                <a:gdLst>
                  <a:gd name="T0" fmla="*/ 488 w 488"/>
                  <a:gd name="T1" fmla="*/ 0 h 843"/>
                  <a:gd name="T2" fmla="*/ 0 w 488"/>
                  <a:gd name="T3" fmla="*/ 843 h 843"/>
                  <a:gd name="T4" fmla="*/ 195 w 488"/>
                  <a:gd name="T5" fmla="*/ 843 h 843"/>
                  <a:gd name="T6" fmla="*/ 488 w 488"/>
                  <a:gd name="T7" fmla="*/ 0 h 843"/>
                </a:gdLst>
                <a:ahLst/>
                <a:cxnLst>
                  <a:cxn ang="0">
                    <a:pos x="T0" y="T1"/>
                  </a:cxn>
                  <a:cxn ang="0">
                    <a:pos x="T2" y="T3"/>
                  </a:cxn>
                  <a:cxn ang="0">
                    <a:pos x="T4" y="T5"/>
                  </a:cxn>
                  <a:cxn ang="0">
                    <a:pos x="T6" y="T7"/>
                  </a:cxn>
                </a:cxnLst>
                <a:rect l="0" t="0" r="r" b="b"/>
                <a:pathLst>
                  <a:path w="488" h="843">
                    <a:moveTo>
                      <a:pt x="488" y="0"/>
                    </a:moveTo>
                    <a:lnTo>
                      <a:pt x="0" y="843"/>
                    </a:lnTo>
                    <a:lnTo>
                      <a:pt x="195" y="843"/>
                    </a:lnTo>
                    <a:lnTo>
                      <a:pt x="488" y="0"/>
                    </a:lnTo>
                    <a:close/>
                  </a:path>
                </a:pathLst>
              </a:custGeom>
              <a:gradFill flip="none" rotWithShape="1">
                <a:gsLst>
                  <a:gs pos="0">
                    <a:schemeClr val="accent1">
                      <a:lumMod val="50000"/>
                    </a:schemeClr>
                  </a:gs>
                  <a:gs pos="100000">
                    <a:schemeClr val="accent1">
                      <a:lumMod val="75000"/>
                    </a:schemeClr>
                  </a:gs>
                </a:gsLst>
                <a:lin ang="5400000" scaled="1"/>
                <a:tileRect/>
              </a:gradFill>
              <a:ln w="3175">
                <a:gradFill flip="none" rotWithShape="1">
                  <a:gsLst>
                    <a:gs pos="0">
                      <a:schemeClr val="accent1">
                        <a:lumMod val="50000"/>
                      </a:schemeClr>
                    </a:gs>
                    <a:gs pos="100000">
                      <a:schemeClr val="accent1">
                        <a:lumMod val="75000"/>
                      </a:schemeClr>
                    </a:gs>
                  </a:gsLst>
                  <a:lin ang="54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9" name="Rectangle 25"/>
              <p:cNvSpPr>
                <a:spLocks noChangeArrowheads="1"/>
              </p:cNvSpPr>
              <p:nvPr/>
            </p:nvSpPr>
            <p:spPr bwMode="gray">
              <a:xfrm>
                <a:off x="2930249" y="1555749"/>
                <a:ext cx="1342" cy="1341"/>
              </a:xfrm>
              <a:prstGeom prst="rect">
                <a:avLst/>
              </a:prstGeom>
              <a:noFill/>
              <a:ln w="9" cap="flat">
                <a:solidFill>
                  <a:srgbClr val="B2B2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0" name="Freeform 26"/>
              <p:cNvSpPr>
                <a:spLocks/>
              </p:cNvSpPr>
              <p:nvPr/>
            </p:nvSpPr>
            <p:spPr bwMode="gray">
              <a:xfrm>
                <a:off x="2537062" y="1555749"/>
                <a:ext cx="783690" cy="1130458"/>
              </a:xfrm>
              <a:custGeom>
                <a:avLst/>
                <a:gdLst>
                  <a:gd name="T0" fmla="*/ 584 w 584"/>
                  <a:gd name="T1" fmla="*/ 843 h 843"/>
                  <a:gd name="T2" fmla="*/ 293 w 584"/>
                  <a:gd name="T3" fmla="*/ 0 h 843"/>
                  <a:gd name="T4" fmla="*/ 293 w 584"/>
                  <a:gd name="T5" fmla="*/ 0 h 843"/>
                  <a:gd name="T6" fmla="*/ 0 w 584"/>
                  <a:gd name="T7" fmla="*/ 843 h 843"/>
                  <a:gd name="T8" fmla="*/ 584 w 584"/>
                  <a:gd name="T9" fmla="*/ 843 h 843"/>
                </a:gdLst>
                <a:ahLst/>
                <a:cxnLst>
                  <a:cxn ang="0">
                    <a:pos x="T0" y="T1"/>
                  </a:cxn>
                  <a:cxn ang="0">
                    <a:pos x="T2" y="T3"/>
                  </a:cxn>
                  <a:cxn ang="0">
                    <a:pos x="T4" y="T5"/>
                  </a:cxn>
                  <a:cxn ang="0">
                    <a:pos x="T6" y="T7"/>
                  </a:cxn>
                  <a:cxn ang="0">
                    <a:pos x="T8" y="T9"/>
                  </a:cxn>
                </a:cxnLst>
                <a:rect l="0" t="0" r="r" b="b"/>
                <a:pathLst>
                  <a:path w="584" h="843">
                    <a:moveTo>
                      <a:pt x="584" y="843"/>
                    </a:moveTo>
                    <a:lnTo>
                      <a:pt x="293" y="0"/>
                    </a:lnTo>
                    <a:lnTo>
                      <a:pt x="293" y="0"/>
                    </a:lnTo>
                    <a:lnTo>
                      <a:pt x="0" y="843"/>
                    </a:lnTo>
                    <a:lnTo>
                      <a:pt x="584" y="843"/>
                    </a:lnTo>
                    <a:close/>
                  </a:path>
                </a:pathLst>
              </a:custGeom>
              <a:gradFill flip="none" rotWithShape="1">
                <a:gsLst>
                  <a:gs pos="0">
                    <a:schemeClr val="accent1"/>
                  </a:gs>
                  <a:gs pos="100000">
                    <a:schemeClr val="accent1">
                      <a:lumMod val="75000"/>
                    </a:schemeClr>
                  </a:gs>
                </a:gsLst>
                <a:lin ang="16200000" scaled="1"/>
                <a:tileRect/>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1" name="Freeform 27"/>
              <p:cNvSpPr>
                <a:spLocks/>
              </p:cNvSpPr>
              <p:nvPr/>
            </p:nvSpPr>
            <p:spPr bwMode="gray">
              <a:xfrm>
                <a:off x="2275384" y="2686207"/>
                <a:ext cx="261678" cy="146169"/>
              </a:xfrm>
              <a:custGeom>
                <a:avLst/>
                <a:gdLst>
                  <a:gd name="T0" fmla="*/ 195 w 195"/>
                  <a:gd name="T1" fmla="*/ 0 h 109"/>
                  <a:gd name="T2" fmla="*/ 0 w 195"/>
                  <a:gd name="T3" fmla="*/ 0 h 109"/>
                  <a:gd name="T4" fmla="*/ 43 w 195"/>
                  <a:gd name="T5" fmla="*/ 109 h 109"/>
                  <a:gd name="T6" fmla="*/ 157 w 195"/>
                  <a:gd name="T7" fmla="*/ 109 h 109"/>
                  <a:gd name="T8" fmla="*/ 195 w 195"/>
                  <a:gd name="T9" fmla="*/ 0 h 109"/>
                </a:gdLst>
                <a:ahLst/>
                <a:cxnLst>
                  <a:cxn ang="0">
                    <a:pos x="T0" y="T1"/>
                  </a:cxn>
                  <a:cxn ang="0">
                    <a:pos x="T2" y="T3"/>
                  </a:cxn>
                  <a:cxn ang="0">
                    <a:pos x="T4" y="T5"/>
                  </a:cxn>
                  <a:cxn ang="0">
                    <a:pos x="T6" y="T7"/>
                  </a:cxn>
                  <a:cxn ang="0">
                    <a:pos x="T8" y="T9"/>
                  </a:cxn>
                </a:cxnLst>
                <a:rect l="0" t="0" r="r" b="b"/>
                <a:pathLst>
                  <a:path w="195" h="109">
                    <a:moveTo>
                      <a:pt x="195" y="0"/>
                    </a:moveTo>
                    <a:lnTo>
                      <a:pt x="0" y="0"/>
                    </a:lnTo>
                    <a:lnTo>
                      <a:pt x="43" y="109"/>
                    </a:lnTo>
                    <a:lnTo>
                      <a:pt x="157" y="109"/>
                    </a:lnTo>
                    <a:lnTo>
                      <a:pt x="195" y="0"/>
                    </a:lnTo>
                    <a:close/>
                  </a:path>
                </a:pathLst>
              </a:custGeom>
              <a:solidFill>
                <a:schemeClr val="accent1">
                  <a:lumMod val="50000"/>
                </a:schemeClr>
              </a:solidFill>
              <a:ln w="3175">
                <a:solidFill>
                  <a:schemeClr val="accent1">
                    <a:lumMod val="5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2" name="Freeform 28"/>
              <p:cNvSpPr>
                <a:spLocks/>
              </p:cNvSpPr>
              <p:nvPr/>
            </p:nvSpPr>
            <p:spPr bwMode="gray">
              <a:xfrm>
                <a:off x="3320753" y="2686207"/>
                <a:ext cx="264362" cy="146169"/>
              </a:xfrm>
              <a:custGeom>
                <a:avLst/>
                <a:gdLst>
                  <a:gd name="T0" fmla="*/ 38 w 197"/>
                  <a:gd name="T1" fmla="*/ 109 h 109"/>
                  <a:gd name="T2" fmla="*/ 152 w 197"/>
                  <a:gd name="T3" fmla="*/ 109 h 109"/>
                  <a:gd name="T4" fmla="*/ 197 w 197"/>
                  <a:gd name="T5" fmla="*/ 0 h 109"/>
                  <a:gd name="T6" fmla="*/ 0 w 197"/>
                  <a:gd name="T7" fmla="*/ 0 h 109"/>
                  <a:gd name="T8" fmla="*/ 38 w 197"/>
                  <a:gd name="T9" fmla="*/ 109 h 109"/>
                </a:gdLst>
                <a:ahLst/>
                <a:cxnLst>
                  <a:cxn ang="0">
                    <a:pos x="T0" y="T1"/>
                  </a:cxn>
                  <a:cxn ang="0">
                    <a:pos x="T2" y="T3"/>
                  </a:cxn>
                  <a:cxn ang="0">
                    <a:pos x="T4" y="T5"/>
                  </a:cxn>
                  <a:cxn ang="0">
                    <a:pos x="T6" y="T7"/>
                  </a:cxn>
                  <a:cxn ang="0">
                    <a:pos x="T8" y="T9"/>
                  </a:cxn>
                </a:cxnLst>
                <a:rect l="0" t="0" r="r" b="b"/>
                <a:pathLst>
                  <a:path w="197" h="109">
                    <a:moveTo>
                      <a:pt x="38" y="109"/>
                    </a:moveTo>
                    <a:lnTo>
                      <a:pt x="152" y="109"/>
                    </a:lnTo>
                    <a:lnTo>
                      <a:pt x="197" y="0"/>
                    </a:lnTo>
                    <a:lnTo>
                      <a:pt x="0" y="0"/>
                    </a:lnTo>
                    <a:lnTo>
                      <a:pt x="38" y="109"/>
                    </a:lnTo>
                    <a:close/>
                  </a:path>
                </a:pathLst>
              </a:custGeom>
              <a:solidFill>
                <a:schemeClr val="accent1">
                  <a:lumMod val="40000"/>
                  <a:lumOff val="60000"/>
                </a:schemeClr>
              </a:solidFill>
              <a:ln w="3175">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3" name="Freeform 29"/>
              <p:cNvSpPr>
                <a:spLocks/>
              </p:cNvSpPr>
              <p:nvPr/>
            </p:nvSpPr>
            <p:spPr bwMode="gray">
              <a:xfrm>
                <a:off x="2486069" y="2686207"/>
                <a:ext cx="885677" cy="146169"/>
              </a:xfrm>
              <a:custGeom>
                <a:avLst/>
                <a:gdLst>
                  <a:gd name="T0" fmla="*/ 622 w 660"/>
                  <a:gd name="T1" fmla="*/ 0 h 109"/>
                  <a:gd name="T2" fmla="*/ 38 w 660"/>
                  <a:gd name="T3" fmla="*/ 0 h 109"/>
                  <a:gd name="T4" fmla="*/ 0 w 660"/>
                  <a:gd name="T5" fmla="*/ 109 h 109"/>
                  <a:gd name="T6" fmla="*/ 660 w 660"/>
                  <a:gd name="T7" fmla="*/ 109 h 109"/>
                  <a:gd name="T8" fmla="*/ 622 w 660"/>
                  <a:gd name="T9" fmla="*/ 0 h 109"/>
                </a:gdLst>
                <a:ahLst/>
                <a:cxnLst>
                  <a:cxn ang="0">
                    <a:pos x="T0" y="T1"/>
                  </a:cxn>
                  <a:cxn ang="0">
                    <a:pos x="T2" y="T3"/>
                  </a:cxn>
                  <a:cxn ang="0">
                    <a:pos x="T4" y="T5"/>
                  </a:cxn>
                  <a:cxn ang="0">
                    <a:pos x="T6" y="T7"/>
                  </a:cxn>
                  <a:cxn ang="0">
                    <a:pos x="T8" y="T9"/>
                  </a:cxn>
                </a:cxnLst>
                <a:rect l="0" t="0" r="r" b="b"/>
                <a:pathLst>
                  <a:path w="660" h="109">
                    <a:moveTo>
                      <a:pt x="622" y="0"/>
                    </a:moveTo>
                    <a:lnTo>
                      <a:pt x="38" y="0"/>
                    </a:lnTo>
                    <a:lnTo>
                      <a:pt x="0" y="109"/>
                    </a:lnTo>
                    <a:lnTo>
                      <a:pt x="660" y="109"/>
                    </a:lnTo>
                    <a:lnTo>
                      <a:pt x="622" y="0"/>
                    </a:lnTo>
                    <a:close/>
                  </a:path>
                </a:pathLst>
              </a:custGeom>
              <a:gradFill>
                <a:gsLst>
                  <a:gs pos="0">
                    <a:schemeClr val="accent1"/>
                  </a:gs>
                  <a:gs pos="100000">
                    <a:schemeClr val="accent1">
                      <a:lumMod val="75000"/>
                    </a:schemeClr>
                  </a:gs>
                </a:gsLst>
                <a:lin ang="16200000" scaled="1"/>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4" name="Rechteck 181"/>
              <p:cNvSpPr/>
              <p:nvPr/>
            </p:nvSpPr>
            <p:spPr bwMode="gray">
              <a:xfrm>
                <a:off x="2254226" y="2168024"/>
                <a:ext cx="1351970" cy="518183"/>
              </a:xfrm>
              <a:prstGeom prst="rect">
                <a:avLst/>
              </a:prstGeom>
              <a:noFill/>
              <a:ln w="12700">
                <a:noFill/>
                <a:round/>
                <a:headEnd/>
                <a:tailEnd/>
              </a:ln>
            </p:spPr>
            <p:txBody>
              <a:bodyPr wrap="square" lIns="0" tIns="90000" rIns="0" bIns="90000" rtlCol="0" anchor="ctr">
                <a:noAutofit/>
              </a:bodyPr>
              <a:lstStyle/>
              <a:p>
                <a:pPr algn="ctr">
                  <a:spcAft>
                    <a:spcPts val="300"/>
                  </a:spcAft>
                  <a:buClr>
                    <a:schemeClr val="bg1"/>
                  </a:buClr>
                </a:pP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Top Projects</a:t>
                </a:r>
              </a:p>
            </p:txBody>
          </p:sp>
        </p:grpSp>
        <p:grpSp>
          <p:nvGrpSpPr>
            <p:cNvPr id="13" name="Gruppieren 208"/>
            <p:cNvGrpSpPr/>
            <p:nvPr/>
          </p:nvGrpSpPr>
          <p:grpSpPr bwMode="gray">
            <a:xfrm>
              <a:off x="1" y="4754020"/>
              <a:ext cx="5628656" cy="1037907"/>
              <a:chOff x="1" y="4754020"/>
              <a:chExt cx="5628656" cy="1037907"/>
            </a:xfrm>
          </p:grpSpPr>
          <p:pic>
            <p:nvPicPr>
              <p:cNvPr id="60" name="_effect" descr="C:\Users\marc.h\Desktop\Schatten-TEST.png"/>
              <p:cNvPicPr>
                <a:picLocks noChangeAspect="1" noChangeArrowheads="1"/>
              </p:cNvPicPr>
              <p:nvPr/>
            </p:nvPicPr>
            <p:blipFill>
              <a:blip r:embed="rId3" cstate="print"/>
              <a:srcRect/>
              <a:stretch>
                <a:fillRect/>
              </a:stretch>
            </p:blipFill>
            <p:spPr bwMode="gray">
              <a:xfrm>
                <a:off x="1" y="5113021"/>
                <a:ext cx="5628656" cy="659002"/>
              </a:xfrm>
              <a:prstGeom prst="rect">
                <a:avLst/>
              </a:prstGeom>
              <a:noFill/>
            </p:spPr>
          </p:pic>
          <p:grpSp>
            <p:nvGrpSpPr>
              <p:cNvPr id="61" name="Gruppieren 193"/>
              <p:cNvGrpSpPr/>
              <p:nvPr/>
            </p:nvGrpSpPr>
            <p:grpSpPr bwMode="gray">
              <a:xfrm>
                <a:off x="683849" y="4754020"/>
                <a:ext cx="4492800" cy="1037907"/>
                <a:chOff x="683849" y="4754020"/>
                <a:chExt cx="4492800" cy="1037907"/>
              </a:xfrm>
            </p:grpSpPr>
            <p:sp>
              <p:nvSpPr>
                <p:cNvPr id="62" name="Trapezoid 61"/>
                <p:cNvSpPr/>
                <p:nvPr/>
              </p:nvSpPr>
              <p:spPr bwMode="gray">
                <a:xfrm flipV="1">
                  <a:off x="686261" y="5440361"/>
                  <a:ext cx="4490388" cy="351566"/>
                </a:xfrm>
                <a:prstGeom prst="trapezoid">
                  <a:avLst/>
                </a:prstGeom>
                <a:gradFill flip="none" rotWithShape="1">
                  <a:gsLst>
                    <a:gs pos="0">
                      <a:srgbClr val="FFFFFF">
                        <a:alpha val="40000"/>
                      </a:srgbClr>
                    </a:gs>
                    <a:gs pos="100000">
                      <a:srgbClr val="FFFFFF">
                        <a:alpha val="0"/>
                      </a:srgbClr>
                    </a:gs>
                  </a:gsLst>
                  <a:lin ang="16200000" scaled="1"/>
                  <a:tileRect/>
                </a:gradFill>
                <a:ln w="12700">
                  <a:noFill/>
                  <a:round/>
                  <a:headEnd/>
                  <a:tailEnd/>
                </a:ln>
              </p:spPr>
              <p:txBody>
                <a:bodyPr rtlCol="0" anchor="ctr"/>
                <a:lstStyle/>
                <a:p>
                  <a:pPr algn="ctr"/>
                  <a:endParaRPr lang="en-US" dirty="0">
                    <a:latin typeface="Calibri" panose="020F0502020204030204" pitchFamily="34" charset="0"/>
                  </a:endParaRPr>
                </a:p>
              </p:txBody>
            </p:sp>
            <p:sp>
              <p:nvSpPr>
                <p:cNvPr id="63" name="Freeform 13"/>
                <p:cNvSpPr>
                  <a:spLocks/>
                </p:cNvSpPr>
                <p:nvPr/>
              </p:nvSpPr>
              <p:spPr bwMode="gray">
                <a:xfrm>
                  <a:off x="683849" y="4900188"/>
                  <a:ext cx="1086968" cy="541762"/>
                </a:xfrm>
                <a:custGeom>
                  <a:avLst/>
                  <a:gdLst>
                    <a:gd name="T0" fmla="*/ 810 w 810"/>
                    <a:gd name="T1" fmla="*/ 0 h 404"/>
                    <a:gd name="T2" fmla="*/ 235 w 810"/>
                    <a:gd name="T3" fmla="*/ 0 h 404"/>
                    <a:gd name="T4" fmla="*/ 235 w 810"/>
                    <a:gd name="T5" fmla="*/ 0 h 404"/>
                    <a:gd name="T6" fmla="*/ 0 w 810"/>
                    <a:gd name="T7" fmla="*/ 404 h 404"/>
                    <a:gd name="T8" fmla="*/ 810 w 810"/>
                    <a:gd name="T9" fmla="*/ 0 h 404"/>
                    <a:gd name="T10" fmla="*/ 810 w 810"/>
                    <a:gd name="T11" fmla="*/ 0 h 404"/>
                  </a:gdLst>
                  <a:ahLst/>
                  <a:cxnLst>
                    <a:cxn ang="0">
                      <a:pos x="T0" y="T1"/>
                    </a:cxn>
                    <a:cxn ang="0">
                      <a:pos x="T2" y="T3"/>
                    </a:cxn>
                    <a:cxn ang="0">
                      <a:pos x="T4" y="T5"/>
                    </a:cxn>
                    <a:cxn ang="0">
                      <a:pos x="T6" y="T7"/>
                    </a:cxn>
                    <a:cxn ang="0">
                      <a:pos x="T8" y="T9"/>
                    </a:cxn>
                    <a:cxn ang="0">
                      <a:pos x="T10" y="T11"/>
                    </a:cxn>
                  </a:cxnLst>
                  <a:rect l="0" t="0" r="r" b="b"/>
                  <a:pathLst>
                    <a:path w="810" h="404">
                      <a:moveTo>
                        <a:pt x="810" y="0"/>
                      </a:moveTo>
                      <a:lnTo>
                        <a:pt x="235" y="0"/>
                      </a:lnTo>
                      <a:lnTo>
                        <a:pt x="235" y="0"/>
                      </a:lnTo>
                      <a:lnTo>
                        <a:pt x="0" y="404"/>
                      </a:lnTo>
                      <a:lnTo>
                        <a:pt x="810" y="0"/>
                      </a:lnTo>
                      <a:lnTo>
                        <a:pt x="810" y="0"/>
                      </a:lnTo>
                      <a:close/>
                    </a:path>
                  </a:pathLst>
                </a:custGeom>
                <a:gradFill flip="none" rotWithShape="1">
                  <a:gsLst>
                    <a:gs pos="0">
                      <a:srgbClr val="646464"/>
                    </a:gs>
                    <a:gs pos="100000">
                      <a:srgbClr val="AFAFAF"/>
                    </a:gs>
                  </a:gsLst>
                  <a:lin ang="0" scaled="1"/>
                  <a:tileRect/>
                </a:gradFill>
                <a:ln w="3175">
                  <a:gradFill flip="none" rotWithShape="1">
                    <a:gsLst>
                      <a:gs pos="0">
                        <a:srgbClr val="646464"/>
                      </a:gs>
                      <a:gs pos="100000">
                        <a:srgbClr val="AFAFAF"/>
                      </a:gs>
                    </a:gsLst>
                    <a:lin ang="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4" name="Freeform 14"/>
                <p:cNvSpPr>
                  <a:spLocks/>
                </p:cNvSpPr>
                <p:nvPr/>
              </p:nvSpPr>
              <p:spPr bwMode="gray">
                <a:xfrm>
                  <a:off x="4086997" y="4900188"/>
                  <a:ext cx="1089652" cy="541762"/>
                </a:xfrm>
                <a:custGeom>
                  <a:avLst/>
                  <a:gdLst>
                    <a:gd name="T0" fmla="*/ 0 w 812"/>
                    <a:gd name="T1" fmla="*/ 0 h 404"/>
                    <a:gd name="T2" fmla="*/ 0 w 812"/>
                    <a:gd name="T3" fmla="*/ 0 h 404"/>
                    <a:gd name="T4" fmla="*/ 812 w 812"/>
                    <a:gd name="T5" fmla="*/ 404 h 404"/>
                    <a:gd name="T6" fmla="*/ 577 w 812"/>
                    <a:gd name="T7" fmla="*/ 0 h 404"/>
                    <a:gd name="T8" fmla="*/ 577 w 812"/>
                    <a:gd name="T9" fmla="*/ 0 h 404"/>
                    <a:gd name="T10" fmla="*/ 0 w 812"/>
                    <a:gd name="T11" fmla="*/ 0 h 404"/>
                  </a:gdLst>
                  <a:ahLst/>
                  <a:cxnLst>
                    <a:cxn ang="0">
                      <a:pos x="T0" y="T1"/>
                    </a:cxn>
                    <a:cxn ang="0">
                      <a:pos x="T2" y="T3"/>
                    </a:cxn>
                    <a:cxn ang="0">
                      <a:pos x="T4" y="T5"/>
                    </a:cxn>
                    <a:cxn ang="0">
                      <a:pos x="T6" y="T7"/>
                    </a:cxn>
                    <a:cxn ang="0">
                      <a:pos x="T8" y="T9"/>
                    </a:cxn>
                    <a:cxn ang="0">
                      <a:pos x="T10" y="T11"/>
                    </a:cxn>
                  </a:cxnLst>
                  <a:rect l="0" t="0" r="r" b="b"/>
                  <a:pathLst>
                    <a:path w="812" h="404">
                      <a:moveTo>
                        <a:pt x="0" y="0"/>
                      </a:moveTo>
                      <a:lnTo>
                        <a:pt x="0" y="0"/>
                      </a:lnTo>
                      <a:lnTo>
                        <a:pt x="812" y="404"/>
                      </a:lnTo>
                      <a:lnTo>
                        <a:pt x="577" y="0"/>
                      </a:lnTo>
                      <a:lnTo>
                        <a:pt x="577" y="0"/>
                      </a:lnTo>
                      <a:lnTo>
                        <a:pt x="0" y="0"/>
                      </a:lnTo>
                      <a:close/>
                    </a:path>
                  </a:pathLst>
                </a:custGeom>
                <a:gradFill flip="none" rotWithShape="1">
                  <a:gsLst>
                    <a:gs pos="0">
                      <a:srgbClr val="D9D9D9"/>
                    </a:gs>
                    <a:gs pos="100000">
                      <a:srgbClr val="F2F2F2"/>
                    </a:gs>
                  </a:gsLst>
                  <a:lin ang="16200000" scaled="1"/>
                  <a:tileRect/>
                </a:gradFill>
                <a:ln w="3175">
                  <a:gradFill>
                    <a:gsLst>
                      <a:gs pos="0">
                        <a:srgbClr val="D9D9D9"/>
                      </a:gs>
                      <a:gs pos="100000">
                        <a:srgbClr val="F2F2F2"/>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5" name="Freeform 15"/>
                <p:cNvSpPr>
                  <a:spLocks/>
                </p:cNvSpPr>
                <p:nvPr/>
              </p:nvSpPr>
              <p:spPr bwMode="gray">
                <a:xfrm>
                  <a:off x="683849" y="4900188"/>
                  <a:ext cx="4492800" cy="541762"/>
                </a:xfrm>
                <a:custGeom>
                  <a:avLst/>
                  <a:gdLst>
                    <a:gd name="T0" fmla="*/ 2536 w 3348"/>
                    <a:gd name="T1" fmla="*/ 0 h 404"/>
                    <a:gd name="T2" fmla="*/ 2536 w 3348"/>
                    <a:gd name="T3" fmla="*/ 0 h 404"/>
                    <a:gd name="T4" fmla="*/ 810 w 3348"/>
                    <a:gd name="T5" fmla="*/ 0 h 404"/>
                    <a:gd name="T6" fmla="*/ 810 w 3348"/>
                    <a:gd name="T7" fmla="*/ 0 h 404"/>
                    <a:gd name="T8" fmla="*/ 0 w 3348"/>
                    <a:gd name="T9" fmla="*/ 404 h 404"/>
                    <a:gd name="T10" fmla="*/ 3348 w 3348"/>
                    <a:gd name="T11" fmla="*/ 404 h 404"/>
                    <a:gd name="T12" fmla="*/ 2536 w 3348"/>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3348" h="404">
                      <a:moveTo>
                        <a:pt x="2536" y="0"/>
                      </a:moveTo>
                      <a:lnTo>
                        <a:pt x="2536" y="0"/>
                      </a:lnTo>
                      <a:lnTo>
                        <a:pt x="810" y="0"/>
                      </a:lnTo>
                      <a:lnTo>
                        <a:pt x="810" y="0"/>
                      </a:lnTo>
                      <a:lnTo>
                        <a:pt x="0" y="404"/>
                      </a:lnTo>
                      <a:lnTo>
                        <a:pt x="3348" y="404"/>
                      </a:lnTo>
                      <a:lnTo>
                        <a:pt x="2536" y="0"/>
                      </a:lnTo>
                      <a:close/>
                    </a:path>
                  </a:pathLst>
                </a:custGeom>
                <a:gradFill flip="none" rotWithShape="1">
                  <a:gsLst>
                    <a:gs pos="0">
                      <a:srgbClr val="A6A6A6"/>
                    </a:gs>
                    <a:gs pos="100000">
                      <a:srgbClr val="D9D9D9"/>
                    </a:gs>
                  </a:gsLst>
                  <a:lin ang="16200000" scaled="1"/>
                  <a:tileRect/>
                </a:gradFill>
                <a:ln w="3175">
                  <a:gradFill>
                    <a:gsLst>
                      <a:gs pos="100000">
                        <a:srgbClr val="D9D9D9"/>
                      </a:gs>
                      <a:gs pos="0">
                        <a:srgbClr val="BFBFBF"/>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6" name="Rectangle 16"/>
                <p:cNvSpPr>
                  <a:spLocks noChangeArrowheads="1"/>
                </p:cNvSpPr>
                <p:nvPr/>
              </p:nvSpPr>
              <p:spPr bwMode="gray">
                <a:xfrm>
                  <a:off x="4861295" y="4900188"/>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7" name="Freeform 22"/>
                <p:cNvSpPr>
                  <a:spLocks/>
                </p:cNvSpPr>
                <p:nvPr/>
              </p:nvSpPr>
              <p:spPr bwMode="gray">
                <a:xfrm>
                  <a:off x="1770817" y="4900188"/>
                  <a:ext cx="2684"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8" name="Rectangle 23"/>
                <p:cNvSpPr>
                  <a:spLocks noChangeArrowheads="1"/>
                </p:cNvSpPr>
                <p:nvPr/>
              </p:nvSpPr>
              <p:spPr bwMode="gray">
                <a:xfrm>
                  <a:off x="4086997" y="4900188"/>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9" name="Freeform 24"/>
                <p:cNvSpPr>
                  <a:spLocks/>
                </p:cNvSpPr>
                <p:nvPr/>
              </p:nvSpPr>
              <p:spPr bwMode="gray">
                <a:xfrm>
                  <a:off x="1770817" y="4900188"/>
                  <a:ext cx="2316181" cy="0"/>
                </a:xfrm>
                <a:custGeom>
                  <a:avLst/>
                  <a:gdLst>
                    <a:gd name="T0" fmla="*/ 2 w 1726"/>
                    <a:gd name="T1" fmla="*/ 0 w 1726"/>
                    <a:gd name="T2" fmla="*/ 0 w 1726"/>
                    <a:gd name="T3" fmla="*/ 1726 w 1726"/>
                    <a:gd name="T4" fmla="*/ 1726 w 1726"/>
                    <a:gd name="T5" fmla="*/ 1726 w 1726"/>
                    <a:gd name="T6" fmla="*/ 2 w 1726"/>
                  </a:gdLst>
                  <a:ahLst/>
                  <a:cxnLst>
                    <a:cxn ang="0">
                      <a:pos x="T0" y="0"/>
                    </a:cxn>
                    <a:cxn ang="0">
                      <a:pos x="T1" y="0"/>
                    </a:cxn>
                    <a:cxn ang="0">
                      <a:pos x="T2" y="0"/>
                    </a:cxn>
                    <a:cxn ang="0">
                      <a:pos x="T3" y="0"/>
                    </a:cxn>
                    <a:cxn ang="0">
                      <a:pos x="T4" y="0"/>
                    </a:cxn>
                    <a:cxn ang="0">
                      <a:pos x="T5" y="0"/>
                    </a:cxn>
                    <a:cxn ang="0">
                      <a:pos x="T6" y="0"/>
                    </a:cxn>
                  </a:cxnLst>
                  <a:rect l="0" t="0" r="r" b="b"/>
                  <a:pathLst>
                    <a:path w="1726">
                      <a:moveTo>
                        <a:pt x="2" y="0"/>
                      </a:moveTo>
                      <a:lnTo>
                        <a:pt x="0" y="0"/>
                      </a:lnTo>
                      <a:lnTo>
                        <a:pt x="0" y="0"/>
                      </a:lnTo>
                      <a:lnTo>
                        <a:pt x="1726" y="0"/>
                      </a:lnTo>
                      <a:lnTo>
                        <a:pt x="1726" y="0"/>
                      </a:lnTo>
                      <a:lnTo>
                        <a:pt x="1726" y="0"/>
                      </a:lnTo>
                      <a:lnTo>
                        <a:pt x="2"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0" name="Freeform 36"/>
                <p:cNvSpPr>
                  <a:spLocks/>
                </p:cNvSpPr>
                <p:nvPr/>
              </p:nvSpPr>
              <p:spPr bwMode="gray">
                <a:xfrm>
                  <a:off x="999204" y="4754020"/>
                  <a:ext cx="822607" cy="146169"/>
                </a:xfrm>
                <a:custGeom>
                  <a:avLst/>
                  <a:gdLst>
                    <a:gd name="T0" fmla="*/ 613 w 613"/>
                    <a:gd name="T1" fmla="*/ 0 h 109"/>
                    <a:gd name="T2" fmla="*/ 360 w 613"/>
                    <a:gd name="T3" fmla="*/ 0 h 109"/>
                    <a:gd name="T4" fmla="*/ 0 w 613"/>
                    <a:gd name="T5" fmla="*/ 109 h 109"/>
                    <a:gd name="T6" fmla="*/ 575 w 613"/>
                    <a:gd name="T7" fmla="*/ 109 h 109"/>
                    <a:gd name="T8" fmla="*/ 613 w 613"/>
                    <a:gd name="T9" fmla="*/ 0 h 109"/>
                  </a:gdLst>
                  <a:ahLst/>
                  <a:cxnLst>
                    <a:cxn ang="0">
                      <a:pos x="T0" y="T1"/>
                    </a:cxn>
                    <a:cxn ang="0">
                      <a:pos x="T2" y="T3"/>
                    </a:cxn>
                    <a:cxn ang="0">
                      <a:pos x="T4" y="T5"/>
                    </a:cxn>
                    <a:cxn ang="0">
                      <a:pos x="T6" y="T7"/>
                    </a:cxn>
                    <a:cxn ang="0">
                      <a:pos x="T8" y="T9"/>
                    </a:cxn>
                  </a:cxnLst>
                  <a:rect l="0" t="0" r="r" b="b"/>
                  <a:pathLst>
                    <a:path w="613" h="109">
                      <a:moveTo>
                        <a:pt x="613" y="0"/>
                      </a:moveTo>
                      <a:lnTo>
                        <a:pt x="360" y="0"/>
                      </a:lnTo>
                      <a:lnTo>
                        <a:pt x="0" y="109"/>
                      </a:lnTo>
                      <a:lnTo>
                        <a:pt x="575" y="109"/>
                      </a:lnTo>
                      <a:lnTo>
                        <a:pt x="613" y="0"/>
                      </a:lnTo>
                      <a:close/>
                    </a:path>
                  </a:pathLst>
                </a:custGeom>
                <a:gradFill>
                  <a:gsLst>
                    <a:gs pos="0">
                      <a:srgbClr val="7F7F7F"/>
                    </a:gs>
                    <a:gs pos="100000">
                      <a:srgbClr val="5F5F5F"/>
                    </a:gs>
                  </a:gsLst>
                  <a:lin ang="10800000" scaled="1"/>
                </a:gradFill>
                <a:ln w="3175">
                  <a:gradFill>
                    <a:gsLst>
                      <a:gs pos="0">
                        <a:srgbClr val="7F7F7F"/>
                      </a:gs>
                      <a:gs pos="100000">
                        <a:srgbClr val="5F5F5F"/>
                      </a:gs>
                    </a:gsLst>
                    <a:lin ang="108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1" name="Rectangle 37"/>
                <p:cNvSpPr>
                  <a:spLocks noChangeArrowheads="1"/>
                </p:cNvSpPr>
                <p:nvPr/>
              </p:nvSpPr>
              <p:spPr bwMode="gray">
                <a:xfrm>
                  <a:off x="999204" y="4900188"/>
                  <a:ext cx="771613"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2" name="Freeform 38"/>
                <p:cNvSpPr>
                  <a:spLocks/>
                </p:cNvSpPr>
                <p:nvPr/>
              </p:nvSpPr>
              <p:spPr bwMode="gray">
                <a:xfrm>
                  <a:off x="4036004" y="4754020"/>
                  <a:ext cx="825291" cy="146169"/>
                </a:xfrm>
                <a:custGeom>
                  <a:avLst/>
                  <a:gdLst>
                    <a:gd name="T0" fmla="*/ 38 w 615"/>
                    <a:gd name="T1" fmla="*/ 109 h 109"/>
                    <a:gd name="T2" fmla="*/ 615 w 615"/>
                    <a:gd name="T3" fmla="*/ 109 h 109"/>
                    <a:gd name="T4" fmla="*/ 253 w 615"/>
                    <a:gd name="T5" fmla="*/ 0 h 109"/>
                    <a:gd name="T6" fmla="*/ 0 w 615"/>
                    <a:gd name="T7" fmla="*/ 0 h 109"/>
                    <a:gd name="T8" fmla="*/ 38 w 615"/>
                    <a:gd name="T9" fmla="*/ 109 h 109"/>
                  </a:gdLst>
                  <a:ahLst/>
                  <a:cxnLst>
                    <a:cxn ang="0">
                      <a:pos x="T0" y="T1"/>
                    </a:cxn>
                    <a:cxn ang="0">
                      <a:pos x="T2" y="T3"/>
                    </a:cxn>
                    <a:cxn ang="0">
                      <a:pos x="T4" y="T5"/>
                    </a:cxn>
                    <a:cxn ang="0">
                      <a:pos x="T6" y="T7"/>
                    </a:cxn>
                    <a:cxn ang="0">
                      <a:pos x="T8" y="T9"/>
                    </a:cxn>
                  </a:cxnLst>
                  <a:rect l="0" t="0" r="r" b="b"/>
                  <a:pathLst>
                    <a:path w="615" h="109">
                      <a:moveTo>
                        <a:pt x="38" y="109"/>
                      </a:moveTo>
                      <a:lnTo>
                        <a:pt x="615" y="109"/>
                      </a:lnTo>
                      <a:lnTo>
                        <a:pt x="253" y="0"/>
                      </a:lnTo>
                      <a:lnTo>
                        <a:pt x="0" y="0"/>
                      </a:lnTo>
                      <a:lnTo>
                        <a:pt x="38" y="109"/>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3" name="Rectangle 39"/>
                <p:cNvSpPr>
                  <a:spLocks noChangeArrowheads="1"/>
                </p:cNvSpPr>
                <p:nvPr/>
              </p:nvSpPr>
              <p:spPr bwMode="gray">
                <a:xfrm>
                  <a:off x="4086997" y="4900188"/>
                  <a:ext cx="774297"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4" name="Freeform 40"/>
                <p:cNvSpPr>
                  <a:spLocks/>
                </p:cNvSpPr>
                <p:nvPr/>
              </p:nvSpPr>
              <p:spPr bwMode="gray">
                <a:xfrm>
                  <a:off x="1770817" y="4754020"/>
                  <a:ext cx="2316181" cy="146169"/>
                </a:xfrm>
                <a:custGeom>
                  <a:avLst/>
                  <a:gdLst>
                    <a:gd name="T0" fmla="*/ 1688 w 1726"/>
                    <a:gd name="T1" fmla="*/ 0 h 109"/>
                    <a:gd name="T2" fmla="*/ 38 w 1726"/>
                    <a:gd name="T3" fmla="*/ 0 h 109"/>
                    <a:gd name="T4" fmla="*/ 0 w 1726"/>
                    <a:gd name="T5" fmla="*/ 109 h 109"/>
                    <a:gd name="T6" fmla="*/ 1726 w 1726"/>
                    <a:gd name="T7" fmla="*/ 109 h 109"/>
                    <a:gd name="T8" fmla="*/ 1688 w 1726"/>
                    <a:gd name="T9" fmla="*/ 0 h 109"/>
                  </a:gdLst>
                  <a:ahLst/>
                  <a:cxnLst>
                    <a:cxn ang="0">
                      <a:pos x="T0" y="T1"/>
                    </a:cxn>
                    <a:cxn ang="0">
                      <a:pos x="T2" y="T3"/>
                    </a:cxn>
                    <a:cxn ang="0">
                      <a:pos x="T4" y="T5"/>
                    </a:cxn>
                    <a:cxn ang="0">
                      <a:pos x="T6" y="T7"/>
                    </a:cxn>
                    <a:cxn ang="0">
                      <a:pos x="T8" y="T9"/>
                    </a:cxn>
                  </a:cxnLst>
                  <a:rect l="0" t="0" r="r" b="b"/>
                  <a:pathLst>
                    <a:path w="1726" h="109">
                      <a:moveTo>
                        <a:pt x="1688" y="0"/>
                      </a:moveTo>
                      <a:lnTo>
                        <a:pt x="38" y="0"/>
                      </a:lnTo>
                      <a:lnTo>
                        <a:pt x="0" y="109"/>
                      </a:lnTo>
                      <a:lnTo>
                        <a:pt x="1726" y="109"/>
                      </a:lnTo>
                      <a:lnTo>
                        <a:pt x="1688" y="0"/>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5" name="Freeform 41"/>
                <p:cNvSpPr>
                  <a:spLocks/>
                </p:cNvSpPr>
                <p:nvPr/>
              </p:nvSpPr>
              <p:spPr bwMode="gray">
                <a:xfrm>
                  <a:off x="1770817" y="4900188"/>
                  <a:ext cx="2316181" cy="0"/>
                </a:xfrm>
                <a:custGeom>
                  <a:avLst/>
                  <a:gdLst>
                    <a:gd name="T0" fmla="*/ 1726 w 1726"/>
                    <a:gd name="T1" fmla="*/ 1726 w 1726"/>
                    <a:gd name="T2" fmla="*/ 1726 w 1726"/>
                    <a:gd name="T3" fmla="*/ 0 w 1726"/>
                    <a:gd name="T4" fmla="*/ 0 w 1726"/>
                    <a:gd name="T5" fmla="*/ 2 w 1726"/>
                    <a:gd name="T6" fmla="*/ 1726 w 1726"/>
                  </a:gdLst>
                  <a:ahLst/>
                  <a:cxnLst>
                    <a:cxn ang="0">
                      <a:pos x="T0" y="0"/>
                    </a:cxn>
                    <a:cxn ang="0">
                      <a:pos x="T1" y="0"/>
                    </a:cxn>
                    <a:cxn ang="0">
                      <a:pos x="T2" y="0"/>
                    </a:cxn>
                    <a:cxn ang="0">
                      <a:pos x="T3" y="0"/>
                    </a:cxn>
                    <a:cxn ang="0">
                      <a:pos x="T4" y="0"/>
                    </a:cxn>
                    <a:cxn ang="0">
                      <a:pos x="T5" y="0"/>
                    </a:cxn>
                    <a:cxn ang="0">
                      <a:pos x="T6" y="0"/>
                    </a:cxn>
                  </a:cxnLst>
                  <a:rect l="0" t="0" r="r" b="b"/>
                  <a:pathLst>
                    <a:path w="1726">
                      <a:moveTo>
                        <a:pt x="1726" y="0"/>
                      </a:moveTo>
                      <a:lnTo>
                        <a:pt x="1726" y="0"/>
                      </a:lnTo>
                      <a:lnTo>
                        <a:pt x="1726" y="0"/>
                      </a:lnTo>
                      <a:lnTo>
                        <a:pt x="0" y="0"/>
                      </a:lnTo>
                      <a:lnTo>
                        <a:pt x="0" y="0"/>
                      </a:lnTo>
                      <a:lnTo>
                        <a:pt x="2" y="0"/>
                      </a:lnTo>
                      <a:lnTo>
                        <a:pt x="172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6" name="Rechteck 179"/>
                <p:cNvSpPr/>
                <p:nvPr/>
              </p:nvSpPr>
              <p:spPr bwMode="gray">
                <a:xfrm>
                  <a:off x="1138158" y="4901528"/>
                  <a:ext cx="3584105" cy="538831"/>
                </a:xfrm>
                <a:prstGeom prst="rect">
                  <a:avLst/>
                </a:prstGeom>
                <a:noFill/>
                <a:ln w="12700">
                  <a:noFill/>
                  <a:round/>
                  <a:headEnd/>
                  <a:tailEnd/>
                </a:ln>
              </p:spPr>
              <p:txBody>
                <a:bodyPr wrap="square" lIns="0" tIns="90000" rIns="0" bIns="90000" rtlCol="0" anchor="ctr">
                  <a:noAutofit/>
                </a:bodyPr>
                <a:lstStyle/>
                <a:p>
                  <a:pPr algn="ctr">
                    <a:spcAft>
                      <a:spcPts val="300"/>
                    </a:spcAft>
                    <a:buClr>
                      <a:srgbClr val="808080"/>
                    </a:buClr>
                  </a:pPr>
                  <a:r>
                    <a:rPr lang="en-US" sz="1400" b="1" dirty="0">
                      <a:solidFill>
                        <a:srgbClr val="000000"/>
                      </a:solidFill>
                      <a:latin typeface="Calibri" panose="020F0502020204030204" pitchFamily="34" charset="0"/>
                    </a:rPr>
                    <a:t>Never will do them projects</a:t>
                  </a:r>
                </a:p>
              </p:txBody>
            </p:sp>
          </p:grpSp>
        </p:grpSp>
        <p:grpSp>
          <p:nvGrpSpPr>
            <p:cNvPr id="14" name="Gruppieren 197"/>
            <p:cNvGrpSpPr/>
            <p:nvPr/>
          </p:nvGrpSpPr>
          <p:grpSpPr bwMode="gray">
            <a:xfrm>
              <a:off x="1879514" y="2832375"/>
              <a:ext cx="2102813" cy="689272"/>
              <a:chOff x="1879514" y="2832375"/>
              <a:chExt cx="2102813" cy="689272"/>
            </a:xfrm>
          </p:grpSpPr>
          <p:sp>
            <p:nvSpPr>
              <p:cNvPr id="48" name="Freeform 7"/>
              <p:cNvSpPr>
                <a:spLocks/>
              </p:cNvSpPr>
              <p:nvPr/>
            </p:nvSpPr>
            <p:spPr bwMode="gray">
              <a:xfrm>
                <a:off x="3492520" y="2832375"/>
                <a:ext cx="489807" cy="543103"/>
              </a:xfrm>
              <a:custGeom>
                <a:avLst/>
                <a:gdLst>
                  <a:gd name="T0" fmla="*/ 50 w 365"/>
                  <a:gd name="T1" fmla="*/ 405 h 405"/>
                  <a:gd name="T2" fmla="*/ 365 w 365"/>
                  <a:gd name="T3" fmla="*/ 405 h 405"/>
                  <a:gd name="T4" fmla="*/ 130 w 365"/>
                  <a:gd name="T5" fmla="*/ 0 h 405"/>
                  <a:gd name="T6" fmla="*/ 0 w 365"/>
                  <a:gd name="T7" fmla="*/ 263 h 405"/>
                  <a:gd name="T8" fmla="*/ 50 w 365"/>
                  <a:gd name="T9" fmla="*/ 405 h 405"/>
                </a:gdLst>
                <a:ahLst/>
                <a:cxnLst>
                  <a:cxn ang="0">
                    <a:pos x="T0" y="T1"/>
                  </a:cxn>
                  <a:cxn ang="0">
                    <a:pos x="T2" y="T3"/>
                  </a:cxn>
                  <a:cxn ang="0">
                    <a:pos x="T4" y="T5"/>
                  </a:cxn>
                  <a:cxn ang="0">
                    <a:pos x="T6" y="T7"/>
                  </a:cxn>
                  <a:cxn ang="0">
                    <a:pos x="T8" y="T9"/>
                  </a:cxn>
                </a:cxnLst>
                <a:rect l="0" t="0" r="r" b="b"/>
                <a:pathLst>
                  <a:path w="365" h="405">
                    <a:moveTo>
                      <a:pt x="50" y="405"/>
                    </a:moveTo>
                    <a:lnTo>
                      <a:pt x="365" y="405"/>
                    </a:lnTo>
                    <a:lnTo>
                      <a:pt x="130" y="0"/>
                    </a:lnTo>
                    <a:lnTo>
                      <a:pt x="0" y="263"/>
                    </a:lnTo>
                    <a:lnTo>
                      <a:pt x="50" y="405"/>
                    </a:lnTo>
                    <a:close/>
                  </a:path>
                </a:pathLst>
              </a:custGeom>
              <a:gradFill flip="none" rotWithShape="1">
                <a:gsLst>
                  <a:gs pos="0">
                    <a:schemeClr val="accent1">
                      <a:lumMod val="20000"/>
                      <a:lumOff val="80000"/>
                    </a:schemeClr>
                  </a:gs>
                  <a:gs pos="100000">
                    <a:schemeClr val="accent1">
                      <a:lumMod val="60000"/>
                      <a:lumOff val="40000"/>
                    </a:schemeClr>
                  </a:gs>
                </a:gsLst>
                <a:lin ang="16200000" scaled="1"/>
                <a:tileRect/>
              </a:gradFill>
              <a:ln w="3175">
                <a:gradFill>
                  <a:gsLst>
                    <a:gs pos="0">
                      <a:schemeClr val="accent1">
                        <a:lumMod val="20000"/>
                        <a:lumOff val="80000"/>
                      </a:schemeClr>
                    </a:gs>
                    <a:gs pos="100000">
                      <a:schemeClr val="accent1">
                        <a:lumMod val="60000"/>
                        <a:lumOff val="40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9" name="Freeform 8"/>
              <p:cNvSpPr>
                <a:spLocks/>
              </p:cNvSpPr>
              <p:nvPr/>
            </p:nvSpPr>
            <p:spPr bwMode="gray">
              <a:xfrm>
                <a:off x="1879514" y="2832375"/>
                <a:ext cx="485781" cy="543103"/>
              </a:xfrm>
              <a:custGeom>
                <a:avLst/>
                <a:gdLst>
                  <a:gd name="T0" fmla="*/ 362 w 362"/>
                  <a:gd name="T1" fmla="*/ 263 h 405"/>
                  <a:gd name="T2" fmla="*/ 232 w 362"/>
                  <a:gd name="T3" fmla="*/ 0 h 405"/>
                  <a:gd name="T4" fmla="*/ 0 w 362"/>
                  <a:gd name="T5" fmla="*/ 405 h 405"/>
                  <a:gd name="T6" fmla="*/ 312 w 362"/>
                  <a:gd name="T7" fmla="*/ 405 h 405"/>
                  <a:gd name="T8" fmla="*/ 362 w 362"/>
                  <a:gd name="T9" fmla="*/ 263 h 405"/>
                </a:gdLst>
                <a:ahLst/>
                <a:cxnLst>
                  <a:cxn ang="0">
                    <a:pos x="T0" y="T1"/>
                  </a:cxn>
                  <a:cxn ang="0">
                    <a:pos x="T2" y="T3"/>
                  </a:cxn>
                  <a:cxn ang="0">
                    <a:pos x="T4" y="T5"/>
                  </a:cxn>
                  <a:cxn ang="0">
                    <a:pos x="T6" y="T7"/>
                  </a:cxn>
                  <a:cxn ang="0">
                    <a:pos x="T8" y="T9"/>
                  </a:cxn>
                </a:cxnLst>
                <a:rect l="0" t="0" r="r" b="b"/>
                <a:pathLst>
                  <a:path w="362" h="405">
                    <a:moveTo>
                      <a:pt x="362" y="263"/>
                    </a:moveTo>
                    <a:lnTo>
                      <a:pt x="232" y="0"/>
                    </a:lnTo>
                    <a:lnTo>
                      <a:pt x="0" y="405"/>
                    </a:lnTo>
                    <a:lnTo>
                      <a:pt x="312" y="405"/>
                    </a:lnTo>
                    <a:lnTo>
                      <a:pt x="362" y="263"/>
                    </a:lnTo>
                    <a:close/>
                  </a:path>
                </a:pathLst>
              </a:custGeom>
              <a:gradFill flip="none" rotWithShape="1">
                <a:gsLst>
                  <a:gs pos="0">
                    <a:schemeClr val="accent1">
                      <a:lumMod val="50000"/>
                    </a:schemeClr>
                  </a:gs>
                  <a:gs pos="100000">
                    <a:schemeClr val="accent1">
                      <a:lumMod val="75000"/>
                    </a:schemeClr>
                  </a:gs>
                </a:gsLst>
                <a:lin ang="5400000" scaled="1"/>
                <a:tileRect/>
              </a:gradFill>
              <a:ln w="3175">
                <a:gradFill flip="none" rotWithShape="1">
                  <a:gsLst>
                    <a:gs pos="0">
                      <a:schemeClr val="accent1">
                        <a:lumMod val="50000"/>
                      </a:schemeClr>
                    </a:gs>
                    <a:gs pos="100000">
                      <a:schemeClr val="accent1">
                        <a:lumMod val="75000"/>
                      </a:schemeClr>
                    </a:gs>
                  </a:gsLst>
                  <a:lin ang="54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0" name="Freeform 18"/>
              <p:cNvSpPr>
                <a:spLocks/>
              </p:cNvSpPr>
              <p:nvPr/>
            </p:nvSpPr>
            <p:spPr bwMode="gray">
              <a:xfrm>
                <a:off x="2298198" y="3185057"/>
                <a:ext cx="1261419" cy="190421"/>
              </a:xfrm>
              <a:custGeom>
                <a:avLst/>
                <a:gdLst>
                  <a:gd name="T0" fmla="*/ 890 w 940"/>
                  <a:gd name="T1" fmla="*/ 0 h 142"/>
                  <a:gd name="T2" fmla="*/ 890 w 940"/>
                  <a:gd name="T3" fmla="*/ 0 h 142"/>
                  <a:gd name="T4" fmla="*/ 50 w 940"/>
                  <a:gd name="T5" fmla="*/ 0 h 142"/>
                  <a:gd name="T6" fmla="*/ 50 w 940"/>
                  <a:gd name="T7" fmla="*/ 0 h 142"/>
                  <a:gd name="T8" fmla="*/ 0 w 940"/>
                  <a:gd name="T9" fmla="*/ 142 h 142"/>
                  <a:gd name="T10" fmla="*/ 940 w 940"/>
                  <a:gd name="T11" fmla="*/ 142 h 142"/>
                  <a:gd name="T12" fmla="*/ 890 w 940"/>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940" h="142">
                    <a:moveTo>
                      <a:pt x="890" y="0"/>
                    </a:moveTo>
                    <a:lnTo>
                      <a:pt x="890" y="0"/>
                    </a:lnTo>
                    <a:lnTo>
                      <a:pt x="50" y="0"/>
                    </a:lnTo>
                    <a:lnTo>
                      <a:pt x="50" y="0"/>
                    </a:lnTo>
                    <a:lnTo>
                      <a:pt x="0" y="142"/>
                    </a:lnTo>
                    <a:lnTo>
                      <a:pt x="940" y="142"/>
                    </a:lnTo>
                    <a:lnTo>
                      <a:pt x="890" y="0"/>
                    </a:lnTo>
                    <a:close/>
                  </a:path>
                </a:pathLst>
              </a:custGeom>
              <a:gradFill flip="none" rotWithShape="1">
                <a:gsLst>
                  <a:gs pos="0">
                    <a:schemeClr val="accent1"/>
                  </a:gs>
                  <a:gs pos="100000">
                    <a:schemeClr val="accent1">
                      <a:lumMod val="75000"/>
                    </a:schemeClr>
                  </a:gs>
                </a:gsLst>
                <a:lin ang="16200000" scaled="1"/>
                <a:tileRect/>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1" name="Freeform 30"/>
              <p:cNvSpPr>
                <a:spLocks/>
              </p:cNvSpPr>
              <p:nvPr/>
            </p:nvSpPr>
            <p:spPr bwMode="gray">
              <a:xfrm>
                <a:off x="1879514" y="3375478"/>
                <a:ext cx="418684" cy="146169"/>
              </a:xfrm>
              <a:custGeom>
                <a:avLst/>
                <a:gdLst>
                  <a:gd name="T0" fmla="*/ 312 w 312"/>
                  <a:gd name="T1" fmla="*/ 0 h 109"/>
                  <a:gd name="T2" fmla="*/ 0 w 312"/>
                  <a:gd name="T3" fmla="*/ 0 h 109"/>
                  <a:gd name="T4" fmla="*/ 118 w 312"/>
                  <a:gd name="T5" fmla="*/ 109 h 109"/>
                  <a:gd name="T6" fmla="*/ 274 w 312"/>
                  <a:gd name="T7" fmla="*/ 109 h 109"/>
                  <a:gd name="T8" fmla="*/ 312 w 312"/>
                  <a:gd name="T9" fmla="*/ 0 h 109"/>
                </a:gdLst>
                <a:ahLst/>
                <a:cxnLst>
                  <a:cxn ang="0">
                    <a:pos x="T0" y="T1"/>
                  </a:cxn>
                  <a:cxn ang="0">
                    <a:pos x="T2" y="T3"/>
                  </a:cxn>
                  <a:cxn ang="0">
                    <a:pos x="T4" y="T5"/>
                  </a:cxn>
                  <a:cxn ang="0">
                    <a:pos x="T6" y="T7"/>
                  </a:cxn>
                  <a:cxn ang="0">
                    <a:pos x="T8" y="T9"/>
                  </a:cxn>
                </a:cxnLst>
                <a:rect l="0" t="0" r="r" b="b"/>
                <a:pathLst>
                  <a:path w="312" h="109">
                    <a:moveTo>
                      <a:pt x="312" y="0"/>
                    </a:moveTo>
                    <a:lnTo>
                      <a:pt x="0" y="0"/>
                    </a:lnTo>
                    <a:lnTo>
                      <a:pt x="118" y="109"/>
                    </a:lnTo>
                    <a:lnTo>
                      <a:pt x="274" y="109"/>
                    </a:lnTo>
                    <a:lnTo>
                      <a:pt x="312" y="0"/>
                    </a:lnTo>
                    <a:close/>
                  </a:path>
                </a:pathLst>
              </a:custGeom>
              <a:solidFill>
                <a:schemeClr val="accent1">
                  <a:lumMod val="50000"/>
                </a:schemeClr>
              </a:solidFill>
              <a:ln w="3175">
                <a:solidFill>
                  <a:schemeClr val="accent1">
                    <a:lumMod val="5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2" name="Freeform 31"/>
              <p:cNvSpPr>
                <a:spLocks/>
              </p:cNvSpPr>
              <p:nvPr/>
            </p:nvSpPr>
            <p:spPr bwMode="gray">
              <a:xfrm>
                <a:off x="3559617" y="3375478"/>
                <a:ext cx="422710" cy="146169"/>
              </a:xfrm>
              <a:custGeom>
                <a:avLst/>
                <a:gdLst>
                  <a:gd name="T0" fmla="*/ 38 w 315"/>
                  <a:gd name="T1" fmla="*/ 109 h 109"/>
                  <a:gd name="T2" fmla="*/ 194 w 315"/>
                  <a:gd name="T3" fmla="*/ 109 h 109"/>
                  <a:gd name="T4" fmla="*/ 315 w 315"/>
                  <a:gd name="T5" fmla="*/ 0 h 109"/>
                  <a:gd name="T6" fmla="*/ 0 w 315"/>
                  <a:gd name="T7" fmla="*/ 0 h 109"/>
                  <a:gd name="T8" fmla="*/ 38 w 315"/>
                  <a:gd name="T9" fmla="*/ 109 h 109"/>
                </a:gdLst>
                <a:ahLst/>
                <a:cxnLst>
                  <a:cxn ang="0">
                    <a:pos x="T0" y="T1"/>
                  </a:cxn>
                  <a:cxn ang="0">
                    <a:pos x="T2" y="T3"/>
                  </a:cxn>
                  <a:cxn ang="0">
                    <a:pos x="T4" y="T5"/>
                  </a:cxn>
                  <a:cxn ang="0">
                    <a:pos x="T6" y="T7"/>
                  </a:cxn>
                  <a:cxn ang="0">
                    <a:pos x="T8" y="T9"/>
                  </a:cxn>
                </a:cxnLst>
                <a:rect l="0" t="0" r="r" b="b"/>
                <a:pathLst>
                  <a:path w="315" h="109">
                    <a:moveTo>
                      <a:pt x="38" y="109"/>
                    </a:moveTo>
                    <a:lnTo>
                      <a:pt x="194" y="109"/>
                    </a:lnTo>
                    <a:lnTo>
                      <a:pt x="315" y="0"/>
                    </a:lnTo>
                    <a:lnTo>
                      <a:pt x="0" y="0"/>
                    </a:lnTo>
                    <a:lnTo>
                      <a:pt x="38" y="109"/>
                    </a:lnTo>
                    <a:close/>
                  </a:path>
                </a:pathLst>
              </a:custGeom>
              <a:solidFill>
                <a:schemeClr val="accent1">
                  <a:lumMod val="40000"/>
                  <a:lumOff val="60000"/>
                </a:schemeClr>
              </a:solidFill>
              <a:ln w="3175">
                <a:solidFill>
                  <a:schemeClr val="accent1">
                    <a:lumMod val="40000"/>
                    <a:lumOff val="60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3" name="Freeform 32"/>
              <p:cNvSpPr>
                <a:spLocks/>
              </p:cNvSpPr>
              <p:nvPr/>
            </p:nvSpPr>
            <p:spPr bwMode="gray">
              <a:xfrm>
                <a:off x="2247204" y="3375478"/>
                <a:ext cx="1363406" cy="146169"/>
              </a:xfrm>
              <a:custGeom>
                <a:avLst/>
                <a:gdLst>
                  <a:gd name="T0" fmla="*/ 978 w 1016"/>
                  <a:gd name="T1" fmla="*/ 0 h 109"/>
                  <a:gd name="T2" fmla="*/ 38 w 1016"/>
                  <a:gd name="T3" fmla="*/ 0 h 109"/>
                  <a:gd name="T4" fmla="*/ 0 w 1016"/>
                  <a:gd name="T5" fmla="*/ 109 h 109"/>
                  <a:gd name="T6" fmla="*/ 1016 w 1016"/>
                  <a:gd name="T7" fmla="*/ 109 h 109"/>
                  <a:gd name="T8" fmla="*/ 978 w 1016"/>
                  <a:gd name="T9" fmla="*/ 0 h 109"/>
                </a:gdLst>
                <a:ahLst/>
                <a:cxnLst>
                  <a:cxn ang="0">
                    <a:pos x="T0" y="T1"/>
                  </a:cxn>
                  <a:cxn ang="0">
                    <a:pos x="T2" y="T3"/>
                  </a:cxn>
                  <a:cxn ang="0">
                    <a:pos x="T4" y="T5"/>
                  </a:cxn>
                  <a:cxn ang="0">
                    <a:pos x="T6" y="T7"/>
                  </a:cxn>
                  <a:cxn ang="0">
                    <a:pos x="T8" y="T9"/>
                  </a:cxn>
                </a:cxnLst>
                <a:rect l="0" t="0" r="r" b="b"/>
                <a:pathLst>
                  <a:path w="1016" h="109">
                    <a:moveTo>
                      <a:pt x="978" y="0"/>
                    </a:moveTo>
                    <a:lnTo>
                      <a:pt x="38" y="0"/>
                    </a:lnTo>
                    <a:lnTo>
                      <a:pt x="0" y="109"/>
                    </a:lnTo>
                    <a:lnTo>
                      <a:pt x="1016" y="109"/>
                    </a:lnTo>
                    <a:lnTo>
                      <a:pt x="978" y="0"/>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4" name="Rectangle 42"/>
              <p:cNvSpPr>
                <a:spLocks noChangeArrowheads="1"/>
              </p:cNvSpPr>
              <p:nvPr/>
            </p:nvSpPr>
            <p:spPr bwMode="gray">
              <a:xfrm>
                <a:off x="2190843" y="2832375"/>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5" name="Freeform 43"/>
              <p:cNvSpPr>
                <a:spLocks/>
              </p:cNvSpPr>
              <p:nvPr/>
            </p:nvSpPr>
            <p:spPr bwMode="gray">
              <a:xfrm>
                <a:off x="2190843" y="2832375"/>
                <a:ext cx="1476129" cy="352682"/>
              </a:xfrm>
              <a:custGeom>
                <a:avLst/>
                <a:gdLst>
                  <a:gd name="T0" fmla="*/ 130 w 1100"/>
                  <a:gd name="T1" fmla="*/ 263 h 263"/>
                  <a:gd name="T2" fmla="*/ 970 w 1100"/>
                  <a:gd name="T3" fmla="*/ 263 h 263"/>
                  <a:gd name="T4" fmla="*/ 970 w 1100"/>
                  <a:gd name="T5" fmla="*/ 263 h 263"/>
                  <a:gd name="T6" fmla="*/ 1100 w 1100"/>
                  <a:gd name="T7" fmla="*/ 0 h 263"/>
                  <a:gd name="T8" fmla="*/ 994 w 1100"/>
                  <a:gd name="T9" fmla="*/ 0 h 263"/>
                  <a:gd name="T10" fmla="*/ 932 w 1100"/>
                  <a:gd name="T11" fmla="*/ 154 h 263"/>
                  <a:gd name="T12" fmla="*/ 168 w 1100"/>
                  <a:gd name="T13" fmla="*/ 154 h 263"/>
                  <a:gd name="T14" fmla="*/ 168 w 1100"/>
                  <a:gd name="T15" fmla="*/ 154 h 263"/>
                  <a:gd name="T16" fmla="*/ 106 w 1100"/>
                  <a:gd name="T17" fmla="*/ 0 h 263"/>
                  <a:gd name="T18" fmla="*/ 0 w 1100"/>
                  <a:gd name="T19" fmla="*/ 0 h 263"/>
                  <a:gd name="T20" fmla="*/ 0 w 1100"/>
                  <a:gd name="T21" fmla="*/ 0 h 263"/>
                  <a:gd name="T22" fmla="*/ 130 w 1100"/>
                  <a:gd name="T23" fmla="*/ 263 h 263"/>
                  <a:gd name="T24" fmla="*/ 130 w 1100"/>
                  <a:gd name="T2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0" h="263">
                    <a:moveTo>
                      <a:pt x="130" y="263"/>
                    </a:moveTo>
                    <a:lnTo>
                      <a:pt x="970" y="263"/>
                    </a:lnTo>
                    <a:lnTo>
                      <a:pt x="970" y="263"/>
                    </a:lnTo>
                    <a:lnTo>
                      <a:pt x="1100" y="0"/>
                    </a:lnTo>
                    <a:lnTo>
                      <a:pt x="994" y="0"/>
                    </a:lnTo>
                    <a:lnTo>
                      <a:pt x="932" y="154"/>
                    </a:lnTo>
                    <a:lnTo>
                      <a:pt x="168" y="154"/>
                    </a:lnTo>
                    <a:lnTo>
                      <a:pt x="168" y="154"/>
                    </a:lnTo>
                    <a:lnTo>
                      <a:pt x="106" y="0"/>
                    </a:lnTo>
                    <a:lnTo>
                      <a:pt x="0" y="0"/>
                    </a:lnTo>
                    <a:lnTo>
                      <a:pt x="0" y="0"/>
                    </a:lnTo>
                    <a:lnTo>
                      <a:pt x="130" y="263"/>
                    </a:lnTo>
                    <a:lnTo>
                      <a:pt x="130" y="263"/>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6" name="Freeform 44"/>
              <p:cNvSpPr>
                <a:spLocks/>
              </p:cNvSpPr>
              <p:nvPr/>
            </p:nvSpPr>
            <p:spPr bwMode="gray">
              <a:xfrm>
                <a:off x="2333088" y="2832375"/>
                <a:ext cx="152981" cy="206513"/>
              </a:xfrm>
              <a:custGeom>
                <a:avLst/>
                <a:gdLst>
                  <a:gd name="T0" fmla="*/ 114 w 114"/>
                  <a:gd name="T1" fmla="*/ 0 h 154"/>
                  <a:gd name="T2" fmla="*/ 0 w 114"/>
                  <a:gd name="T3" fmla="*/ 0 h 154"/>
                  <a:gd name="T4" fmla="*/ 62 w 114"/>
                  <a:gd name="T5" fmla="*/ 154 h 154"/>
                  <a:gd name="T6" fmla="*/ 114 w 114"/>
                  <a:gd name="T7" fmla="*/ 0 h 154"/>
                </a:gdLst>
                <a:ahLst/>
                <a:cxnLst>
                  <a:cxn ang="0">
                    <a:pos x="T0" y="T1"/>
                  </a:cxn>
                  <a:cxn ang="0">
                    <a:pos x="T2" y="T3"/>
                  </a:cxn>
                  <a:cxn ang="0">
                    <a:pos x="T4" y="T5"/>
                  </a:cxn>
                  <a:cxn ang="0">
                    <a:pos x="T6" y="T7"/>
                  </a:cxn>
                </a:cxnLst>
                <a:rect l="0" t="0" r="r" b="b"/>
                <a:pathLst>
                  <a:path w="114" h="154">
                    <a:moveTo>
                      <a:pt x="114" y="0"/>
                    </a:moveTo>
                    <a:lnTo>
                      <a:pt x="0" y="0"/>
                    </a:lnTo>
                    <a:lnTo>
                      <a:pt x="62" y="154"/>
                    </a:lnTo>
                    <a:lnTo>
                      <a:pt x="114" y="0"/>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7" name="Freeform 45"/>
              <p:cNvSpPr>
                <a:spLocks/>
              </p:cNvSpPr>
              <p:nvPr/>
            </p:nvSpPr>
            <p:spPr bwMode="gray">
              <a:xfrm>
                <a:off x="3371746" y="2832375"/>
                <a:ext cx="152981" cy="206513"/>
              </a:xfrm>
              <a:custGeom>
                <a:avLst/>
                <a:gdLst>
                  <a:gd name="T0" fmla="*/ 52 w 114"/>
                  <a:gd name="T1" fmla="*/ 154 h 154"/>
                  <a:gd name="T2" fmla="*/ 114 w 114"/>
                  <a:gd name="T3" fmla="*/ 0 h 154"/>
                  <a:gd name="T4" fmla="*/ 0 w 114"/>
                  <a:gd name="T5" fmla="*/ 0 h 154"/>
                  <a:gd name="T6" fmla="*/ 52 w 114"/>
                  <a:gd name="T7" fmla="*/ 154 h 154"/>
                </a:gdLst>
                <a:ahLst/>
                <a:cxnLst>
                  <a:cxn ang="0">
                    <a:pos x="T0" y="T1"/>
                  </a:cxn>
                  <a:cxn ang="0">
                    <a:pos x="T2" y="T3"/>
                  </a:cxn>
                  <a:cxn ang="0">
                    <a:pos x="T4" y="T5"/>
                  </a:cxn>
                  <a:cxn ang="0">
                    <a:pos x="T6" y="T7"/>
                  </a:cxn>
                </a:cxnLst>
                <a:rect l="0" t="0" r="r" b="b"/>
                <a:pathLst>
                  <a:path w="114" h="154">
                    <a:moveTo>
                      <a:pt x="52" y="154"/>
                    </a:moveTo>
                    <a:lnTo>
                      <a:pt x="114" y="0"/>
                    </a:lnTo>
                    <a:lnTo>
                      <a:pt x="0" y="0"/>
                    </a:lnTo>
                    <a:lnTo>
                      <a:pt x="52" y="154"/>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8" name="Freeform 46"/>
              <p:cNvSpPr>
                <a:spLocks/>
              </p:cNvSpPr>
              <p:nvPr/>
            </p:nvSpPr>
            <p:spPr bwMode="gray">
              <a:xfrm>
                <a:off x="2416288" y="2832375"/>
                <a:ext cx="1025239" cy="206513"/>
              </a:xfrm>
              <a:custGeom>
                <a:avLst/>
                <a:gdLst>
                  <a:gd name="T0" fmla="*/ 52 w 764"/>
                  <a:gd name="T1" fmla="*/ 0 h 154"/>
                  <a:gd name="T2" fmla="*/ 0 w 764"/>
                  <a:gd name="T3" fmla="*/ 154 h 154"/>
                  <a:gd name="T4" fmla="*/ 0 w 764"/>
                  <a:gd name="T5" fmla="*/ 154 h 154"/>
                  <a:gd name="T6" fmla="*/ 764 w 764"/>
                  <a:gd name="T7" fmla="*/ 154 h 154"/>
                  <a:gd name="T8" fmla="*/ 712 w 764"/>
                  <a:gd name="T9" fmla="*/ 0 h 154"/>
                  <a:gd name="T10" fmla="*/ 52 w 764"/>
                  <a:gd name="T11" fmla="*/ 0 h 154"/>
                </a:gdLst>
                <a:ahLst/>
                <a:cxnLst>
                  <a:cxn ang="0">
                    <a:pos x="T0" y="T1"/>
                  </a:cxn>
                  <a:cxn ang="0">
                    <a:pos x="T2" y="T3"/>
                  </a:cxn>
                  <a:cxn ang="0">
                    <a:pos x="T4" y="T5"/>
                  </a:cxn>
                  <a:cxn ang="0">
                    <a:pos x="T6" y="T7"/>
                  </a:cxn>
                  <a:cxn ang="0">
                    <a:pos x="T8" y="T9"/>
                  </a:cxn>
                  <a:cxn ang="0">
                    <a:pos x="T10" y="T11"/>
                  </a:cxn>
                </a:cxnLst>
                <a:rect l="0" t="0" r="r" b="b"/>
                <a:pathLst>
                  <a:path w="764" h="154">
                    <a:moveTo>
                      <a:pt x="52" y="0"/>
                    </a:moveTo>
                    <a:lnTo>
                      <a:pt x="0" y="154"/>
                    </a:lnTo>
                    <a:lnTo>
                      <a:pt x="0" y="154"/>
                    </a:lnTo>
                    <a:lnTo>
                      <a:pt x="764" y="154"/>
                    </a:lnTo>
                    <a:lnTo>
                      <a:pt x="712" y="0"/>
                    </a:lnTo>
                    <a:lnTo>
                      <a:pt x="52" y="0"/>
                    </a:lnTo>
                    <a:close/>
                  </a:path>
                </a:pathLst>
              </a:custGeom>
              <a:solidFill>
                <a:schemeClr val="accent1">
                  <a:lumMod val="75000"/>
                </a:schemeClr>
              </a:solidFill>
              <a:ln w="3175">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9" name="Rechteck 183"/>
              <p:cNvSpPr/>
              <p:nvPr/>
            </p:nvSpPr>
            <p:spPr bwMode="gray">
              <a:xfrm>
                <a:off x="1920898" y="2833717"/>
                <a:ext cx="2018626" cy="515562"/>
              </a:xfrm>
              <a:prstGeom prst="rect">
                <a:avLst/>
              </a:prstGeom>
              <a:noFill/>
              <a:ln w="12700">
                <a:noFill/>
                <a:round/>
                <a:headEnd/>
                <a:tailEnd/>
              </a:ln>
            </p:spPr>
            <p:txBody>
              <a:bodyPr wrap="square" lIns="0" tIns="90000" rIns="0" bIns="90000" rtlCol="0" anchor="ctr">
                <a:noAutofit/>
              </a:bodyPr>
              <a:lstStyle/>
              <a:p>
                <a:pPr algn="ctr">
                  <a:spcAft>
                    <a:spcPts val="300"/>
                  </a:spcAft>
                  <a:buClr>
                    <a:schemeClr val="bg1"/>
                  </a:buClr>
                </a:pP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MUST DO </a:t>
                </a:r>
                <a:b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Projects</a:t>
                </a:r>
              </a:p>
            </p:txBody>
          </p:sp>
        </p:grpSp>
        <p:grpSp>
          <p:nvGrpSpPr>
            <p:cNvPr id="15" name="Gruppieren 194"/>
            <p:cNvGrpSpPr/>
            <p:nvPr/>
          </p:nvGrpSpPr>
          <p:grpSpPr bwMode="gray">
            <a:xfrm>
              <a:off x="1081062" y="4210050"/>
              <a:ext cx="3694349" cy="543970"/>
              <a:chOff x="1081062" y="4210050"/>
              <a:chExt cx="3694349" cy="543970"/>
            </a:xfrm>
          </p:grpSpPr>
          <p:sp>
            <p:nvSpPr>
              <p:cNvPr id="35" name="Freeform 11"/>
              <p:cNvSpPr>
                <a:spLocks/>
              </p:cNvSpPr>
              <p:nvPr/>
            </p:nvSpPr>
            <p:spPr bwMode="gray">
              <a:xfrm>
                <a:off x="1081062" y="4210917"/>
                <a:ext cx="915200" cy="543103"/>
              </a:xfrm>
              <a:custGeom>
                <a:avLst/>
                <a:gdLst>
                  <a:gd name="T0" fmla="*/ 682 w 682"/>
                  <a:gd name="T1" fmla="*/ 33 h 405"/>
                  <a:gd name="T2" fmla="*/ 235 w 682"/>
                  <a:gd name="T3" fmla="*/ 0 h 405"/>
                  <a:gd name="T4" fmla="*/ 0 w 682"/>
                  <a:gd name="T5" fmla="*/ 405 h 405"/>
                  <a:gd name="T6" fmla="*/ 602 w 682"/>
                  <a:gd name="T7" fmla="*/ 265 h 405"/>
                  <a:gd name="T8" fmla="*/ 682 w 682"/>
                  <a:gd name="T9" fmla="*/ 33 h 405"/>
                </a:gdLst>
                <a:ahLst/>
                <a:cxnLst>
                  <a:cxn ang="0">
                    <a:pos x="T0" y="T1"/>
                  </a:cxn>
                  <a:cxn ang="0">
                    <a:pos x="T2" y="T3"/>
                  </a:cxn>
                  <a:cxn ang="0">
                    <a:pos x="T4" y="T5"/>
                  </a:cxn>
                  <a:cxn ang="0">
                    <a:pos x="T6" y="T7"/>
                  </a:cxn>
                  <a:cxn ang="0">
                    <a:pos x="T8" y="T9"/>
                  </a:cxn>
                </a:cxnLst>
                <a:rect l="0" t="0" r="r" b="b"/>
                <a:pathLst>
                  <a:path w="682" h="405">
                    <a:moveTo>
                      <a:pt x="682" y="33"/>
                    </a:moveTo>
                    <a:lnTo>
                      <a:pt x="235" y="0"/>
                    </a:lnTo>
                    <a:lnTo>
                      <a:pt x="0" y="405"/>
                    </a:lnTo>
                    <a:lnTo>
                      <a:pt x="602" y="265"/>
                    </a:lnTo>
                    <a:lnTo>
                      <a:pt x="682" y="33"/>
                    </a:lnTo>
                    <a:close/>
                  </a:path>
                </a:pathLst>
              </a:custGeom>
              <a:gradFill flip="none" rotWithShape="1">
                <a:gsLst>
                  <a:gs pos="0">
                    <a:srgbClr val="646464"/>
                  </a:gs>
                  <a:gs pos="100000">
                    <a:srgbClr val="AFAFAF"/>
                  </a:gs>
                </a:gsLst>
                <a:lin ang="0" scaled="1"/>
                <a:tileRect/>
              </a:gradFill>
              <a:ln w="3175">
                <a:gradFill flip="none" rotWithShape="1">
                  <a:gsLst>
                    <a:gs pos="0">
                      <a:srgbClr val="646464"/>
                    </a:gs>
                    <a:gs pos="100000">
                      <a:srgbClr val="AFAFAF"/>
                    </a:gs>
                  </a:gsLst>
                  <a:lin ang="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 name="Freeform 12"/>
              <p:cNvSpPr>
                <a:spLocks/>
              </p:cNvSpPr>
              <p:nvPr/>
            </p:nvSpPr>
            <p:spPr bwMode="gray">
              <a:xfrm>
                <a:off x="3864236" y="4210917"/>
                <a:ext cx="911175" cy="543103"/>
              </a:xfrm>
              <a:custGeom>
                <a:avLst/>
                <a:gdLst>
                  <a:gd name="T0" fmla="*/ 81 w 679"/>
                  <a:gd name="T1" fmla="*/ 265 h 405"/>
                  <a:gd name="T2" fmla="*/ 679 w 679"/>
                  <a:gd name="T3" fmla="*/ 405 h 405"/>
                  <a:gd name="T4" fmla="*/ 445 w 679"/>
                  <a:gd name="T5" fmla="*/ 0 h 405"/>
                  <a:gd name="T6" fmla="*/ 0 w 679"/>
                  <a:gd name="T7" fmla="*/ 33 h 405"/>
                  <a:gd name="T8" fmla="*/ 81 w 679"/>
                  <a:gd name="T9" fmla="*/ 265 h 405"/>
                </a:gdLst>
                <a:ahLst/>
                <a:cxnLst>
                  <a:cxn ang="0">
                    <a:pos x="T0" y="T1"/>
                  </a:cxn>
                  <a:cxn ang="0">
                    <a:pos x="T2" y="T3"/>
                  </a:cxn>
                  <a:cxn ang="0">
                    <a:pos x="T4" y="T5"/>
                  </a:cxn>
                  <a:cxn ang="0">
                    <a:pos x="T6" y="T7"/>
                  </a:cxn>
                  <a:cxn ang="0">
                    <a:pos x="T8" y="T9"/>
                  </a:cxn>
                </a:cxnLst>
                <a:rect l="0" t="0" r="r" b="b"/>
                <a:pathLst>
                  <a:path w="679" h="405">
                    <a:moveTo>
                      <a:pt x="81" y="265"/>
                    </a:moveTo>
                    <a:lnTo>
                      <a:pt x="679" y="405"/>
                    </a:lnTo>
                    <a:lnTo>
                      <a:pt x="445" y="0"/>
                    </a:lnTo>
                    <a:lnTo>
                      <a:pt x="0" y="33"/>
                    </a:lnTo>
                    <a:lnTo>
                      <a:pt x="81" y="265"/>
                    </a:lnTo>
                    <a:close/>
                  </a:path>
                </a:pathLst>
              </a:custGeom>
              <a:gradFill flip="none" rotWithShape="1">
                <a:gsLst>
                  <a:gs pos="0">
                    <a:srgbClr val="D9D9D9"/>
                  </a:gs>
                  <a:gs pos="100000">
                    <a:srgbClr val="F2F2F2"/>
                  </a:gs>
                </a:gsLst>
                <a:lin ang="16200000" scaled="1"/>
                <a:tileRect/>
              </a:gradFill>
              <a:ln w="3175">
                <a:gradFill>
                  <a:gsLst>
                    <a:gs pos="0">
                      <a:srgbClr val="D9D9D9"/>
                    </a:gs>
                    <a:gs pos="100000">
                      <a:srgbClr val="F2F2F2"/>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 name="Freeform 19"/>
              <p:cNvSpPr>
                <a:spLocks/>
              </p:cNvSpPr>
              <p:nvPr/>
            </p:nvSpPr>
            <p:spPr bwMode="gray">
              <a:xfrm>
                <a:off x="1888907" y="4255171"/>
                <a:ext cx="2084026" cy="311111"/>
              </a:xfrm>
              <a:custGeom>
                <a:avLst/>
                <a:gdLst>
                  <a:gd name="T0" fmla="*/ 1472 w 1553"/>
                  <a:gd name="T1" fmla="*/ 0 h 232"/>
                  <a:gd name="T2" fmla="*/ 80 w 1553"/>
                  <a:gd name="T3" fmla="*/ 0 h 232"/>
                  <a:gd name="T4" fmla="*/ 80 w 1553"/>
                  <a:gd name="T5" fmla="*/ 0 h 232"/>
                  <a:gd name="T6" fmla="*/ 0 w 1553"/>
                  <a:gd name="T7" fmla="*/ 232 h 232"/>
                  <a:gd name="T8" fmla="*/ 0 w 1553"/>
                  <a:gd name="T9" fmla="*/ 232 h 232"/>
                  <a:gd name="T10" fmla="*/ 1553 w 1553"/>
                  <a:gd name="T11" fmla="*/ 232 h 232"/>
                  <a:gd name="T12" fmla="*/ 1472 w 1553"/>
                  <a:gd name="T13" fmla="*/ 0 h 232"/>
                  <a:gd name="T14" fmla="*/ 1472 w 1553"/>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3" h="232">
                    <a:moveTo>
                      <a:pt x="1472" y="0"/>
                    </a:moveTo>
                    <a:lnTo>
                      <a:pt x="80" y="0"/>
                    </a:lnTo>
                    <a:lnTo>
                      <a:pt x="80" y="0"/>
                    </a:lnTo>
                    <a:lnTo>
                      <a:pt x="0" y="232"/>
                    </a:lnTo>
                    <a:lnTo>
                      <a:pt x="0" y="232"/>
                    </a:lnTo>
                    <a:lnTo>
                      <a:pt x="1553" y="232"/>
                    </a:lnTo>
                    <a:lnTo>
                      <a:pt x="1472" y="0"/>
                    </a:lnTo>
                    <a:lnTo>
                      <a:pt x="1472" y="0"/>
                    </a:lnTo>
                    <a:close/>
                  </a:path>
                </a:pathLst>
              </a:custGeom>
              <a:solidFill>
                <a:srgbClr val="C8C8C8"/>
              </a:solidFill>
              <a:ln w="3175">
                <a:solidFill>
                  <a:srgbClr val="C8C8C8"/>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 name="Rectangle 52"/>
              <p:cNvSpPr>
                <a:spLocks noChangeArrowheads="1"/>
              </p:cNvSpPr>
              <p:nvPr/>
            </p:nvSpPr>
            <p:spPr bwMode="gray">
              <a:xfrm>
                <a:off x="1396417" y="4210917"/>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 name="Freeform 53"/>
              <p:cNvSpPr>
                <a:spLocks/>
              </p:cNvSpPr>
              <p:nvPr/>
            </p:nvSpPr>
            <p:spPr bwMode="gray">
              <a:xfrm>
                <a:off x="1396417" y="4210917"/>
                <a:ext cx="613265" cy="44253"/>
              </a:xfrm>
              <a:custGeom>
                <a:avLst/>
                <a:gdLst>
                  <a:gd name="T0" fmla="*/ 457 w 457"/>
                  <a:gd name="T1" fmla="*/ 0 h 33"/>
                  <a:gd name="T2" fmla="*/ 0 w 457"/>
                  <a:gd name="T3" fmla="*/ 0 h 33"/>
                  <a:gd name="T4" fmla="*/ 0 w 457"/>
                  <a:gd name="T5" fmla="*/ 0 h 33"/>
                  <a:gd name="T6" fmla="*/ 447 w 457"/>
                  <a:gd name="T7" fmla="*/ 33 h 33"/>
                  <a:gd name="T8" fmla="*/ 457 w 457"/>
                  <a:gd name="T9" fmla="*/ 0 h 33"/>
                </a:gdLst>
                <a:ahLst/>
                <a:cxnLst>
                  <a:cxn ang="0">
                    <a:pos x="T0" y="T1"/>
                  </a:cxn>
                  <a:cxn ang="0">
                    <a:pos x="T2" y="T3"/>
                  </a:cxn>
                  <a:cxn ang="0">
                    <a:pos x="T4" y="T5"/>
                  </a:cxn>
                  <a:cxn ang="0">
                    <a:pos x="T6" y="T7"/>
                  </a:cxn>
                  <a:cxn ang="0">
                    <a:pos x="T8" y="T9"/>
                  </a:cxn>
                </a:cxnLst>
                <a:rect l="0" t="0" r="r" b="b"/>
                <a:pathLst>
                  <a:path w="457" h="33">
                    <a:moveTo>
                      <a:pt x="457" y="0"/>
                    </a:moveTo>
                    <a:lnTo>
                      <a:pt x="0" y="0"/>
                    </a:lnTo>
                    <a:lnTo>
                      <a:pt x="0" y="0"/>
                    </a:lnTo>
                    <a:lnTo>
                      <a:pt x="447" y="33"/>
                    </a:lnTo>
                    <a:lnTo>
                      <a:pt x="457" y="0"/>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0" name="Freeform 54"/>
              <p:cNvSpPr>
                <a:spLocks/>
              </p:cNvSpPr>
              <p:nvPr/>
            </p:nvSpPr>
            <p:spPr bwMode="gray">
              <a:xfrm>
                <a:off x="3848133" y="4210917"/>
                <a:ext cx="613265" cy="44253"/>
              </a:xfrm>
              <a:custGeom>
                <a:avLst/>
                <a:gdLst>
                  <a:gd name="T0" fmla="*/ 457 w 457"/>
                  <a:gd name="T1" fmla="*/ 0 h 33"/>
                  <a:gd name="T2" fmla="*/ 0 w 457"/>
                  <a:gd name="T3" fmla="*/ 0 h 33"/>
                  <a:gd name="T4" fmla="*/ 12 w 457"/>
                  <a:gd name="T5" fmla="*/ 33 h 33"/>
                  <a:gd name="T6" fmla="*/ 457 w 457"/>
                  <a:gd name="T7" fmla="*/ 0 h 33"/>
                </a:gdLst>
                <a:ahLst/>
                <a:cxnLst>
                  <a:cxn ang="0">
                    <a:pos x="T0" y="T1"/>
                  </a:cxn>
                  <a:cxn ang="0">
                    <a:pos x="T2" y="T3"/>
                  </a:cxn>
                  <a:cxn ang="0">
                    <a:pos x="T4" y="T5"/>
                  </a:cxn>
                  <a:cxn ang="0">
                    <a:pos x="T6" y="T7"/>
                  </a:cxn>
                </a:cxnLst>
                <a:rect l="0" t="0" r="r" b="b"/>
                <a:pathLst>
                  <a:path w="457" h="33">
                    <a:moveTo>
                      <a:pt x="457" y="0"/>
                    </a:moveTo>
                    <a:lnTo>
                      <a:pt x="0" y="0"/>
                    </a:lnTo>
                    <a:lnTo>
                      <a:pt x="12" y="33"/>
                    </a:lnTo>
                    <a:lnTo>
                      <a:pt x="457" y="0"/>
                    </a:lnTo>
                    <a:close/>
                  </a:path>
                </a:pathLst>
              </a:custGeom>
              <a:solidFill>
                <a:srgbClr val="969696"/>
              </a:solidFill>
              <a:ln w="3175">
                <a:solidFill>
                  <a:srgbClr val="969696"/>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1" name="Freeform 55"/>
              <p:cNvSpPr>
                <a:spLocks/>
              </p:cNvSpPr>
              <p:nvPr/>
            </p:nvSpPr>
            <p:spPr bwMode="gray">
              <a:xfrm>
                <a:off x="1996262" y="4210917"/>
                <a:ext cx="1867974" cy="44253"/>
              </a:xfrm>
              <a:custGeom>
                <a:avLst/>
                <a:gdLst>
                  <a:gd name="T0" fmla="*/ 0 w 1392"/>
                  <a:gd name="T1" fmla="*/ 33 h 33"/>
                  <a:gd name="T2" fmla="*/ 1392 w 1392"/>
                  <a:gd name="T3" fmla="*/ 33 h 33"/>
                  <a:gd name="T4" fmla="*/ 1392 w 1392"/>
                  <a:gd name="T5" fmla="*/ 33 h 33"/>
                  <a:gd name="T6" fmla="*/ 1380 w 1392"/>
                  <a:gd name="T7" fmla="*/ 0 h 33"/>
                  <a:gd name="T8" fmla="*/ 10 w 1392"/>
                  <a:gd name="T9" fmla="*/ 0 h 33"/>
                  <a:gd name="T10" fmla="*/ 0 w 1392"/>
                  <a:gd name="T11" fmla="*/ 33 h 33"/>
                  <a:gd name="T12" fmla="*/ 0 w 139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392" h="33">
                    <a:moveTo>
                      <a:pt x="0" y="33"/>
                    </a:moveTo>
                    <a:lnTo>
                      <a:pt x="1392" y="33"/>
                    </a:lnTo>
                    <a:lnTo>
                      <a:pt x="1392" y="33"/>
                    </a:lnTo>
                    <a:lnTo>
                      <a:pt x="1380" y="0"/>
                    </a:lnTo>
                    <a:lnTo>
                      <a:pt x="10" y="0"/>
                    </a:lnTo>
                    <a:lnTo>
                      <a:pt x="0" y="33"/>
                    </a:lnTo>
                    <a:lnTo>
                      <a:pt x="0" y="33"/>
                    </a:lnTo>
                    <a:close/>
                  </a:path>
                </a:pathLst>
              </a:custGeom>
              <a:gradFill>
                <a:gsLst>
                  <a:gs pos="0">
                    <a:srgbClr val="7F7F7F"/>
                  </a:gs>
                  <a:gs pos="100000">
                    <a:srgbClr val="5F5F5F"/>
                  </a:gs>
                </a:gsLst>
                <a:lin ang="10800000" scaled="1"/>
              </a:gradFill>
              <a:ln w="3175">
                <a:gradFill flip="none" rotWithShape="1">
                  <a:gsLst>
                    <a:gs pos="100000">
                      <a:srgbClr val="5F5F5F"/>
                    </a:gs>
                    <a:gs pos="0">
                      <a:srgbClr val="7F7F7F"/>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2" name="Freeform 56"/>
              <p:cNvSpPr>
                <a:spLocks/>
              </p:cNvSpPr>
              <p:nvPr/>
            </p:nvSpPr>
            <p:spPr bwMode="gray">
              <a:xfrm>
                <a:off x="3997088" y="4642717"/>
                <a:ext cx="378426" cy="111303"/>
              </a:xfrm>
              <a:custGeom>
                <a:avLst/>
                <a:gdLst>
                  <a:gd name="T0" fmla="*/ 29 w 282"/>
                  <a:gd name="T1" fmla="*/ 83 h 83"/>
                  <a:gd name="T2" fmla="*/ 282 w 282"/>
                  <a:gd name="T3" fmla="*/ 83 h 83"/>
                  <a:gd name="T4" fmla="*/ 0 w 282"/>
                  <a:gd name="T5" fmla="*/ 0 h 83"/>
                  <a:gd name="T6" fmla="*/ 29 w 282"/>
                  <a:gd name="T7" fmla="*/ 83 h 83"/>
                </a:gdLst>
                <a:ahLst/>
                <a:cxnLst>
                  <a:cxn ang="0">
                    <a:pos x="T0" y="T1"/>
                  </a:cxn>
                  <a:cxn ang="0">
                    <a:pos x="T2" y="T3"/>
                  </a:cxn>
                  <a:cxn ang="0">
                    <a:pos x="T4" y="T5"/>
                  </a:cxn>
                  <a:cxn ang="0">
                    <a:pos x="T6" y="T7"/>
                  </a:cxn>
                </a:cxnLst>
                <a:rect l="0" t="0" r="r" b="b"/>
                <a:pathLst>
                  <a:path w="282" h="83">
                    <a:moveTo>
                      <a:pt x="29" y="83"/>
                    </a:moveTo>
                    <a:lnTo>
                      <a:pt x="282" y="83"/>
                    </a:lnTo>
                    <a:lnTo>
                      <a:pt x="0" y="0"/>
                    </a:lnTo>
                    <a:lnTo>
                      <a:pt x="29" y="83"/>
                    </a:lnTo>
                    <a:close/>
                  </a:path>
                </a:pathLst>
              </a:custGeom>
              <a:solidFill>
                <a:srgbClr val="7D7D7D"/>
              </a:solidFill>
              <a:ln w="3175">
                <a:solidFill>
                  <a:srgbClr val="7D7D7D"/>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3" name="Freeform 57"/>
              <p:cNvSpPr>
                <a:spLocks/>
              </p:cNvSpPr>
              <p:nvPr/>
            </p:nvSpPr>
            <p:spPr bwMode="gray">
              <a:xfrm>
                <a:off x="1482301" y="4642717"/>
                <a:ext cx="377084" cy="111303"/>
              </a:xfrm>
              <a:custGeom>
                <a:avLst/>
                <a:gdLst>
                  <a:gd name="T0" fmla="*/ 281 w 281"/>
                  <a:gd name="T1" fmla="*/ 0 h 83"/>
                  <a:gd name="T2" fmla="*/ 0 w 281"/>
                  <a:gd name="T3" fmla="*/ 83 h 83"/>
                  <a:gd name="T4" fmla="*/ 253 w 281"/>
                  <a:gd name="T5" fmla="*/ 83 h 83"/>
                  <a:gd name="T6" fmla="*/ 281 w 281"/>
                  <a:gd name="T7" fmla="*/ 0 h 83"/>
                </a:gdLst>
                <a:ahLst/>
                <a:cxnLst>
                  <a:cxn ang="0">
                    <a:pos x="T0" y="T1"/>
                  </a:cxn>
                  <a:cxn ang="0">
                    <a:pos x="T2" y="T3"/>
                  </a:cxn>
                  <a:cxn ang="0">
                    <a:pos x="T4" y="T5"/>
                  </a:cxn>
                  <a:cxn ang="0">
                    <a:pos x="T6" y="T7"/>
                  </a:cxn>
                </a:cxnLst>
                <a:rect l="0" t="0" r="r" b="b"/>
                <a:pathLst>
                  <a:path w="281" h="83">
                    <a:moveTo>
                      <a:pt x="281" y="0"/>
                    </a:moveTo>
                    <a:lnTo>
                      <a:pt x="0" y="83"/>
                    </a:lnTo>
                    <a:lnTo>
                      <a:pt x="253" y="83"/>
                    </a:lnTo>
                    <a:lnTo>
                      <a:pt x="281" y="0"/>
                    </a:lnTo>
                    <a:close/>
                  </a:path>
                </a:pathLst>
              </a:custGeom>
              <a:solidFill>
                <a:srgbClr val="969696"/>
              </a:solidFill>
              <a:ln w="3175">
                <a:solidFill>
                  <a:srgbClr val="969696"/>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4" name="Freeform 58"/>
              <p:cNvSpPr>
                <a:spLocks/>
              </p:cNvSpPr>
              <p:nvPr/>
            </p:nvSpPr>
            <p:spPr bwMode="gray">
              <a:xfrm>
                <a:off x="1821810" y="4642717"/>
                <a:ext cx="2214194" cy="111303"/>
              </a:xfrm>
              <a:custGeom>
                <a:avLst/>
                <a:gdLst>
                  <a:gd name="T0" fmla="*/ 1621 w 1650"/>
                  <a:gd name="T1" fmla="*/ 0 h 83"/>
                  <a:gd name="T2" fmla="*/ 28 w 1650"/>
                  <a:gd name="T3" fmla="*/ 0 h 83"/>
                  <a:gd name="T4" fmla="*/ 0 w 1650"/>
                  <a:gd name="T5" fmla="*/ 83 h 83"/>
                  <a:gd name="T6" fmla="*/ 1650 w 1650"/>
                  <a:gd name="T7" fmla="*/ 83 h 83"/>
                  <a:gd name="T8" fmla="*/ 1621 w 1650"/>
                  <a:gd name="T9" fmla="*/ 0 h 83"/>
                </a:gdLst>
                <a:ahLst/>
                <a:cxnLst>
                  <a:cxn ang="0">
                    <a:pos x="T0" y="T1"/>
                  </a:cxn>
                  <a:cxn ang="0">
                    <a:pos x="T2" y="T3"/>
                  </a:cxn>
                  <a:cxn ang="0">
                    <a:pos x="T4" y="T5"/>
                  </a:cxn>
                  <a:cxn ang="0">
                    <a:pos x="T6" y="T7"/>
                  </a:cxn>
                  <a:cxn ang="0">
                    <a:pos x="T8" y="T9"/>
                  </a:cxn>
                </a:cxnLst>
                <a:rect l="0" t="0" r="r" b="b"/>
                <a:pathLst>
                  <a:path w="1650" h="83">
                    <a:moveTo>
                      <a:pt x="1621" y="0"/>
                    </a:moveTo>
                    <a:lnTo>
                      <a:pt x="28" y="0"/>
                    </a:lnTo>
                    <a:lnTo>
                      <a:pt x="0" y="83"/>
                    </a:lnTo>
                    <a:lnTo>
                      <a:pt x="1650" y="83"/>
                    </a:lnTo>
                    <a:lnTo>
                      <a:pt x="1621" y="0"/>
                    </a:lnTo>
                    <a:close/>
                  </a:path>
                </a:pathLst>
              </a:custGeom>
              <a:solidFill>
                <a:srgbClr val="C8C8C8"/>
              </a:solidFill>
              <a:ln w="3175">
                <a:solidFill>
                  <a:srgbClr val="C8C8C8"/>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5" name="Freeform 59"/>
              <p:cNvSpPr>
                <a:spLocks/>
              </p:cNvSpPr>
              <p:nvPr/>
            </p:nvSpPr>
            <p:spPr bwMode="gray">
              <a:xfrm>
                <a:off x="1081062" y="4566281"/>
                <a:ext cx="3694349" cy="187739"/>
              </a:xfrm>
              <a:custGeom>
                <a:avLst/>
                <a:gdLst>
                  <a:gd name="T0" fmla="*/ 580 w 2753"/>
                  <a:gd name="T1" fmla="*/ 57 h 140"/>
                  <a:gd name="T2" fmla="*/ 2173 w 2753"/>
                  <a:gd name="T3" fmla="*/ 57 h 140"/>
                  <a:gd name="T4" fmla="*/ 2173 w 2753"/>
                  <a:gd name="T5" fmla="*/ 57 h 140"/>
                  <a:gd name="T6" fmla="*/ 2455 w 2753"/>
                  <a:gd name="T7" fmla="*/ 140 h 140"/>
                  <a:gd name="T8" fmla="*/ 2753 w 2753"/>
                  <a:gd name="T9" fmla="*/ 140 h 140"/>
                  <a:gd name="T10" fmla="*/ 2155 w 2753"/>
                  <a:gd name="T11" fmla="*/ 0 h 140"/>
                  <a:gd name="T12" fmla="*/ 602 w 2753"/>
                  <a:gd name="T13" fmla="*/ 0 h 140"/>
                  <a:gd name="T14" fmla="*/ 602 w 2753"/>
                  <a:gd name="T15" fmla="*/ 0 h 140"/>
                  <a:gd name="T16" fmla="*/ 0 w 2753"/>
                  <a:gd name="T17" fmla="*/ 140 h 140"/>
                  <a:gd name="T18" fmla="*/ 299 w 2753"/>
                  <a:gd name="T19" fmla="*/ 140 h 140"/>
                  <a:gd name="T20" fmla="*/ 580 w 2753"/>
                  <a:gd name="T21" fmla="*/ 57 h 140"/>
                  <a:gd name="T22" fmla="*/ 580 w 2753"/>
                  <a:gd name="T23"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3" h="140">
                    <a:moveTo>
                      <a:pt x="580" y="57"/>
                    </a:moveTo>
                    <a:lnTo>
                      <a:pt x="2173" y="57"/>
                    </a:lnTo>
                    <a:lnTo>
                      <a:pt x="2173" y="57"/>
                    </a:lnTo>
                    <a:lnTo>
                      <a:pt x="2455" y="140"/>
                    </a:lnTo>
                    <a:lnTo>
                      <a:pt x="2753" y="140"/>
                    </a:lnTo>
                    <a:lnTo>
                      <a:pt x="2155" y="0"/>
                    </a:lnTo>
                    <a:lnTo>
                      <a:pt x="602" y="0"/>
                    </a:lnTo>
                    <a:lnTo>
                      <a:pt x="602" y="0"/>
                    </a:lnTo>
                    <a:lnTo>
                      <a:pt x="0" y="140"/>
                    </a:lnTo>
                    <a:lnTo>
                      <a:pt x="299" y="140"/>
                    </a:lnTo>
                    <a:lnTo>
                      <a:pt x="580" y="57"/>
                    </a:lnTo>
                    <a:lnTo>
                      <a:pt x="580" y="57"/>
                    </a:lnTo>
                    <a:close/>
                  </a:path>
                </a:pathLst>
              </a:custGeom>
              <a:gradFill flip="none" rotWithShape="1">
                <a:gsLst>
                  <a:gs pos="0">
                    <a:srgbClr val="BFBFBF"/>
                  </a:gs>
                  <a:gs pos="100000">
                    <a:srgbClr val="D9D9D9"/>
                  </a:gs>
                </a:gsLst>
                <a:lin ang="16200000" scaled="0"/>
                <a:tileRect/>
              </a:gradFill>
              <a:ln w="3175">
                <a:gradFill>
                  <a:gsLst>
                    <a:gs pos="100000">
                      <a:srgbClr val="D9D9D9"/>
                    </a:gs>
                    <a:gs pos="0">
                      <a:srgbClr val="BFBFBF"/>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6" name="Rectangle 60"/>
              <p:cNvSpPr>
                <a:spLocks noChangeArrowheads="1"/>
              </p:cNvSpPr>
              <p:nvPr/>
            </p:nvSpPr>
            <p:spPr bwMode="gray">
              <a:xfrm>
                <a:off x="1859384" y="4642717"/>
                <a:ext cx="2137704"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7" name="Rechteck 182"/>
              <p:cNvSpPr/>
              <p:nvPr/>
            </p:nvSpPr>
            <p:spPr bwMode="gray">
              <a:xfrm>
                <a:off x="1662194" y="4210050"/>
                <a:ext cx="2536034" cy="543969"/>
              </a:xfrm>
              <a:prstGeom prst="rect">
                <a:avLst/>
              </a:prstGeom>
              <a:noFill/>
              <a:ln w="12700">
                <a:noFill/>
                <a:round/>
                <a:headEnd/>
                <a:tailEnd/>
              </a:ln>
            </p:spPr>
            <p:txBody>
              <a:bodyPr wrap="square" lIns="0" tIns="90000" rIns="0" bIns="90000" rtlCol="0" anchor="ctr">
                <a:noAutofit/>
              </a:bodyPr>
              <a:lstStyle/>
              <a:p>
                <a:pPr algn="ctr">
                  <a:spcAft>
                    <a:spcPts val="300"/>
                  </a:spcAft>
                  <a:buClr>
                    <a:srgbClr val="808080"/>
                  </a:buClr>
                </a:pPr>
                <a:r>
                  <a:rPr lang="en-US" sz="1400" b="1" dirty="0">
                    <a:solidFill>
                      <a:srgbClr val="000000"/>
                    </a:solidFill>
                    <a:latin typeface="Calibri" panose="020F0502020204030204" pitchFamily="34" charset="0"/>
                  </a:rPr>
                  <a:t>Gap filling Projects</a:t>
                </a:r>
                <a:br>
                  <a:rPr lang="en-US" sz="1400" b="1" dirty="0">
                    <a:solidFill>
                      <a:srgbClr val="000000"/>
                    </a:solidFill>
                    <a:latin typeface="Calibri" panose="020F0502020204030204" pitchFamily="34" charset="0"/>
                  </a:rPr>
                </a:br>
                <a:r>
                  <a:rPr lang="en-US" sz="1400" b="1" dirty="0">
                    <a:solidFill>
                      <a:srgbClr val="000000"/>
                    </a:solidFill>
                    <a:latin typeface="Calibri" panose="020F0502020204030204" pitchFamily="34" charset="0"/>
                  </a:rPr>
                  <a:t>below the waterline</a:t>
                </a:r>
              </a:p>
            </p:txBody>
          </p:sp>
        </p:grpSp>
        <p:grpSp>
          <p:nvGrpSpPr>
            <p:cNvPr id="16" name="Gruppieren 204"/>
            <p:cNvGrpSpPr/>
            <p:nvPr/>
          </p:nvGrpSpPr>
          <p:grpSpPr bwMode="gray">
            <a:xfrm>
              <a:off x="-1679331" y="3521645"/>
              <a:ext cx="10500274" cy="673235"/>
              <a:chOff x="-1679331" y="3521645"/>
              <a:chExt cx="10500274" cy="673235"/>
            </a:xfrm>
          </p:grpSpPr>
          <p:grpSp>
            <p:nvGrpSpPr>
              <p:cNvPr id="20" name="Gruppieren 196"/>
              <p:cNvGrpSpPr/>
              <p:nvPr/>
            </p:nvGrpSpPr>
            <p:grpSpPr bwMode="gray">
              <a:xfrm>
                <a:off x="1478275" y="3521645"/>
                <a:ext cx="2901266" cy="640997"/>
                <a:chOff x="1478275" y="3521645"/>
                <a:chExt cx="2901266" cy="640997"/>
              </a:xfrm>
            </p:grpSpPr>
            <p:sp>
              <p:nvSpPr>
                <p:cNvPr id="22" name="Freeform 9"/>
                <p:cNvSpPr>
                  <a:spLocks/>
                </p:cNvSpPr>
                <p:nvPr/>
              </p:nvSpPr>
              <p:spPr bwMode="gray">
                <a:xfrm>
                  <a:off x="1478275" y="3521646"/>
                  <a:ext cx="680362" cy="543103"/>
                </a:xfrm>
                <a:custGeom>
                  <a:avLst/>
                  <a:gdLst>
                    <a:gd name="T0" fmla="*/ 235 w 507"/>
                    <a:gd name="T1" fmla="*/ 0 h 405"/>
                    <a:gd name="T2" fmla="*/ 0 w 507"/>
                    <a:gd name="T3" fmla="*/ 405 h 405"/>
                    <a:gd name="T4" fmla="*/ 433 w 507"/>
                    <a:gd name="T5" fmla="*/ 405 h 405"/>
                    <a:gd name="T6" fmla="*/ 507 w 507"/>
                    <a:gd name="T7" fmla="*/ 192 h 405"/>
                    <a:gd name="T8" fmla="*/ 235 w 507"/>
                    <a:gd name="T9" fmla="*/ 0 h 405"/>
                  </a:gdLst>
                  <a:ahLst/>
                  <a:cxnLst>
                    <a:cxn ang="0">
                      <a:pos x="T0" y="T1"/>
                    </a:cxn>
                    <a:cxn ang="0">
                      <a:pos x="T2" y="T3"/>
                    </a:cxn>
                    <a:cxn ang="0">
                      <a:pos x="T4" y="T5"/>
                    </a:cxn>
                    <a:cxn ang="0">
                      <a:pos x="T6" y="T7"/>
                    </a:cxn>
                    <a:cxn ang="0">
                      <a:pos x="T8" y="T9"/>
                    </a:cxn>
                  </a:cxnLst>
                  <a:rect l="0" t="0" r="r" b="b"/>
                  <a:pathLst>
                    <a:path w="507" h="405">
                      <a:moveTo>
                        <a:pt x="235" y="0"/>
                      </a:moveTo>
                      <a:lnTo>
                        <a:pt x="0" y="405"/>
                      </a:lnTo>
                      <a:lnTo>
                        <a:pt x="433" y="405"/>
                      </a:lnTo>
                      <a:lnTo>
                        <a:pt x="507" y="192"/>
                      </a:lnTo>
                      <a:lnTo>
                        <a:pt x="235" y="0"/>
                      </a:lnTo>
                      <a:close/>
                    </a:path>
                  </a:pathLst>
                </a:custGeom>
                <a:gradFill flip="none" rotWithShape="1">
                  <a:gsLst>
                    <a:gs pos="0">
                      <a:schemeClr val="accent1">
                        <a:lumMod val="50000"/>
                      </a:schemeClr>
                    </a:gs>
                    <a:gs pos="100000">
                      <a:schemeClr val="accent1">
                        <a:lumMod val="75000"/>
                      </a:schemeClr>
                    </a:gs>
                  </a:gsLst>
                  <a:lin ang="5400000" scaled="1"/>
                  <a:tileRect/>
                </a:gradFill>
                <a:ln w="3175">
                  <a:gradFill flip="none" rotWithShape="1">
                    <a:gsLst>
                      <a:gs pos="0">
                        <a:schemeClr val="accent1">
                          <a:lumMod val="50000"/>
                        </a:schemeClr>
                      </a:gs>
                      <a:gs pos="100000">
                        <a:schemeClr val="accent1">
                          <a:lumMod val="75000"/>
                        </a:schemeClr>
                      </a:gs>
                    </a:gsLst>
                    <a:lin ang="54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 name="Freeform 10"/>
                <p:cNvSpPr>
                  <a:spLocks/>
                </p:cNvSpPr>
                <p:nvPr/>
              </p:nvSpPr>
              <p:spPr bwMode="gray">
                <a:xfrm>
                  <a:off x="3699178" y="3521646"/>
                  <a:ext cx="680362" cy="543103"/>
                </a:xfrm>
                <a:custGeom>
                  <a:avLst/>
                  <a:gdLst>
                    <a:gd name="T0" fmla="*/ 73 w 507"/>
                    <a:gd name="T1" fmla="*/ 405 h 405"/>
                    <a:gd name="T2" fmla="*/ 507 w 507"/>
                    <a:gd name="T3" fmla="*/ 405 h 405"/>
                    <a:gd name="T4" fmla="*/ 272 w 507"/>
                    <a:gd name="T5" fmla="*/ 0 h 405"/>
                    <a:gd name="T6" fmla="*/ 0 w 507"/>
                    <a:gd name="T7" fmla="*/ 192 h 405"/>
                    <a:gd name="T8" fmla="*/ 73 w 507"/>
                    <a:gd name="T9" fmla="*/ 405 h 405"/>
                  </a:gdLst>
                  <a:ahLst/>
                  <a:cxnLst>
                    <a:cxn ang="0">
                      <a:pos x="T0" y="T1"/>
                    </a:cxn>
                    <a:cxn ang="0">
                      <a:pos x="T2" y="T3"/>
                    </a:cxn>
                    <a:cxn ang="0">
                      <a:pos x="T4" y="T5"/>
                    </a:cxn>
                    <a:cxn ang="0">
                      <a:pos x="T6" y="T7"/>
                    </a:cxn>
                    <a:cxn ang="0">
                      <a:pos x="T8" y="T9"/>
                    </a:cxn>
                  </a:cxnLst>
                  <a:rect l="0" t="0" r="r" b="b"/>
                  <a:pathLst>
                    <a:path w="507" h="405">
                      <a:moveTo>
                        <a:pt x="73" y="405"/>
                      </a:moveTo>
                      <a:lnTo>
                        <a:pt x="507" y="405"/>
                      </a:lnTo>
                      <a:lnTo>
                        <a:pt x="272" y="0"/>
                      </a:lnTo>
                      <a:lnTo>
                        <a:pt x="0" y="192"/>
                      </a:lnTo>
                      <a:lnTo>
                        <a:pt x="73" y="405"/>
                      </a:lnTo>
                      <a:close/>
                    </a:path>
                  </a:pathLst>
                </a:custGeom>
                <a:gradFill flip="none" rotWithShape="1">
                  <a:gsLst>
                    <a:gs pos="0">
                      <a:schemeClr val="accent1">
                        <a:lumMod val="20000"/>
                        <a:lumOff val="80000"/>
                      </a:schemeClr>
                    </a:gs>
                    <a:gs pos="100000">
                      <a:schemeClr val="accent1">
                        <a:lumMod val="60000"/>
                        <a:lumOff val="40000"/>
                      </a:schemeClr>
                    </a:gs>
                  </a:gsLst>
                  <a:lin ang="16200000" scaled="1"/>
                  <a:tileRect/>
                </a:gradFill>
                <a:ln w="3175">
                  <a:gradFill>
                    <a:gsLst>
                      <a:gs pos="0">
                        <a:schemeClr val="accent1">
                          <a:lumMod val="20000"/>
                          <a:lumOff val="80000"/>
                        </a:schemeClr>
                      </a:gs>
                      <a:gs pos="100000">
                        <a:schemeClr val="accent1">
                          <a:lumMod val="60000"/>
                          <a:lumOff val="40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 name="Freeform 20"/>
                <p:cNvSpPr>
                  <a:spLocks/>
                </p:cNvSpPr>
                <p:nvPr/>
              </p:nvSpPr>
              <p:spPr bwMode="gray">
                <a:xfrm>
                  <a:off x="2059333" y="4064749"/>
                  <a:ext cx="1741832" cy="2682"/>
                </a:xfrm>
                <a:custGeom>
                  <a:avLst/>
                  <a:gdLst>
                    <a:gd name="T0" fmla="*/ 1298 w 1298"/>
                    <a:gd name="T1" fmla="*/ 2 h 2"/>
                    <a:gd name="T2" fmla="*/ 1295 w 1298"/>
                    <a:gd name="T3" fmla="*/ 0 h 2"/>
                    <a:gd name="T4" fmla="*/ 0 w 1298"/>
                    <a:gd name="T5" fmla="*/ 0 h 2"/>
                    <a:gd name="T6" fmla="*/ 0 w 1298"/>
                    <a:gd name="T7" fmla="*/ 2 h 2"/>
                    <a:gd name="T8" fmla="*/ 1298 w 1298"/>
                    <a:gd name="T9" fmla="*/ 2 h 2"/>
                  </a:gdLst>
                  <a:ahLst/>
                  <a:cxnLst>
                    <a:cxn ang="0">
                      <a:pos x="T0" y="T1"/>
                    </a:cxn>
                    <a:cxn ang="0">
                      <a:pos x="T2" y="T3"/>
                    </a:cxn>
                    <a:cxn ang="0">
                      <a:pos x="T4" y="T5"/>
                    </a:cxn>
                    <a:cxn ang="0">
                      <a:pos x="T6" y="T7"/>
                    </a:cxn>
                    <a:cxn ang="0">
                      <a:pos x="T8" y="T9"/>
                    </a:cxn>
                  </a:cxnLst>
                  <a:rect l="0" t="0" r="r" b="b"/>
                  <a:pathLst>
                    <a:path w="1298" h="2">
                      <a:moveTo>
                        <a:pt x="1298" y="2"/>
                      </a:moveTo>
                      <a:lnTo>
                        <a:pt x="1295" y="0"/>
                      </a:lnTo>
                      <a:lnTo>
                        <a:pt x="0" y="0"/>
                      </a:lnTo>
                      <a:lnTo>
                        <a:pt x="0" y="2"/>
                      </a:lnTo>
                      <a:lnTo>
                        <a:pt x="1298"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 name="Freeform 21"/>
                <p:cNvSpPr>
                  <a:spLocks/>
                </p:cNvSpPr>
                <p:nvPr/>
              </p:nvSpPr>
              <p:spPr bwMode="gray">
                <a:xfrm>
                  <a:off x="2059333" y="3779117"/>
                  <a:ext cx="1737807" cy="285632"/>
                </a:xfrm>
                <a:custGeom>
                  <a:avLst/>
                  <a:gdLst>
                    <a:gd name="T0" fmla="*/ 1222 w 1295"/>
                    <a:gd name="T1" fmla="*/ 0 h 213"/>
                    <a:gd name="T2" fmla="*/ 74 w 1295"/>
                    <a:gd name="T3" fmla="*/ 0 h 213"/>
                    <a:gd name="T4" fmla="*/ 0 w 1295"/>
                    <a:gd name="T5" fmla="*/ 213 h 213"/>
                    <a:gd name="T6" fmla="*/ 1295 w 1295"/>
                    <a:gd name="T7" fmla="*/ 213 h 213"/>
                    <a:gd name="T8" fmla="*/ 1222 w 1295"/>
                    <a:gd name="T9" fmla="*/ 0 h 213"/>
                  </a:gdLst>
                  <a:ahLst/>
                  <a:cxnLst>
                    <a:cxn ang="0">
                      <a:pos x="T0" y="T1"/>
                    </a:cxn>
                    <a:cxn ang="0">
                      <a:pos x="T2" y="T3"/>
                    </a:cxn>
                    <a:cxn ang="0">
                      <a:pos x="T4" y="T5"/>
                    </a:cxn>
                    <a:cxn ang="0">
                      <a:pos x="T6" y="T7"/>
                    </a:cxn>
                    <a:cxn ang="0">
                      <a:pos x="T8" y="T9"/>
                    </a:cxn>
                  </a:cxnLst>
                  <a:rect l="0" t="0" r="r" b="b"/>
                  <a:pathLst>
                    <a:path w="1295" h="213">
                      <a:moveTo>
                        <a:pt x="1222" y="0"/>
                      </a:moveTo>
                      <a:lnTo>
                        <a:pt x="74" y="0"/>
                      </a:lnTo>
                      <a:lnTo>
                        <a:pt x="0" y="213"/>
                      </a:lnTo>
                      <a:lnTo>
                        <a:pt x="1295" y="213"/>
                      </a:lnTo>
                      <a:lnTo>
                        <a:pt x="1222" y="0"/>
                      </a:lnTo>
                      <a:close/>
                    </a:path>
                  </a:pathLst>
                </a:custGeom>
                <a:gradFill flip="none" rotWithShape="1">
                  <a:gsLst>
                    <a:gs pos="0">
                      <a:schemeClr val="accent1"/>
                    </a:gs>
                    <a:gs pos="100000">
                      <a:schemeClr val="accent1">
                        <a:lumMod val="75000"/>
                      </a:schemeClr>
                    </a:gs>
                  </a:gsLst>
                  <a:lin ang="16200000" scaled="1"/>
                  <a:tileRect/>
                </a:gradFill>
                <a:ln w="3175">
                  <a:gradFill>
                    <a:gsLst>
                      <a:gs pos="0">
                        <a:schemeClr val="accent1"/>
                      </a:gs>
                      <a:gs pos="100000">
                        <a:schemeClr val="accent1">
                          <a:lumMod val="75000"/>
                        </a:schemeClr>
                      </a:gs>
                    </a:gsLst>
                    <a:lin ang="16200000" scaled="0"/>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6" name="Freeform 33"/>
                <p:cNvSpPr>
                  <a:spLocks/>
                </p:cNvSpPr>
                <p:nvPr/>
              </p:nvSpPr>
              <p:spPr bwMode="gray">
                <a:xfrm>
                  <a:off x="1478275" y="4067431"/>
                  <a:ext cx="581058" cy="95211"/>
                </a:xfrm>
                <a:custGeom>
                  <a:avLst/>
                  <a:gdLst>
                    <a:gd name="T0" fmla="*/ 0 w 433"/>
                    <a:gd name="T1" fmla="*/ 0 h 71"/>
                    <a:gd name="T2" fmla="*/ 407 w 433"/>
                    <a:gd name="T3" fmla="*/ 71 h 71"/>
                    <a:gd name="T4" fmla="*/ 407 w 433"/>
                    <a:gd name="T5" fmla="*/ 71 h 71"/>
                    <a:gd name="T6" fmla="*/ 433 w 433"/>
                    <a:gd name="T7" fmla="*/ 0 h 71"/>
                    <a:gd name="T8" fmla="*/ 0 w 433"/>
                    <a:gd name="T9" fmla="*/ 0 h 71"/>
                  </a:gdLst>
                  <a:ahLst/>
                  <a:cxnLst>
                    <a:cxn ang="0">
                      <a:pos x="T0" y="T1"/>
                    </a:cxn>
                    <a:cxn ang="0">
                      <a:pos x="T2" y="T3"/>
                    </a:cxn>
                    <a:cxn ang="0">
                      <a:pos x="T4" y="T5"/>
                    </a:cxn>
                    <a:cxn ang="0">
                      <a:pos x="T6" y="T7"/>
                    </a:cxn>
                    <a:cxn ang="0">
                      <a:pos x="T8" y="T9"/>
                    </a:cxn>
                  </a:cxnLst>
                  <a:rect l="0" t="0" r="r" b="b"/>
                  <a:pathLst>
                    <a:path w="433" h="71">
                      <a:moveTo>
                        <a:pt x="0" y="0"/>
                      </a:moveTo>
                      <a:lnTo>
                        <a:pt x="407" y="71"/>
                      </a:lnTo>
                      <a:lnTo>
                        <a:pt x="407" y="71"/>
                      </a:lnTo>
                      <a:lnTo>
                        <a:pt x="433" y="0"/>
                      </a:lnTo>
                      <a:lnTo>
                        <a:pt x="0" y="0"/>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7" name="Freeform 34"/>
                <p:cNvSpPr>
                  <a:spLocks/>
                </p:cNvSpPr>
                <p:nvPr/>
              </p:nvSpPr>
              <p:spPr bwMode="gray">
                <a:xfrm>
                  <a:off x="3801166" y="4067431"/>
                  <a:ext cx="578375" cy="95211"/>
                </a:xfrm>
                <a:custGeom>
                  <a:avLst/>
                  <a:gdLst>
                    <a:gd name="T0" fmla="*/ 23 w 431"/>
                    <a:gd name="T1" fmla="*/ 71 h 71"/>
                    <a:gd name="T2" fmla="*/ 431 w 431"/>
                    <a:gd name="T3" fmla="*/ 0 h 71"/>
                    <a:gd name="T4" fmla="*/ 0 w 431"/>
                    <a:gd name="T5" fmla="*/ 0 h 71"/>
                    <a:gd name="T6" fmla="*/ 23 w 431"/>
                    <a:gd name="T7" fmla="*/ 71 h 71"/>
                    <a:gd name="T8" fmla="*/ 23 w 431"/>
                    <a:gd name="T9" fmla="*/ 71 h 71"/>
                  </a:gdLst>
                  <a:ahLst/>
                  <a:cxnLst>
                    <a:cxn ang="0">
                      <a:pos x="T0" y="T1"/>
                    </a:cxn>
                    <a:cxn ang="0">
                      <a:pos x="T2" y="T3"/>
                    </a:cxn>
                    <a:cxn ang="0">
                      <a:pos x="T4" y="T5"/>
                    </a:cxn>
                    <a:cxn ang="0">
                      <a:pos x="T6" y="T7"/>
                    </a:cxn>
                    <a:cxn ang="0">
                      <a:pos x="T8" y="T9"/>
                    </a:cxn>
                  </a:cxnLst>
                  <a:rect l="0" t="0" r="r" b="b"/>
                  <a:pathLst>
                    <a:path w="431" h="71">
                      <a:moveTo>
                        <a:pt x="23" y="71"/>
                      </a:moveTo>
                      <a:lnTo>
                        <a:pt x="431" y="0"/>
                      </a:lnTo>
                      <a:lnTo>
                        <a:pt x="0" y="0"/>
                      </a:lnTo>
                      <a:lnTo>
                        <a:pt x="23" y="71"/>
                      </a:lnTo>
                      <a:lnTo>
                        <a:pt x="23" y="71"/>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8" name="Freeform 35"/>
                <p:cNvSpPr>
                  <a:spLocks/>
                </p:cNvSpPr>
                <p:nvPr/>
              </p:nvSpPr>
              <p:spPr bwMode="gray">
                <a:xfrm>
                  <a:off x="2024443" y="4067431"/>
                  <a:ext cx="1807588" cy="95211"/>
                </a:xfrm>
                <a:custGeom>
                  <a:avLst/>
                  <a:gdLst>
                    <a:gd name="T0" fmla="*/ 0 w 1347"/>
                    <a:gd name="T1" fmla="*/ 71 h 71"/>
                    <a:gd name="T2" fmla="*/ 1347 w 1347"/>
                    <a:gd name="T3" fmla="*/ 71 h 71"/>
                    <a:gd name="T4" fmla="*/ 1324 w 1347"/>
                    <a:gd name="T5" fmla="*/ 0 h 71"/>
                    <a:gd name="T6" fmla="*/ 26 w 1347"/>
                    <a:gd name="T7" fmla="*/ 0 h 71"/>
                    <a:gd name="T8" fmla="*/ 0 w 1347"/>
                    <a:gd name="T9" fmla="*/ 71 h 71"/>
                  </a:gdLst>
                  <a:ahLst/>
                  <a:cxnLst>
                    <a:cxn ang="0">
                      <a:pos x="T0" y="T1"/>
                    </a:cxn>
                    <a:cxn ang="0">
                      <a:pos x="T2" y="T3"/>
                    </a:cxn>
                    <a:cxn ang="0">
                      <a:pos x="T4" y="T5"/>
                    </a:cxn>
                    <a:cxn ang="0">
                      <a:pos x="T6" y="T7"/>
                    </a:cxn>
                    <a:cxn ang="0">
                      <a:pos x="T8" y="T9"/>
                    </a:cxn>
                  </a:cxnLst>
                  <a:rect l="0" t="0" r="r" b="b"/>
                  <a:pathLst>
                    <a:path w="1347" h="71">
                      <a:moveTo>
                        <a:pt x="0" y="71"/>
                      </a:moveTo>
                      <a:lnTo>
                        <a:pt x="1347" y="71"/>
                      </a:lnTo>
                      <a:lnTo>
                        <a:pt x="1324" y="0"/>
                      </a:lnTo>
                      <a:lnTo>
                        <a:pt x="26" y="0"/>
                      </a:lnTo>
                      <a:lnTo>
                        <a:pt x="0" y="71"/>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9" name="Rectangle 47"/>
                <p:cNvSpPr>
                  <a:spLocks noChangeArrowheads="1"/>
                </p:cNvSpPr>
                <p:nvPr/>
              </p:nvSpPr>
              <p:spPr bwMode="gray">
                <a:xfrm>
                  <a:off x="1793630" y="3521646"/>
                  <a:ext cx="1342" cy="134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0" name="Freeform 48"/>
                <p:cNvSpPr>
                  <a:spLocks/>
                </p:cNvSpPr>
                <p:nvPr/>
              </p:nvSpPr>
              <p:spPr bwMode="gray">
                <a:xfrm>
                  <a:off x="1793630" y="3521646"/>
                  <a:ext cx="2270555" cy="257471"/>
                </a:xfrm>
                <a:custGeom>
                  <a:avLst/>
                  <a:gdLst>
                    <a:gd name="T0" fmla="*/ 1420 w 1692"/>
                    <a:gd name="T1" fmla="*/ 192 h 192"/>
                    <a:gd name="T2" fmla="*/ 1692 w 1692"/>
                    <a:gd name="T3" fmla="*/ 0 h 192"/>
                    <a:gd name="T4" fmla="*/ 1510 w 1692"/>
                    <a:gd name="T5" fmla="*/ 0 h 192"/>
                    <a:gd name="T6" fmla="*/ 1392 w 1692"/>
                    <a:gd name="T7" fmla="*/ 107 h 192"/>
                    <a:gd name="T8" fmla="*/ 1392 w 1692"/>
                    <a:gd name="T9" fmla="*/ 107 h 192"/>
                    <a:gd name="T10" fmla="*/ 303 w 1692"/>
                    <a:gd name="T11" fmla="*/ 107 h 192"/>
                    <a:gd name="T12" fmla="*/ 303 w 1692"/>
                    <a:gd name="T13" fmla="*/ 107 h 192"/>
                    <a:gd name="T14" fmla="*/ 182 w 1692"/>
                    <a:gd name="T15" fmla="*/ 0 h 192"/>
                    <a:gd name="T16" fmla="*/ 0 w 1692"/>
                    <a:gd name="T17" fmla="*/ 0 h 192"/>
                    <a:gd name="T18" fmla="*/ 0 w 1692"/>
                    <a:gd name="T19" fmla="*/ 0 h 192"/>
                    <a:gd name="T20" fmla="*/ 272 w 1692"/>
                    <a:gd name="T21" fmla="*/ 192 h 192"/>
                    <a:gd name="T22" fmla="*/ 1420 w 1692"/>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2" h="192">
                      <a:moveTo>
                        <a:pt x="1420" y="192"/>
                      </a:moveTo>
                      <a:lnTo>
                        <a:pt x="1692" y="0"/>
                      </a:lnTo>
                      <a:lnTo>
                        <a:pt x="1510" y="0"/>
                      </a:lnTo>
                      <a:lnTo>
                        <a:pt x="1392" y="107"/>
                      </a:lnTo>
                      <a:lnTo>
                        <a:pt x="1392" y="107"/>
                      </a:lnTo>
                      <a:lnTo>
                        <a:pt x="303" y="107"/>
                      </a:lnTo>
                      <a:lnTo>
                        <a:pt x="303" y="107"/>
                      </a:lnTo>
                      <a:lnTo>
                        <a:pt x="182" y="0"/>
                      </a:lnTo>
                      <a:lnTo>
                        <a:pt x="0" y="0"/>
                      </a:lnTo>
                      <a:lnTo>
                        <a:pt x="0" y="0"/>
                      </a:lnTo>
                      <a:lnTo>
                        <a:pt x="272" y="192"/>
                      </a:lnTo>
                      <a:lnTo>
                        <a:pt x="1420" y="192"/>
                      </a:lnTo>
                      <a:close/>
                    </a:path>
                  </a:pathLst>
                </a:custGeom>
                <a:gradFill flip="none" rotWithShape="1">
                  <a:gsLst>
                    <a:gs pos="0">
                      <a:schemeClr val="accent1">
                        <a:lumMod val="60000"/>
                        <a:lumOff val="40000"/>
                      </a:schemeClr>
                    </a:gs>
                    <a:gs pos="34000">
                      <a:schemeClr val="accent1"/>
                    </a:gs>
                    <a:gs pos="100000">
                      <a:schemeClr val="accent1">
                        <a:lumMod val="75000"/>
                      </a:schemeClr>
                    </a:gs>
                  </a:gsLst>
                  <a:lin ang="10800000" scaled="1"/>
                  <a:tileRect/>
                </a:gradFill>
                <a:ln w="3175">
                  <a:gradFill flip="none" rotWithShape="1">
                    <a:gsLst>
                      <a:gs pos="0">
                        <a:schemeClr val="accent1">
                          <a:lumMod val="40000"/>
                          <a:lumOff val="60000"/>
                        </a:schemeClr>
                      </a:gs>
                      <a:gs pos="35000">
                        <a:schemeClr val="accent1"/>
                      </a:gs>
                      <a:gs pos="100000">
                        <a:schemeClr val="accent1">
                          <a:lumMod val="75000"/>
                        </a:schemeClr>
                      </a:gs>
                    </a:gsLst>
                    <a:lin ang="10800000" scaled="1"/>
                    <a:tileRect/>
                  </a:gra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1" name="Freeform 49"/>
                <p:cNvSpPr>
                  <a:spLocks/>
                </p:cNvSpPr>
                <p:nvPr/>
              </p:nvSpPr>
              <p:spPr bwMode="gray">
                <a:xfrm>
                  <a:off x="2037862" y="3521646"/>
                  <a:ext cx="209342" cy="143487"/>
                </a:xfrm>
                <a:custGeom>
                  <a:avLst/>
                  <a:gdLst>
                    <a:gd name="T0" fmla="*/ 156 w 156"/>
                    <a:gd name="T1" fmla="*/ 0 h 107"/>
                    <a:gd name="T2" fmla="*/ 0 w 156"/>
                    <a:gd name="T3" fmla="*/ 0 h 107"/>
                    <a:gd name="T4" fmla="*/ 121 w 156"/>
                    <a:gd name="T5" fmla="*/ 107 h 107"/>
                    <a:gd name="T6" fmla="*/ 156 w 156"/>
                    <a:gd name="T7" fmla="*/ 0 h 107"/>
                  </a:gdLst>
                  <a:ahLst/>
                  <a:cxnLst>
                    <a:cxn ang="0">
                      <a:pos x="T0" y="T1"/>
                    </a:cxn>
                    <a:cxn ang="0">
                      <a:pos x="T2" y="T3"/>
                    </a:cxn>
                    <a:cxn ang="0">
                      <a:pos x="T4" y="T5"/>
                    </a:cxn>
                    <a:cxn ang="0">
                      <a:pos x="T6" y="T7"/>
                    </a:cxn>
                  </a:cxnLst>
                  <a:rect l="0" t="0" r="r" b="b"/>
                  <a:pathLst>
                    <a:path w="156" h="107">
                      <a:moveTo>
                        <a:pt x="156" y="0"/>
                      </a:moveTo>
                      <a:lnTo>
                        <a:pt x="0" y="0"/>
                      </a:lnTo>
                      <a:lnTo>
                        <a:pt x="121" y="107"/>
                      </a:lnTo>
                      <a:lnTo>
                        <a:pt x="156" y="0"/>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2" name="Freeform 50"/>
                <p:cNvSpPr>
                  <a:spLocks/>
                </p:cNvSpPr>
                <p:nvPr/>
              </p:nvSpPr>
              <p:spPr bwMode="gray">
                <a:xfrm>
                  <a:off x="3610611" y="3521646"/>
                  <a:ext cx="209342" cy="143487"/>
                </a:xfrm>
                <a:custGeom>
                  <a:avLst/>
                  <a:gdLst>
                    <a:gd name="T0" fmla="*/ 38 w 156"/>
                    <a:gd name="T1" fmla="*/ 107 h 107"/>
                    <a:gd name="T2" fmla="*/ 38 w 156"/>
                    <a:gd name="T3" fmla="*/ 107 h 107"/>
                    <a:gd name="T4" fmla="*/ 156 w 156"/>
                    <a:gd name="T5" fmla="*/ 0 h 107"/>
                    <a:gd name="T6" fmla="*/ 0 w 156"/>
                    <a:gd name="T7" fmla="*/ 0 h 107"/>
                    <a:gd name="T8" fmla="*/ 38 w 156"/>
                    <a:gd name="T9" fmla="*/ 107 h 107"/>
                  </a:gdLst>
                  <a:ahLst/>
                  <a:cxnLst>
                    <a:cxn ang="0">
                      <a:pos x="T0" y="T1"/>
                    </a:cxn>
                    <a:cxn ang="0">
                      <a:pos x="T2" y="T3"/>
                    </a:cxn>
                    <a:cxn ang="0">
                      <a:pos x="T4" y="T5"/>
                    </a:cxn>
                    <a:cxn ang="0">
                      <a:pos x="T6" y="T7"/>
                    </a:cxn>
                    <a:cxn ang="0">
                      <a:pos x="T8" y="T9"/>
                    </a:cxn>
                  </a:cxnLst>
                  <a:rect l="0" t="0" r="r" b="b"/>
                  <a:pathLst>
                    <a:path w="156" h="107">
                      <a:moveTo>
                        <a:pt x="38" y="107"/>
                      </a:moveTo>
                      <a:lnTo>
                        <a:pt x="38" y="107"/>
                      </a:lnTo>
                      <a:lnTo>
                        <a:pt x="156" y="0"/>
                      </a:lnTo>
                      <a:lnTo>
                        <a:pt x="0" y="0"/>
                      </a:lnTo>
                      <a:lnTo>
                        <a:pt x="38" y="107"/>
                      </a:lnTo>
                      <a:close/>
                    </a:path>
                  </a:pathLst>
                </a:custGeom>
                <a:solidFill>
                  <a:schemeClr val="accent1"/>
                </a:solidFill>
                <a:ln w="3175">
                  <a:solidFill>
                    <a:schemeClr val="accent1"/>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3" name="Freeform 51"/>
                <p:cNvSpPr>
                  <a:spLocks/>
                </p:cNvSpPr>
                <p:nvPr/>
              </p:nvSpPr>
              <p:spPr bwMode="gray">
                <a:xfrm>
                  <a:off x="2200236" y="3521646"/>
                  <a:ext cx="1461368" cy="143487"/>
                </a:xfrm>
                <a:custGeom>
                  <a:avLst/>
                  <a:gdLst>
                    <a:gd name="T0" fmla="*/ 35 w 1089"/>
                    <a:gd name="T1" fmla="*/ 0 h 107"/>
                    <a:gd name="T2" fmla="*/ 0 w 1089"/>
                    <a:gd name="T3" fmla="*/ 107 h 107"/>
                    <a:gd name="T4" fmla="*/ 0 w 1089"/>
                    <a:gd name="T5" fmla="*/ 107 h 107"/>
                    <a:gd name="T6" fmla="*/ 1089 w 1089"/>
                    <a:gd name="T7" fmla="*/ 107 h 107"/>
                    <a:gd name="T8" fmla="*/ 1051 w 1089"/>
                    <a:gd name="T9" fmla="*/ 0 h 107"/>
                    <a:gd name="T10" fmla="*/ 35 w 1089"/>
                    <a:gd name="T11" fmla="*/ 0 h 107"/>
                  </a:gdLst>
                  <a:ahLst/>
                  <a:cxnLst>
                    <a:cxn ang="0">
                      <a:pos x="T0" y="T1"/>
                    </a:cxn>
                    <a:cxn ang="0">
                      <a:pos x="T2" y="T3"/>
                    </a:cxn>
                    <a:cxn ang="0">
                      <a:pos x="T4" y="T5"/>
                    </a:cxn>
                    <a:cxn ang="0">
                      <a:pos x="T6" y="T7"/>
                    </a:cxn>
                    <a:cxn ang="0">
                      <a:pos x="T8" y="T9"/>
                    </a:cxn>
                    <a:cxn ang="0">
                      <a:pos x="T10" y="T11"/>
                    </a:cxn>
                  </a:cxnLst>
                  <a:rect l="0" t="0" r="r" b="b"/>
                  <a:pathLst>
                    <a:path w="1089" h="107">
                      <a:moveTo>
                        <a:pt x="35" y="0"/>
                      </a:moveTo>
                      <a:lnTo>
                        <a:pt x="0" y="107"/>
                      </a:lnTo>
                      <a:lnTo>
                        <a:pt x="0" y="107"/>
                      </a:lnTo>
                      <a:lnTo>
                        <a:pt x="1089" y="107"/>
                      </a:lnTo>
                      <a:lnTo>
                        <a:pt x="1051" y="0"/>
                      </a:lnTo>
                      <a:lnTo>
                        <a:pt x="35" y="0"/>
                      </a:lnTo>
                      <a:close/>
                    </a:path>
                  </a:pathLst>
                </a:custGeom>
                <a:solidFill>
                  <a:schemeClr val="accent1">
                    <a:lumMod val="75000"/>
                  </a:schemeClr>
                </a:solidFill>
                <a:ln w="3175">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 name="Rechteck 180"/>
                <p:cNvSpPr/>
                <p:nvPr/>
              </p:nvSpPr>
              <p:spPr bwMode="gray">
                <a:xfrm>
                  <a:off x="1920898" y="3521645"/>
                  <a:ext cx="2018626" cy="543103"/>
                </a:xfrm>
                <a:prstGeom prst="rect">
                  <a:avLst/>
                </a:prstGeom>
                <a:noFill/>
                <a:ln w="12700">
                  <a:noFill/>
                  <a:round/>
                  <a:headEnd/>
                  <a:tailEnd/>
                </a:ln>
              </p:spPr>
              <p:txBody>
                <a:bodyPr wrap="square" lIns="0" tIns="90000" rIns="0" bIns="90000" rtlCol="0" anchor="ctr">
                  <a:noAutofit/>
                </a:bodyPr>
                <a:lstStyle/>
                <a:p>
                  <a:pPr algn="ctr">
                    <a:spcAft>
                      <a:spcPts val="300"/>
                    </a:spcAft>
                    <a:buClr>
                      <a:schemeClr val="bg1"/>
                    </a:buClr>
                  </a:pP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Above the waterline</a:t>
                  </a:r>
                  <a:b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400" b="1" dirty="0">
                      <a:solidFill>
                        <a:srgbClr val="FFFFFF"/>
                      </a:solidFill>
                      <a:effectLst>
                        <a:outerShdw blurRad="38100" dist="38100" dir="2700000" algn="tl">
                          <a:srgbClr val="000000">
                            <a:alpha val="43137"/>
                          </a:srgbClr>
                        </a:outerShdw>
                      </a:effectLst>
                      <a:latin typeface="Calibri" panose="020F0502020204030204" pitchFamily="34" charset="0"/>
                    </a:rPr>
                    <a:t>Projects</a:t>
                  </a:r>
                </a:p>
              </p:txBody>
            </p:sp>
          </p:grpSp>
          <p:sp>
            <p:nvSpPr>
              <p:cNvPr id="21" name="Line 14"/>
              <p:cNvSpPr>
                <a:spLocks noChangeShapeType="1"/>
              </p:cNvSpPr>
              <p:nvPr/>
            </p:nvSpPr>
            <p:spPr bwMode="gray">
              <a:xfrm>
                <a:off x="-1679331" y="4179044"/>
                <a:ext cx="10500274" cy="15836"/>
              </a:xfrm>
              <a:prstGeom prst="line">
                <a:avLst/>
              </a:prstGeom>
              <a:noFill/>
              <a:ln w="19050">
                <a:solidFill>
                  <a:srgbClr val="2C63A6"/>
                </a:solidFill>
                <a:prstDash val="sysDot"/>
                <a:round/>
                <a:headEnd/>
                <a:tailEnd/>
              </a:ln>
              <a:effectLst/>
            </p:spPr>
            <p:txBody>
              <a:bodyPr wrap="none" anchor="ctr"/>
              <a:lstStyle/>
              <a:p>
                <a:pPr>
                  <a:lnSpc>
                    <a:spcPct val="95000"/>
                  </a:lnSpc>
                  <a:spcAft>
                    <a:spcPts val="800"/>
                  </a:spcAft>
                </a:pPr>
                <a:endParaRPr lang="en-US" sz="2000" b="1" dirty="0">
                  <a:solidFill>
                    <a:prstClr val="black"/>
                  </a:solidFill>
                  <a:latin typeface="Calibri" panose="020F0502020204030204" pitchFamily="34" charset="0"/>
                </a:endParaRPr>
              </a:p>
            </p:txBody>
          </p:sp>
        </p:grpSp>
        <p:grpSp>
          <p:nvGrpSpPr>
            <p:cNvPr id="17" name="Gruppieren 207"/>
            <p:cNvGrpSpPr/>
            <p:nvPr/>
          </p:nvGrpSpPr>
          <p:grpSpPr bwMode="gray">
            <a:xfrm>
              <a:off x="323850" y="1552361"/>
              <a:ext cx="2246233" cy="3887999"/>
              <a:chOff x="323850" y="1552361"/>
              <a:chExt cx="2246233" cy="3887999"/>
            </a:xfrm>
          </p:grpSpPr>
          <p:cxnSp>
            <p:nvCxnSpPr>
              <p:cNvPr id="18" name="Gerade Verbindung mit Pfeil 191"/>
              <p:cNvCxnSpPr/>
              <p:nvPr/>
            </p:nvCxnSpPr>
            <p:spPr bwMode="gray">
              <a:xfrm flipV="1">
                <a:off x="323850" y="1552361"/>
                <a:ext cx="2246233" cy="3887999"/>
              </a:xfrm>
              <a:prstGeom prst="straightConnector1">
                <a:avLst/>
              </a:prstGeom>
              <a:ln w="19050">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feld 192"/>
              <p:cNvSpPr txBox="1"/>
              <p:nvPr/>
            </p:nvSpPr>
            <p:spPr bwMode="gray">
              <a:xfrm rot="18000000">
                <a:off x="-351387" y="3302830"/>
                <a:ext cx="3316336" cy="301826"/>
              </a:xfrm>
              <a:prstGeom prst="rect">
                <a:avLst/>
              </a:prstGeom>
              <a:noFill/>
            </p:spPr>
            <p:txBody>
              <a:bodyPr wrap="none" lIns="0" tIns="0" rIns="0" bIns="0" rtlCol="0" anchor="ctr">
                <a:noAutofit/>
              </a:bodyPr>
              <a:lstStyle/>
              <a:p>
                <a:pPr algn="ctr">
                  <a:lnSpc>
                    <a:spcPct val="90000"/>
                  </a:lnSpc>
                </a:pPr>
                <a:r>
                  <a:rPr lang="en-US" sz="1200" b="1" dirty="0">
                    <a:latin typeface="Calibri" panose="020F0502020204030204" pitchFamily="34" charset="0"/>
                  </a:rPr>
                  <a:t>Project Pipeline</a:t>
                </a:r>
              </a:p>
            </p:txBody>
          </p:sp>
        </p:grpSp>
      </p:grpSp>
      <p:sp>
        <p:nvSpPr>
          <p:cNvPr id="85" name="Rechteck 73"/>
          <p:cNvSpPr/>
          <p:nvPr/>
        </p:nvSpPr>
        <p:spPr bwMode="gray">
          <a:xfrm>
            <a:off x="391895" y="3945681"/>
            <a:ext cx="2327368" cy="423552"/>
          </a:xfrm>
          <a:prstGeom prst="rect">
            <a:avLst/>
          </a:prstGeom>
        </p:spPr>
        <p:txBody>
          <a:bodyPr wrap="square" lIns="72000" tIns="0" rIns="72000" bIns="108000" anchor="b" anchorCtr="0">
            <a:noAutofit/>
          </a:bodyPr>
          <a:lstStyle/>
          <a:p>
            <a:r>
              <a:rPr lang="en-US" sz="1200" b="1" dirty="0">
                <a:solidFill>
                  <a:srgbClr val="2C63A6"/>
                </a:solidFill>
                <a:latin typeface="Calibri" panose="020F0502020204030204" pitchFamily="34" charset="0"/>
              </a:rPr>
              <a:t>WATERLINE</a:t>
            </a:r>
          </a:p>
        </p:txBody>
      </p:sp>
      <p:sp>
        <p:nvSpPr>
          <p:cNvPr id="86" name="Richtungspfeil 34"/>
          <p:cNvSpPr/>
          <p:nvPr/>
        </p:nvSpPr>
        <p:spPr bwMode="gray">
          <a:xfrm rot="16200000">
            <a:off x="10363299" y="2727072"/>
            <a:ext cx="2641527" cy="287710"/>
          </a:xfrm>
          <a:prstGeom prst="homePlate">
            <a:avLst>
              <a:gd name="adj" fmla="val 47284"/>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p:spPr>
        <p:txBody>
          <a:bodyPr lIns="108000" tIns="0" rIns="0" bIns="0" anchor="ctr" anchorCtr="0"/>
          <a:lstStyle/>
          <a:p>
            <a:pPr marL="190500" indent="-190500" algn="ctr">
              <a:lnSpc>
                <a:spcPct val="95000"/>
              </a:lnSpc>
              <a:spcAft>
                <a:spcPts val="400"/>
              </a:spcAft>
              <a:buClr>
                <a:srgbClr val="808080"/>
              </a:buClr>
              <a:defRPr/>
            </a:pPr>
            <a:r>
              <a:rPr lang="en-US" sz="1200" b="1" noProof="1">
                <a:solidFill>
                  <a:schemeClr val="bg1"/>
                </a:solidFill>
                <a:latin typeface="Calibri" panose="020F0502020204030204" pitchFamily="34" charset="0"/>
                <a:cs typeface="Arial" charset="0"/>
              </a:rPr>
              <a:t>3 Year project  portfolio</a:t>
            </a:r>
          </a:p>
        </p:txBody>
      </p:sp>
      <p:sp>
        <p:nvSpPr>
          <p:cNvPr id="87" name="Line 14"/>
          <p:cNvSpPr>
            <a:spLocks noChangeShapeType="1"/>
          </p:cNvSpPr>
          <p:nvPr/>
        </p:nvSpPr>
        <p:spPr bwMode="gray">
          <a:xfrm>
            <a:off x="1327639" y="1534328"/>
            <a:ext cx="10500274" cy="15836"/>
          </a:xfrm>
          <a:prstGeom prst="line">
            <a:avLst/>
          </a:prstGeom>
          <a:noFill/>
          <a:ln w="19050">
            <a:solidFill>
              <a:srgbClr val="2C63A6"/>
            </a:solidFill>
            <a:prstDash val="sysDot"/>
            <a:round/>
            <a:headEnd/>
            <a:tailEnd/>
          </a:ln>
          <a:effectLst/>
        </p:spPr>
        <p:txBody>
          <a:bodyPr wrap="none" anchor="ctr"/>
          <a:lstStyle/>
          <a:p>
            <a:pPr>
              <a:lnSpc>
                <a:spcPct val="95000"/>
              </a:lnSpc>
              <a:spcAft>
                <a:spcPts val="800"/>
              </a:spcAft>
            </a:pPr>
            <a:endParaRPr lang="en-US" sz="2000" b="1" dirty="0">
              <a:solidFill>
                <a:prstClr val="black"/>
              </a:solidFill>
              <a:latin typeface="Calibri" panose="020F0502020204030204" pitchFamily="34" charset="0"/>
            </a:endParaRPr>
          </a:p>
        </p:txBody>
      </p:sp>
      <p:sp>
        <p:nvSpPr>
          <p:cNvPr id="88" name="Rectangle 87"/>
          <p:cNvSpPr/>
          <p:nvPr/>
        </p:nvSpPr>
        <p:spPr>
          <a:xfrm>
            <a:off x="2897004" y="5620873"/>
            <a:ext cx="6535956" cy="523220"/>
          </a:xfrm>
          <a:prstGeom prst="rect">
            <a:avLst/>
          </a:prstGeom>
        </p:spPr>
        <p:txBody>
          <a:bodyPr wrap="none">
            <a:spAutoFit/>
          </a:bodyPr>
          <a:lstStyle/>
          <a:p>
            <a:r>
              <a:rPr lang="en-US" altLang="en-US" sz="2800" dirty="0">
                <a:solidFill>
                  <a:schemeClr val="tx1">
                    <a:lumMod val="65000"/>
                    <a:lumOff val="35000"/>
                  </a:schemeClr>
                </a:solidFill>
                <a:latin typeface="Calibri" panose="020F0502020204030204" pitchFamily="34" charset="0"/>
              </a:rPr>
              <a:t>Establish a robust 3 to 5 year PPM roadmap</a:t>
            </a:r>
            <a:endParaRPr lang="en-US" sz="2800" dirty="0">
              <a:solidFill>
                <a:schemeClr val="tx1">
                  <a:lumMod val="65000"/>
                  <a:lumOff val="35000"/>
                </a:schemeClr>
              </a:solidFill>
              <a:latin typeface="Calibri" panose="020F0502020204030204" pitchFamily="34" charset="0"/>
            </a:endParaRPr>
          </a:p>
        </p:txBody>
      </p:sp>
      <p:sp>
        <p:nvSpPr>
          <p:cNvPr id="89" name="Flussdiagramm: Magnetplattenspeicher 7"/>
          <p:cNvSpPr/>
          <p:nvPr/>
        </p:nvSpPr>
        <p:spPr>
          <a:xfrm>
            <a:off x="50335" y="2530421"/>
            <a:ext cx="1369702" cy="1201498"/>
          </a:xfrm>
          <a:prstGeom prst="flowChartMagneticDisk">
            <a:avLst/>
          </a:prstGeom>
          <a:solidFill>
            <a:schemeClr val="accent1">
              <a:lumMod val="60000"/>
              <a:lumOff val="40000"/>
            </a:schemeClr>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sz="1600" b="1" dirty="0">
                <a:solidFill>
                  <a:srgbClr val="FFFFFF"/>
                </a:solidFill>
                <a:effectLst>
                  <a:outerShdw blurRad="190500" algn="ctr" rotWithShape="0">
                    <a:prstClr val="black">
                      <a:alpha val="50000"/>
                    </a:prstClr>
                  </a:outerShdw>
                </a:effectLst>
                <a:latin typeface="Calibri" panose="020F0502020204030204" pitchFamily="34" charset="0"/>
                <a:cs typeface="Arial" charset="0"/>
              </a:rPr>
              <a:t>Resource Portfolio Management</a:t>
            </a:r>
          </a:p>
        </p:txBody>
      </p:sp>
      <p:sp>
        <p:nvSpPr>
          <p:cNvPr id="90" name="_color1"/>
          <p:cNvSpPr>
            <a:spLocks/>
          </p:cNvSpPr>
          <p:nvPr/>
        </p:nvSpPr>
        <p:spPr bwMode="gray">
          <a:xfrm>
            <a:off x="1689719" y="2125707"/>
            <a:ext cx="2316455" cy="988630"/>
          </a:xfrm>
          <a:custGeom>
            <a:avLst/>
            <a:gdLst/>
            <a:ahLst/>
            <a:cxnLst>
              <a:cxn ang="0">
                <a:pos x="496" y="23"/>
              </a:cxn>
              <a:cxn ang="0">
                <a:pos x="83" y="129"/>
              </a:cxn>
              <a:cxn ang="0">
                <a:pos x="35" y="60"/>
              </a:cxn>
              <a:cxn ang="0">
                <a:pos x="0" y="252"/>
              </a:cxn>
              <a:cxn ang="0">
                <a:pos x="204" y="300"/>
              </a:cxn>
              <a:cxn ang="0">
                <a:pos x="156" y="232"/>
              </a:cxn>
              <a:cxn ang="0">
                <a:pos x="395" y="112"/>
              </a:cxn>
              <a:cxn ang="0">
                <a:pos x="748" y="202"/>
              </a:cxn>
              <a:cxn ang="0">
                <a:pos x="496" y="23"/>
              </a:cxn>
            </a:cxnLst>
            <a:rect l="0" t="0" r="r" b="b"/>
            <a:pathLst>
              <a:path w="748" h="300">
                <a:moveTo>
                  <a:pt x="496" y="23"/>
                </a:moveTo>
                <a:cubicBezTo>
                  <a:pt x="353" y="0"/>
                  <a:pt x="218" y="29"/>
                  <a:pt x="83" y="129"/>
                </a:cubicBezTo>
                <a:cubicBezTo>
                  <a:pt x="35" y="60"/>
                  <a:pt x="35" y="60"/>
                  <a:pt x="35" y="60"/>
                </a:cubicBezTo>
                <a:cubicBezTo>
                  <a:pt x="0" y="252"/>
                  <a:pt x="0" y="252"/>
                  <a:pt x="0" y="252"/>
                </a:cubicBezTo>
                <a:cubicBezTo>
                  <a:pt x="204" y="300"/>
                  <a:pt x="204" y="300"/>
                  <a:pt x="204" y="300"/>
                </a:cubicBezTo>
                <a:cubicBezTo>
                  <a:pt x="156" y="232"/>
                  <a:pt x="156" y="232"/>
                  <a:pt x="156" y="232"/>
                </a:cubicBezTo>
                <a:cubicBezTo>
                  <a:pt x="186" y="206"/>
                  <a:pt x="269" y="141"/>
                  <a:pt x="395" y="112"/>
                </a:cubicBezTo>
                <a:cubicBezTo>
                  <a:pt x="590" y="65"/>
                  <a:pt x="748" y="202"/>
                  <a:pt x="748" y="202"/>
                </a:cubicBezTo>
                <a:cubicBezTo>
                  <a:pt x="748" y="202"/>
                  <a:pt x="676" y="48"/>
                  <a:pt x="496" y="23"/>
                </a:cubicBezTo>
                <a:close/>
              </a:path>
            </a:pathLst>
          </a:cu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288000" tIns="0" rIns="0" bIns="0" anchor="ctr"/>
          <a:lstStyle/>
          <a:p>
            <a:pPr defTabSz="801688" eaLnBrk="0" hangingPunct="0"/>
            <a:endParaRPr lang="en-GB" sz="2000" b="1" noProof="1">
              <a:solidFill>
                <a:srgbClr val="FFFFFF"/>
              </a:solidFill>
              <a:effectLst>
                <a:outerShdw blurRad="190500" algn="ctr" rotWithShape="0">
                  <a:prstClr val="black">
                    <a:alpha val="50000"/>
                  </a:prstClr>
                </a:outerShdw>
              </a:effectLst>
              <a:cs typeface="Arial" charset="0"/>
            </a:endParaRPr>
          </a:p>
        </p:txBody>
      </p:sp>
      <p:sp>
        <p:nvSpPr>
          <p:cNvPr id="91" name="Freeform 6"/>
          <p:cNvSpPr>
            <a:spLocks/>
          </p:cNvSpPr>
          <p:nvPr/>
        </p:nvSpPr>
        <p:spPr bwMode="gray">
          <a:xfrm rot="10800000">
            <a:off x="1678754" y="3111798"/>
            <a:ext cx="2316455" cy="988630"/>
          </a:xfrm>
          <a:custGeom>
            <a:avLst/>
            <a:gdLst/>
            <a:ahLst/>
            <a:cxnLst>
              <a:cxn ang="0">
                <a:pos x="496" y="23"/>
              </a:cxn>
              <a:cxn ang="0">
                <a:pos x="83" y="129"/>
              </a:cxn>
              <a:cxn ang="0">
                <a:pos x="35" y="60"/>
              </a:cxn>
              <a:cxn ang="0">
                <a:pos x="0" y="252"/>
              </a:cxn>
              <a:cxn ang="0">
                <a:pos x="204" y="300"/>
              </a:cxn>
              <a:cxn ang="0">
                <a:pos x="156" y="232"/>
              </a:cxn>
              <a:cxn ang="0">
                <a:pos x="395" y="112"/>
              </a:cxn>
              <a:cxn ang="0">
                <a:pos x="748" y="202"/>
              </a:cxn>
              <a:cxn ang="0">
                <a:pos x="496" y="23"/>
              </a:cxn>
            </a:cxnLst>
            <a:rect l="0" t="0" r="r" b="b"/>
            <a:pathLst>
              <a:path w="748" h="300">
                <a:moveTo>
                  <a:pt x="496" y="23"/>
                </a:moveTo>
                <a:cubicBezTo>
                  <a:pt x="353" y="0"/>
                  <a:pt x="218" y="29"/>
                  <a:pt x="83" y="129"/>
                </a:cubicBezTo>
                <a:cubicBezTo>
                  <a:pt x="35" y="60"/>
                  <a:pt x="35" y="60"/>
                  <a:pt x="35" y="60"/>
                </a:cubicBezTo>
                <a:cubicBezTo>
                  <a:pt x="0" y="252"/>
                  <a:pt x="0" y="252"/>
                  <a:pt x="0" y="252"/>
                </a:cubicBezTo>
                <a:cubicBezTo>
                  <a:pt x="204" y="300"/>
                  <a:pt x="204" y="300"/>
                  <a:pt x="204" y="300"/>
                </a:cubicBezTo>
                <a:cubicBezTo>
                  <a:pt x="156" y="232"/>
                  <a:pt x="156" y="232"/>
                  <a:pt x="156" y="232"/>
                </a:cubicBezTo>
                <a:cubicBezTo>
                  <a:pt x="186" y="206"/>
                  <a:pt x="269" y="141"/>
                  <a:pt x="395" y="112"/>
                </a:cubicBezTo>
                <a:cubicBezTo>
                  <a:pt x="590" y="65"/>
                  <a:pt x="748" y="202"/>
                  <a:pt x="748" y="202"/>
                </a:cubicBezTo>
                <a:cubicBezTo>
                  <a:pt x="748" y="202"/>
                  <a:pt x="676" y="48"/>
                  <a:pt x="496" y="23"/>
                </a:cubicBezTo>
                <a:close/>
              </a:path>
            </a:pathLst>
          </a:cu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288000" tIns="72000" rIns="144000" bIns="72000" anchor="ctr" anchorCtr="0"/>
          <a:lstStyle/>
          <a:p>
            <a:pPr>
              <a:spcAft>
                <a:spcPct val="40000"/>
              </a:spcAft>
              <a:buClr>
                <a:srgbClr val="808080"/>
              </a:buClr>
            </a:pPr>
            <a:endParaRPr lang="en-GB" sz="2000" noProof="1">
              <a:solidFill>
                <a:srgbClr val="000000"/>
              </a:solidFill>
              <a:cs typeface="Arial" charset="0"/>
            </a:endParaRPr>
          </a:p>
        </p:txBody>
      </p:sp>
    </p:spTree>
    <p:extLst>
      <p:ext uri="{BB962C8B-B14F-4D97-AF65-F5344CB8AC3E}">
        <p14:creationId xmlns:p14="http://schemas.microsoft.com/office/powerpoint/2010/main" val="399950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91800" cy="907820"/>
          </a:xfrm>
        </p:spPr>
        <p:txBody>
          <a:bodyPr>
            <a:normAutofit fontScale="90000"/>
          </a:bodyPr>
          <a:lstStyle/>
          <a:p>
            <a:pPr algn="l"/>
            <a:r>
              <a:rPr lang="en-US" sz="3200" dirty="0">
                <a:latin typeface="Corbel" panose="020B0503020204020204" pitchFamily="34" charset="0"/>
              </a:rPr>
              <a:t>THE CONCEPT OF STRATEGIC PORTFOLIO MANAGEMENT – </a:t>
            </a:r>
            <a:br>
              <a:rPr lang="en-US" sz="3200" dirty="0">
                <a:latin typeface="Corbel" panose="020B0503020204020204" pitchFamily="34" charset="0"/>
              </a:rPr>
            </a:br>
            <a:r>
              <a:rPr lang="en-US" sz="3200" dirty="0">
                <a:latin typeface="Corbel" panose="020B0503020204020204" pitchFamily="34" charset="0"/>
              </a:rPr>
              <a:t>MY BLUEPRINT</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21</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4420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feil nach oben 3"/>
          <p:cNvSpPr/>
          <p:nvPr/>
        </p:nvSpPr>
        <p:spPr bwMode="gray">
          <a:xfrm>
            <a:off x="1721468" y="3556127"/>
            <a:ext cx="8362949" cy="1027816"/>
          </a:xfrm>
          <a:prstGeom prst="upArrow">
            <a:avLst>
              <a:gd name="adj1" fmla="val 74039"/>
              <a:gd name="adj2" fmla="val 79658"/>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36000" anchor="b" anchorCtr="0"/>
          <a:lstStyle/>
          <a:p>
            <a:pPr algn="ctr">
              <a:lnSpc>
                <a:spcPct val="95000"/>
              </a:lnSpc>
              <a:spcAft>
                <a:spcPts val="800"/>
              </a:spcAft>
              <a:buClr>
                <a:srgbClr val="808080"/>
              </a:buClr>
              <a:defRPr/>
            </a:pPr>
            <a:endParaRPr lang="en-US" sz="1600" noProof="1">
              <a:solidFill>
                <a:srgbClr val="000000"/>
              </a:solidFill>
              <a:latin typeface="Calibri" panose="020F0502020204030204" pitchFamily="34" charset="0"/>
              <a:cs typeface="Arial" charset="0"/>
            </a:endParaRPr>
          </a:p>
        </p:txBody>
      </p:sp>
      <p:sp>
        <p:nvSpPr>
          <p:cNvPr id="10" name="_color1"/>
          <p:cNvSpPr>
            <a:spLocks noChangeArrowheads="1"/>
          </p:cNvSpPr>
          <p:nvPr/>
        </p:nvSpPr>
        <p:spPr bwMode="gray">
          <a:xfrm>
            <a:off x="4861700" y="2791674"/>
            <a:ext cx="2082491" cy="727285"/>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noProof="1">
                <a:solidFill>
                  <a:srgbClr val="FFFFFF"/>
                </a:solidFill>
                <a:effectLst>
                  <a:outerShdw blurRad="190500" algn="ctr" rotWithShape="0">
                    <a:prstClr val="black">
                      <a:alpha val="50000"/>
                    </a:prstClr>
                  </a:outerShdw>
                </a:effectLst>
                <a:latin typeface="Calibri" panose="020F0502020204030204" pitchFamily="34" charset="0"/>
                <a:cs typeface="Arial" charset="0"/>
              </a:rPr>
              <a:t>Project Portfolio Management</a:t>
            </a:r>
          </a:p>
        </p:txBody>
      </p:sp>
      <p:sp>
        <p:nvSpPr>
          <p:cNvPr id="13" name="Flussdiagramm: Magnetplattenspeicher 5"/>
          <p:cNvSpPr/>
          <p:nvPr/>
        </p:nvSpPr>
        <p:spPr>
          <a:xfrm>
            <a:off x="1721468" y="4667577"/>
            <a:ext cx="1553736" cy="1367883"/>
          </a:xfrm>
          <a:prstGeom prst="flowChartMagneticDisk">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dirty="0">
                <a:solidFill>
                  <a:srgbClr val="FFFFFF"/>
                </a:solidFill>
                <a:effectLst>
                  <a:outerShdw blurRad="190500" algn="ctr" rotWithShape="0">
                    <a:prstClr val="black">
                      <a:alpha val="50000"/>
                    </a:prstClr>
                  </a:outerShdw>
                </a:effectLst>
                <a:latin typeface="Calibri" panose="020F0502020204030204" pitchFamily="34" charset="0"/>
                <a:cs typeface="Arial" charset="0"/>
              </a:rPr>
              <a:t>Goal Portfolio</a:t>
            </a:r>
          </a:p>
        </p:txBody>
      </p:sp>
      <p:sp>
        <p:nvSpPr>
          <p:cNvPr id="14" name="Flussdiagramm: Magnetplattenspeicher 6"/>
          <p:cNvSpPr/>
          <p:nvPr/>
        </p:nvSpPr>
        <p:spPr>
          <a:xfrm>
            <a:off x="3991206" y="4667577"/>
            <a:ext cx="1553736" cy="1367883"/>
          </a:xfrm>
          <a:prstGeom prst="flowChartMagneticDisk">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dirty="0">
                <a:solidFill>
                  <a:srgbClr val="FFFFFF"/>
                </a:solidFill>
                <a:effectLst>
                  <a:outerShdw blurRad="190500" algn="ctr" rotWithShape="0">
                    <a:prstClr val="black">
                      <a:alpha val="50000"/>
                    </a:prstClr>
                  </a:outerShdw>
                </a:effectLst>
                <a:latin typeface="Calibri" panose="020F0502020204030204" pitchFamily="34" charset="0"/>
                <a:cs typeface="Arial" charset="0"/>
              </a:rPr>
              <a:t>Project Portfolio</a:t>
            </a:r>
          </a:p>
        </p:txBody>
      </p:sp>
      <p:sp>
        <p:nvSpPr>
          <p:cNvPr id="15" name="Flussdiagramm: Magnetplattenspeicher 7"/>
          <p:cNvSpPr/>
          <p:nvPr/>
        </p:nvSpPr>
        <p:spPr>
          <a:xfrm>
            <a:off x="6260944" y="4667577"/>
            <a:ext cx="1553736" cy="1367883"/>
          </a:xfrm>
          <a:prstGeom prst="flowChartMagneticDisk">
            <a:avLst/>
          </a:prstGeom>
          <a:solidFill>
            <a:srgbClr val="C00000"/>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dirty="0">
                <a:solidFill>
                  <a:srgbClr val="FFFFFF"/>
                </a:solidFill>
                <a:effectLst>
                  <a:outerShdw blurRad="190500" algn="ctr" rotWithShape="0">
                    <a:prstClr val="black">
                      <a:alpha val="50000"/>
                    </a:prstClr>
                  </a:outerShdw>
                </a:effectLst>
                <a:latin typeface="Calibri" panose="020F0502020204030204" pitchFamily="34" charset="0"/>
                <a:cs typeface="Arial" charset="0"/>
              </a:rPr>
              <a:t>Resource Portfolio</a:t>
            </a:r>
          </a:p>
        </p:txBody>
      </p:sp>
      <p:sp>
        <p:nvSpPr>
          <p:cNvPr id="16" name="Flussdiagramm: Magnetplattenspeicher 8"/>
          <p:cNvSpPr/>
          <p:nvPr/>
        </p:nvSpPr>
        <p:spPr>
          <a:xfrm>
            <a:off x="8530682" y="4667577"/>
            <a:ext cx="1553736" cy="1367883"/>
          </a:xfrm>
          <a:prstGeom prst="flowChartMagneticDisk">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dirty="0">
                <a:solidFill>
                  <a:srgbClr val="FFFFFF"/>
                </a:solidFill>
                <a:effectLst>
                  <a:outerShdw blurRad="190500" algn="ctr" rotWithShape="0">
                    <a:prstClr val="black">
                      <a:alpha val="50000"/>
                    </a:prstClr>
                  </a:outerShdw>
                </a:effectLst>
                <a:latin typeface="Calibri" panose="020F0502020204030204" pitchFamily="34" charset="0"/>
                <a:cs typeface="Arial" charset="0"/>
              </a:rPr>
              <a:t>Asset Portfolio</a:t>
            </a:r>
          </a:p>
        </p:txBody>
      </p:sp>
      <p:sp>
        <p:nvSpPr>
          <p:cNvPr id="17" name="_color1"/>
          <p:cNvSpPr>
            <a:spLocks noChangeArrowheads="1"/>
          </p:cNvSpPr>
          <p:nvPr/>
        </p:nvSpPr>
        <p:spPr bwMode="gray">
          <a:xfrm rot="16200000" flipH="1">
            <a:off x="3494396" y="2245280"/>
            <a:ext cx="1891255" cy="656103"/>
          </a:xfrm>
          <a:prstGeom prst="curvedDownArrow">
            <a:avLst>
              <a:gd name="adj1" fmla="val 76210"/>
              <a:gd name="adj2" fmla="val 108712"/>
              <a:gd name="adj3" fmla="val 47903"/>
            </a:avLst>
          </a:prstGeom>
          <a:gradFill rotWithShape="1">
            <a:gsLst>
              <a:gs pos="0">
                <a:schemeClr val="accent1"/>
              </a:gs>
              <a:gs pos="50000">
                <a:schemeClr val="accent1">
                  <a:lumMod val="60000"/>
                  <a:lumOff val="40000"/>
                </a:schemeClr>
              </a:gs>
              <a:gs pos="100000">
                <a:schemeClr val="accent1"/>
              </a:gs>
            </a:gsLst>
            <a:lin ang="0" scaled="1"/>
          </a:gradFill>
          <a:ln w="9525">
            <a:noFill/>
            <a:miter lim="800000"/>
            <a:headEnd/>
            <a:tailEnd/>
          </a:ln>
          <a:effectLst>
            <a:prstShdw prst="shdw17" dist="17961" dir="2700000">
              <a:schemeClr val="accent1">
                <a:gamma/>
                <a:shade val="60000"/>
                <a:invGamma/>
              </a:schemeClr>
            </a:prstShdw>
          </a:effectLst>
        </p:spPr>
        <p:txBody>
          <a:bodyPr wrap="none" lIns="91428" tIns="45715" rIns="91428" bIns="45715" anchor="ctr"/>
          <a:lstStyle/>
          <a:p>
            <a:pPr eaLnBrk="0" hangingPunct="0">
              <a:spcAft>
                <a:spcPts val="800"/>
              </a:spcAft>
            </a:pPr>
            <a:endParaRPr lang="en-US" sz="3200" dirty="0">
              <a:solidFill>
                <a:prstClr val="black"/>
              </a:solidFill>
              <a:latin typeface="Calibri" panose="020F0502020204030204" pitchFamily="34" charset="0"/>
            </a:endParaRPr>
          </a:p>
        </p:txBody>
      </p:sp>
      <p:sp>
        <p:nvSpPr>
          <p:cNvPr id="18" name="_color1"/>
          <p:cNvSpPr>
            <a:spLocks noChangeArrowheads="1"/>
          </p:cNvSpPr>
          <p:nvPr/>
        </p:nvSpPr>
        <p:spPr bwMode="gray">
          <a:xfrm rot="5400000" flipH="1">
            <a:off x="6420236" y="2121712"/>
            <a:ext cx="1891255" cy="656103"/>
          </a:xfrm>
          <a:prstGeom prst="curvedDownArrow">
            <a:avLst>
              <a:gd name="adj1" fmla="val 76210"/>
              <a:gd name="adj2" fmla="val 108712"/>
              <a:gd name="adj3" fmla="val 47903"/>
            </a:avLst>
          </a:prstGeom>
          <a:gradFill rotWithShape="1">
            <a:gsLst>
              <a:gs pos="0">
                <a:schemeClr val="accent1"/>
              </a:gs>
              <a:gs pos="50000">
                <a:schemeClr val="accent1">
                  <a:lumMod val="60000"/>
                  <a:lumOff val="40000"/>
                </a:schemeClr>
              </a:gs>
              <a:gs pos="100000">
                <a:schemeClr val="accent1"/>
              </a:gs>
            </a:gsLst>
            <a:lin ang="0" scaled="1"/>
          </a:gradFill>
          <a:ln w="9525">
            <a:noFill/>
            <a:miter lim="800000"/>
            <a:headEnd/>
            <a:tailEnd/>
          </a:ln>
          <a:effectLst>
            <a:prstShdw prst="shdw17" dist="17961" dir="2700000">
              <a:schemeClr val="accent1">
                <a:gamma/>
                <a:shade val="60000"/>
                <a:invGamma/>
              </a:schemeClr>
            </a:prstShdw>
          </a:effectLst>
        </p:spPr>
        <p:txBody>
          <a:bodyPr wrap="none" lIns="91428" tIns="45715" rIns="91428" bIns="45715" anchor="ctr"/>
          <a:lstStyle/>
          <a:p>
            <a:pPr eaLnBrk="0" hangingPunct="0">
              <a:spcAft>
                <a:spcPts val="800"/>
              </a:spcAft>
            </a:pPr>
            <a:endParaRPr lang="en-US" sz="3200" dirty="0">
              <a:solidFill>
                <a:prstClr val="black"/>
              </a:solidFill>
              <a:latin typeface="Calibri" panose="020F0502020204030204" pitchFamily="34" charset="0"/>
            </a:endParaRPr>
          </a:p>
        </p:txBody>
      </p:sp>
      <p:sp>
        <p:nvSpPr>
          <p:cNvPr id="19" name="_color1"/>
          <p:cNvSpPr>
            <a:spLocks noChangeArrowheads="1"/>
          </p:cNvSpPr>
          <p:nvPr/>
        </p:nvSpPr>
        <p:spPr bwMode="gray">
          <a:xfrm>
            <a:off x="4861930" y="1482404"/>
            <a:ext cx="2082491" cy="727285"/>
          </a:xfrm>
          <a:prstGeom prst="rect">
            <a:avLst/>
          </a:prstGeom>
          <a:gradFill rotWithShape="1">
            <a:gsLst>
              <a:gs pos="0">
                <a:srgbClr val="E6E6E6"/>
              </a:gs>
              <a:gs pos="100000">
                <a:srgbClr val="AFAFAF"/>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noProof="1">
                <a:solidFill>
                  <a:srgbClr val="000000"/>
                </a:solidFill>
                <a:latin typeface="Calibri" panose="020F0502020204030204" pitchFamily="34" charset="0"/>
                <a:cs typeface="Arial" charset="0"/>
              </a:rPr>
              <a:t>Business Strategy</a:t>
            </a:r>
          </a:p>
        </p:txBody>
      </p:sp>
      <p:sp>
        <p:nvSpPr>
          <p:cNvPr id="20" name="_color1"/>
          <p:cNvSpPr>
            <a:spLocks noChangeArrowheads="1"/>
          </p:cNvSpPr>
          <p:nvPr/>
        </p:nvSpPr>
        <p:spPr bwMode="gray">
          <a:xfrm>
            <a:off x="8001930" y="1482242"/>
            <a:ext cx="2082491" cy="727285"/>
          </a:xfrm>
          <a:prstGeom prst="rect">
            <a:avLst/>
          </a:prstGeom>
          <a:gradFill rotWithShape="1">
            <a:gsLst>
              <a:gs pos="0">
                <a:srgbClr val="E6E6E6"/>
              </a:gs>
              <a:gs pos="100000">
                <a:srgbClr val="AFAFAF"/>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noProof="1">
                <a:solidFill>
                  <a:srgbClr val="000000"/>
                </a:solidFill>
                <a:latin typeface="Calibri" panose="020F0502020204030204" pitchFamily="34" charset="0"/>
                <a:cs typeface="Arial" charset="0"/>
              </a:rPr>
              <a:t>Management</a:t>
            </a:r>
          </a:p>
          <a:p>
            <a:pPr algn="ctr"/>
            <a:r>
              <a:rPr lang="en-US" sz="1200" i="1" dirty="0">
                <a:solidFill>
                  <a:prstClr val="black"/>
                </a:solidFill>
                <a:latin typeface="Calibri" panose="020F0502020204030204" pitchFamily="34" charset="0"/>
              </a:rPr>
              <a:t>validate + adjust</a:t>
            </a:r>
          </a:p>
        </p:txBody>
      </p:sp>
      <p:sp>
        <p:nvSpPr>
          <p:cNvPr id="21" name="_color1"/>
          <p:cNvSpPr>
            <a:spLocks noChangeArrowheads="1"/>
          </p:cNvSpPr>
          <p:nvPr/>
        </p:nvSpPr>
        <p:spPr bwMode="gray">
          <a:xfrm>
            <a:off x="1721472" y="1482242"/>
            <a:ext cx="2082491" cy="727285"/>
          </a:xfrm>
          <a:prstGeom prst="rect">
            <a:avLst/>
          </a:prstGeom>
          <a:gradFill rotWithShape="1">
            <a:gsLst>
              <a:gs pos="0">
                <a:srgbClr val="E6E6E6"/>
              </a:gs>
              <a:gs pos="100000">
                <a:srgbClr val="AFAFAF"/>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r>
              <a:rPr lang="en-US" b="1" noProof="1">
                <a:solidFill>
                  <a:srgbClr val="000000"/>
                </a:solidFill>
                <a:latin typeface="Calibri" panose="020F0502020204030204" pitchFamily="34" charset="0"/>
                <a:cs typeface="Arial" charset="0"/>
              </a:rPr>
              <a:t>Management</a:t>
            </a:r>
          </a:p>
          <a:p>
            <a:pPr algn="ctr" defTabSz="801688" eaLnBrk="0" hangingPunct="0"/>
            <a:r>
              <a:rPr lang="en-US" sz="1200" i="1" dirty="0">
                <a:solidFill>
                  <a:prstClr val="black"/>
                </a:solidFill>
                <a:latin typeface="Calibri" panose="020F0502020204030204" pitchFamily="34" charset="0"/>
              </a:rPr>
              <a:t>plan + execute</a:t>
            </a:r>
          </a:p>
        </p:txBody>
      </p:sp>
      <p:sp>
        <p:nvSpPr>
          <p:cNvPr id="22" name="Textfeld 17"/>
          <p:cNvSpPr txBox="1"/>
          <p:nvPr/>
        </p:nvSpPr>
        <p:spPr>
          <a:xfrm>
            <a:off x="7492354" y="2791672"/>
            <a:ext cx="1152128" cy="262946"/>
          </a:xfrm>
          <a:prstGeom prst="rect">
            <a:avLst/>
          </a:prstGeom>
          <a:noFill/>
        </p:spPr>
        <p:txBody>
          <a:bodyPr wrap="none" lIns="0" tIns="0" rIns="0" bIns="0" rtlCol="0">
            <a:noAutofit/>
          </a:bodyPr>
          <a:lstStyle/>
          <a:p>
            <a:pPr algn="ctr"/>
            <a:r>
              <a:rPr lang="en-US" sz="1200" i="1" dirty="0">
                <a:solidFill>
                  <a:srgbClr val="C0504D">
                    <a:lumMod val="75000"/>
                  </a:srgbClr>
                </a:solidFill>
                <a:latin typeface="Calibri" panose="020F0502020204030204" pitchFamily="34" charset="0"/>
              </a:rPr>
              <a:t>adjustment</a:t>
            </a:r>
          </a:p>
        </p:txBody>
      </p:sp>
      <p:sp>
        <p:nvSpPr>
          <p:cNvPr id="23" name="Textfeld 18"/>
          <p:cNvSpPr txBox="1"/>
          <p:nvPr/>
        </p:nvSpPr>
        <p:spPr>
          <a:xfrm>
            <a:off x="2798955" y="2791672"/>
            <a:ext cx="1512168" cy="408668"/>
          </a:xfrm>
          <a:prstGeom prst="rect">
            <a:avLst/>
          </a:prstGeom>
          <a:noFill/>
        </p:spPr>
        <p:txBody>
          <a:bodyPr wrap="none" lIns="0" tIns="0" rIns="0" bIns="0" rtlCol="0">
            <a:noAutofit/>
          </a:bodyPr>
          <a:lstStyle/>
          <a:p>
            <a:pPr algn="ctr"/>
            <a:r>
              <a:rPr lang="en-US" sz="1200" i="1" dirty="0">
                <a:solidFill>
                  <a:srgbClr val="9BBB59">
                    <a:lumMod val="75000"/>
                  </a:srgbClr>
                </a:solidFill>
                <a:latin typeface="Calibri" panose="020F0502020204030204" pitchFamily="34" charset="0"/>
              </a:rPr>
              <a:t>defined+ </a:t>
            </a:r>
          </a:p>
          <a:p>
            <a:pPr algn="ctr"/>
            <a:r>
              <a:rPr lang="en-US" sz="1200" i="1" dirty="0">
                <a:solidFill>
                  <a:srgbClr val="9BBB59">
                    <a:lumMod val="75000"/>
                  </a:srgbClr>
                </a:solidFill>
                <a:latin typeface="Calibri" panose="020F0502020204030204" pitchFamily="34" charset="0"/>
              </a:rPr>
              <a:t>weighted</a:t>
            </a:r>
          </a:p>
        </p:txBody>
      </p:sp>
      <p:sp>
        <p:nvSpPr>
          <p:cNvPr id="24" name="Rechteck 19"/>
          <p:cNvSpPr/>
          <p:nvPr/>
        </p:nvSpPr>
        <p:spPr>
          <a:xfrm>
            <a:off x="1613208" y="2494951"/>
            <a:ext cx="8645912" cy="3702204"/>
          </a:xfrm>
          <a:prstGeom prst="rect">
            <a:avLst/>
          </a:prstGeom>
          <a:ln>
            <a:solidFill>
              <a:srgbClr val="B3A2C7"/>
            </a:solidFill>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268288" indent="-268288" fontAlgn="base">
              <a:spcBef>
                <a:spcPct val="50000"/>
              </a:spcBef>
              <a:spcAft>
                <a:spcPct val="0"/>
              </a:spcAft>
              <a:buClr>
                <a:srgbClr val="86959E"/>
              </a:buClr>
              <a:buFont typeface="Wingdings" pitchFamily="2" charset="2"/>
              <a:buBlip>
                <a:blip r:embed="rId3"/>
              </a:buBlip>
            </a:pPr>
            <a:endParaRPr lang="en-US" sz="1500" dirty="0">
              <a:solidFill>
                <a:prstClr val="black"/>
              </a:solidFill>
              <a:latin typeface="Calibri" panose="020F0502020204030204" pitchFamily="34" charset="0"/>
              <a:ea typeface="ＭＳ Ｐゴシック" pitchFamily="34" charset="-128"/>
            </a:endParaRPr>
          </a:p>
        </p:txBody>
      </p:sp>
      <p:sp>
        <p:nvSpPr>
          <p:cNvPr id="25" name="AutoShape 13"/>
          <p:cNvSpPr>
            <a:spLocks noChangeArrowheads="1"/>
          </p:cNvSpPr>
          <p:nvPr/>
        </p:nvSpPr>
        <p:spPr bwMode="gray">
          <a:xfrm rot="16200000" flipV="1">
            <a:off x="3701397" y="1743489"/>
            <a:ext cx="727286" cy="204788"/>
          </a:xfrm>
          <a:prstGeom prst="triangle">
            <a:avLst>
              <a:gd name="adj" fmla="val 50000"/>
            </a:avLst>
          </a:prstGeom>
          <a:gradFill>
            <a:gsLst>
              <a:gs pos="0">
                <a:srgbClr val="E6E6E6"/>
              </a:gs>
              <a:gs pos="100000">
                <a:srgbClr val="AFAFA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288000" tIns="0" rIns="0" bIns="0" anchor="ctr"/>
          <a:lstStyle/>
          <a:p>
            <a:pPr algn="ctr" defTabSz="801688" eaLnBrk="0" hangingPunct="0">
              <a:lnSpc>
                <a:spcPct val="95000"/>
              </a:lnSpc>
              <a:spcAft>
                <a:spcPts val="400"/>
              </a:spcAft>
              <a:buClr>
                <a:srgbClr val="808080"/>
              </a:buClr>
              <a:defRPr/>
            </a:pPr>
            <a:endParaRPr lang="en-US" sz="2000" kern="0" dirty="0">
              <a:solidFill>
                <a:srgbClr val="000000"/>
              </a:solidFill>
              <a:latin typeface="Calibri" panose="020F0502020204030204" pitchFamily="34" charset="0"/>
              <a:cs typeface="Arial" charset="0"/>
            </a:endParaRPr>
          </a:p>
        </p:txBody>
      </p:sp>
      <p:sp>
        <p:nvSpPr>
          <p:cNvPr id="26" name="AutoShape 13"/>
          <p:cNvSpPr>
            <a:spLocks noChangeArrowheads="1"/>
          </p:cNvSpPr>
          <p:nvPr/>
        </p:nvSpPr>
        <p:spPr bwMode="gray">
          <a:xfrm rot="5400000" flipV="1">
            <a:off x="7381883" y="1733758"/>
            <a:ext cx="727286" cy="204788"/>
          </a:xfrm>
          <a:prstGeom prst="triangle">
            <a:avLst>
              <a:gd name="adj" fmla="val 50000"/>
            </a:avLst>
          </a:prstGeom>
          <a:gradFill>
            <a:gsLst>
              <a:gs pos="0">
                <a:srgbClr val="E6E6E6"/>
              </a:gs>
              <a:gs pos="100000">
                <a:srgbClr val="AFAFA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288000" tIns="0" rIns="0" bIns="0" anchor="ctr"/>
          <a:lstStyle/>
          <a:p>
            <a:pPr algn="ctr" defTabSz="801688" eaLnBrk="0" hangingPunct="0">
              <a:lnSpc>
                <a:spcPct val="95000"/>
              </a:lnSpc>
              <a:spcAft>
                <a:spcPts val="400"/>
              </a:spcAft>
              <a:buClr>
                <a:srgbClr val="808080"/>
              </a:buClr>
              <a:defRPr/>
            </a:pPr>
            <a:endParaRPr lang="en-US" sz="2000" kern="0" dirty="0">
              <a:solidFill>
                <a:srgbClr val="000000"/>
              </a:solidFill>
              <a:latin typeface="Calibri" panose="020F0502020204030204" pitchFamily="34" charset="0"/>
              <a:cs typeface="Arial" charset="0"/>
            </a:endParaRPr>
          </a:p>
        </p:txBody>
      </p:sp>
    </p:spTree>
    <p:extLst>
      <p:ext uri="{BB962C8B-B14F-4D97-AF65-F5344CB8AC3E}">
        <p14:creationId xmlns:p14="http://schemas.microsoft.com/office/powerpoint/2010/main" val="95159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07820"/>
          </a:xfrm>
        </p:spPr>
        <p:txBody>
          <a:bodyPr>
            <a:normAutofit/>
          </a:bodyPr>
          <a:lstStyle/>
          <a:p>
            <a:pPr algn="l"/>
            <a:r>
              <a:rPr lang="en-US" sz="3200" dirty="0">
                <a:latin typeface="Corbel" panose="020B0503020204020204" pitchFamily="34" charset="0"/>
              </a:rPr>
              <a:t>THE MAIN CHALLENGE TO ADDRESS</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22</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8375" y="1988800"/>
            <a:ext cx="11089539" cy="1200329"/>
          </a:xfrm>
          <a:prstGeom prst="rect">
            <a:avLst/>
          </a:prstGeom>
        </p:spPr>
        <p:txBody>
          <a:bodyPr wrap="square">
            <a:spAutoFit/>
          </a:bodyPr>
          <a:lstStyle/>
          <a:p>
            <a:pPr algn="ctr">
              <a:lnSpc>
                <a:spcPct val="90000"/>
              </a:lnSpc>
              <a:spcBef>
                <a:spcPts val="0"/>
              </a:spcBef>
              <a:spcAft>
                <a:spcPts val="600"/>
              </a:spcAft>
            </a:pPr>
            <a:r>
              <a:rPr lang="en-US" sz="4000" dirty="0">
                <a:solidFill>
                  <a:schemeClr val="tx1">
                    <a:lumMod val="65000"/>
                    <a:lumOff val="35000"/>
                  </a:schemeClr>
                </a:solidFill>
                <a:latin typeface="Calibri" panose="020F0502020204030204" pitchFamily="34" charset="0"/>
              </a:rPr>
              <a:t>Disjointed, stakeholder driven Resource Planning by functional heads</a:t>
            </a:r>
          </a:p>
        </p:txBody>
      </p:sp>
      <p:pic>
        <p:nvPicPr>
          <p:cNvPr id="10" name="Picture 2" descr="https://www.sopheon.com/wp-content/uploads/Blog-2013-06-13-Puzz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7808"/>
            <a:ext cx="12198352"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3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07820"/>
          </a:xfrm>
        </p:spPr>
        <p:txBody>
          <a:bodyPr>
            <a:normAutofit/>
          </a:bodyPr>
          <a:lstStyle/>
          <a:p>
            <a:pPr algn="l"/>
            <a:r>
              <a:rPr lang="en-US" sz="3200" dirty="0">
                <a:latin typeface="Corbel" panose="020B0503020204020204" pitchFamily="34" charset="0"/>
              </a:rPr>
              <a:t>WHAT IS THE HORIZON</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23</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Hinterm Horizont geh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1196690"/>
            <a:ext cx="12198350" cy="522807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bwMode="auto">
          <a:xfrm>
            <a:off x="2445505" y="1608670"/>
            <a:ext cx="31898" cy="3920274"/>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bwMode="auto">
          <a:xfrm>
            <a:off x="4763386" y="1608670"/>
            <a:ext cx="31898" cy="3920274"/>
          </a:xfrm>
          <a:prstGeom prst="line">
            <a:avLst/>
          </a:prstGeom>
          <a:ln w="28575">
            <a:prstDash val="lgDashDotDot"/>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bwMode="auto">
          <a:xfrm>
            <a:off x="7671399" y="1608670"/>
            <a:ext cx="31898" cy="3920274"/>
          </a:xfrm>
          <a:prstGeom prst="line">
            <a:avLst/>
          </a:prstGeom>
          <a:ln w="28575">
            <a:prstDash val="lgDashDotDot"/>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bwMode="auto">
          <a:xfrm>
            <a:off x="10579412" y="1608670"/>
            <a:ext cx="31898" cy="3920274"/>
          </a:xfrm>
          <a:prstGeom prst="line">
            <a:avLst/>
          </a:prstGeom>
          <a:ln w="28575">
            <a:prstDash val="lgDashDotDot"/>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2477382" y="1626776"/>
            <a:ext cx="388696" cy="270780"/>
          </a:xfrm>
          <a:prstGeom prst="rect">
            <a:avLst/>
          </a:prstGeom>
          <a:noFill/>
        </p:spPr>
        <p:txBody>
          <a:bodyPr wrap="none" lIns="0" tIns="0" rIns="0" bIns="0" rtlCol="0">
            <a:spAutoFit/>
          </a:bodyPr>
          <a:lstStyle/>
          <a:p>
            <a:pPr>
              <a:lnSpc>
                <a:spcPct val="110000"/>
              </a:lnSpc>
              <a:spcBef>
                <a:spcPts val="0"/>
              </a:spcBef>
            </a:pPr>
            <a:r>
              <a:rPr lang="de-DE" sz="1600" dirty="0" err="1">
                <a:solidFill>
                  <a:schemeClr val="bg1"/>
                </a:solidFill>
                <a:latin typeface="Calibri" panose="020F0502020204030204" pitchFamily="34" charset="0"/>
              </a:rPr>
              <a:t>Now</a:t>
            </a:r>
            <a:endParaRPr lang="de-DE" sz="1600" dirty="0">
              <a:solidFill>
                <a:schemeClr val="bg1"/>
              </a:solidFill>
              <a:latin typeface="Calibri" panose="020F0502020204030204" pitchFamily="34" charset="0"/>
            </a:endParaRPr>
          </a:p>
        </p:txBody>
      </p:sp>
      <p:sp>
        <p:nvSpPr>
          <p:cNvPr id="30" name="TextBox 29"/>
          <p:cNvSpPr txBox="1"/>
          <p:nvPr/>
        </p:nvSpPr>
        <p:spPr>
          <a:xfrm>
            <a:off x="4795284" y="1608670"/>
            <a:ext cx="970330" cy="270780"/>
          </a:xfrm>
          <a:prstGeom prst="rect">
            <a:avLst/>
          </a:prstGeom>
          <a:noFill/>
        </p:spPr>
        <p:txBody>
          <a:bodyPr wrap="none" lIns="0" tIns="0" rIns="0" bIns="0" rtlCol="0">
            <a:spAutoFit/>
          </a:bodyPr>
          <a:lstStyle/>
          <a:p>
            <a:pPr>
              <a:lnSpc>
                <a:spcPct val="110000"/>
              </a:lnSpc>
              <a:spcBef>
                <a:spcPts val="0"/>
              </a:spcBef>
            </a:pPr>
            <a:r>
              <a:rPr lang="de-DE" sz="1600" dirty="0" err="1">
                <a:solidFill>
                  <a:schemeClr val="bg1"/>
                </a:solidFill>
                <a:latin typeface="Calibri" panose="020F0502020204030204" pitchFamily="34" charset="0"/>
              </a:rPr>
              <a:t>Near</a:t>
            </a:r>
            <a:r>
              <a:rPr lang="de-DE" sz="1600" dirty="0">
                <a:solidFill>
                  <a:schemeClr val="bg1"/>
                </a:solidFill>
                <a:latin typeface="Calibri" panose="020F0502020204030204" pitchFamily="34" charset="0"/>
              </a:rPr>
              <a:t> </a:t>
            </a:r>
            <a:r>
              <a:rPr lang="de-DE" sz="1600" dirty="0" err="1">
                <a:solidFill>
                  <a:schemeClr val="bg1"/>
                </a:solidFill>
                <a:latin typeface="Calibri" panose="020F0502020204030204" pitchFamily="34" charset="0"/>
              </a:rPr>
              <a:t>future</a:t>
            </a:r>
            <a:endParaRPr lang="de-DE" sz="1600" dirty="0">
              <a:solidFill>
                <a:schemeClr val="bg1"/>
              </a:solidFill>
              <a:latin typeface="Calibri" panose="020F0502020204030204" pitchFamily="34" charset="0"/>
            </a:endParaRPr>
          </a:p>
        </p:txBody>
      </p:sp>
      <p:sp>
        <p:nvSpPr>
          <p:cNvPr id="31" name="TextBox 30"/>
          <p:cNvSpPr txBox="1"/>
          <p:nvPr/>
        </p:nvSpPr>
        <p:spPr>
          <a:xfrm>
            <a:off x="7697981" y="1608670"/>
            <a:ext cx="823752" cy="270780"/>
          </a:xfrm>
          <a:prstGeom prst="rect">
            <a:avLst/>
          </a:prstGeom>
          <a:noFill/>
        </p:spPr>
        <p:txBody>
          <a:bodyPr wrap="none" lIns="0" tIns="0" rIns="0" bIns="0" rtlCol="0">
            <a:spAutoFit/>
          </a:bodyPr>
          <a:lstStyle/>
          <a:p>
            <a:pPr>
              <a:lnSpc>
                <a:spcPct val="110000"/>
              </a:lnSpc>
              <a:spcBef>
                <a:spcPts val="0"/>
              </a:spcBef>
            </a:pPr>
            <a:r>
              <a:rPr lang="de-DE" sz="1600" dirty="0" err="1">
                <a:solidFill>
                  <a:schemeClr val="bg1"/>
                </a:solidFill>
                <a:latin typeface="Calibri" panose="020F0502020204030204" pitchFamily="34" charset="0"/>
              </a:rPr>
              <a:t>Far</a:t>
            </a:r>
            <a:r>
              <a:rPr lang="de-DE" sz="1600" dirty="0">
                <a:solidFill>
                  <a:schemeClr val="bg1"/>
                </a:solidFill>
                <a:latin typeface="Calibri" panose="020F0502020204030204" pitchFamily="34" charset="0"/>
              </a:rPr>
              <a:t> </a:t>
            </a:r>
            <a:r>
              <a:rPr lang="de-DE" sz="1600" dirty="0" err="1">
                <a:solidFill>
                  <a:schemeClr val="bg1"/>
                </a:solidFill>
                <a:latin typeface="Calibri" panose="020F0502020204030204" pitchFamily="34" charset="0"/>
              </a:rPr>
              <a:t>future</a:t>
            </a:r>
            <a:endParaRPr lang="de-DE" sz="1600" dirty="0">
              <a:solidFill>
                <a:schemeClr val="bg1"/>
              </a:solidFill>
              <a:latin typeface="Calibri" panose="020F0502020204030204" pitchFamily="34" charset="0"/>
            </a:endParaRPr>
          </a:p>
        </p:txBody>
      </p:sp>
      <p:sp>
        <p:nvSpPr>
          <p:cNvPr id="32" name="TextBox 31"/>
          <p:cNvSpPr txBox="1"/>
          <p:nvPr/>
        </p:nvSpPr>
        <p:spPr>
          <a:xfrm>
            <a:off x="10605998" y="1608670"/>
            <a:ext cx="506549" cy="270780"/>
          </a:xfrm>
          <a:prstGeom prst="rect">
            <a:avLst/>
          </a:prstGeom>
          <a:noFill/>
        </p:spPr>
        <p:txBody>
          <a:bodyPr wrap="none" lIns="0" tIns="0" rIns="0" bIns="0" rtlCol="0">
            <a:spAutoFit/>
          </a:bodyPr>
          <a:lstStyle/>
          <a:p>
            <a:pPr>
              <a:lnSpc>
                <a:spcPct val="110000"/>
              </a:lnSpc>
              <a:spcBef>
                <a:spcPts val="0"/>
              </a:spcBef>
            </a:pPr>
            <a:r>
              <a:rPr lang="de-DE" sz="1600" dirty="0">
                <a:solidFill>
                  <a:schemeClr val="bg1"/>
                </a:solidFill>
                <a:latin typeface="Calibri" panose="020F0502020204030204" pitchFamily="34" charset="0"/>
              </a:rPr>
              <a:t>Vision</a:t>
            </a:r>
          </a:p>
        </p:txBody>
      </p:sp>
      <p:cxnSp>
        <p:nvCxnSpPr>
          <p:cNvPr id="33" name="Straight Arrow Connector 32"/>
          <p:cNvCxnSpPr/>
          <p:nvPr/>
        </p:nvCxnSpPr>
        <p:spPr bwMode="auto">
          <a:xfrm flipV="1">
            <a:off x="733647" y="5124895"/>
            <a:ext cx="10414238" cy="31898"/>
          </a:xfrm>
          <a:prstGeom prst="straightConnector1">
            <a:avLst/>
          </a:prstGeom>
          <a:ln w="57150">
            <a:solidFill>
              <a:schemeClr val="bg1"/>
            </a:solidFill>
            <a:headEnd type="none" w="med" len="med"/>
            <a:tailEnd type="triangle" w="med" len="med"/>
          </a:ln>
          <a:extLst/>
        </p:spPr>
        <p:style>
          <a:lnRef idx="2">
            <a:schemeClr val="accent3"/>
          </a:lnRef>
          <a:fillRef idx="0">
            <a:schemeClr val="accent3"/>
          </a:fillRef>
          <a:effectRef idx="1">
            <a:schemeClr val="accent3"/>
          </a:effectRef>
          <a:fontRef idx="minor">
            <a:schemeClr val="tx1"/>
          </a:fontRef>
        </p:style>
      </p:cxnSp>
      <p:sp>
        <p:nvSpPr>
          <p:cNvPr id="34" name="TextBox 33"/>
          <p:cNvSpPr txBox="1"/>
          <p:nvPr/>
        </p:nvSpPr>
        <p:spPr>
          <a:xfrm>
            <a:off x="6007419" y="5199312"/>
            <a:ext cx="517770" cy="338554"/>
          </a:xfrm>
          <a:prstGeom prst="rect">
            <a:avLst/>
          </a:prstGeom>
          <a:noFill/>
        </p:spPr>
        <p:txBody>
          <a:bodyPr wrap="none" lIns="0" tIns="0" rIns="0" bIns="0" rtlCol="0">
            <a:spAutoFit/>
          </a:bodyPr>
          <a:lstStyle/>
          <a:p>
            <a:pPr>
              <a:lnSpc>
                <a:spcPct val="110000"/>
              </a:lnSpc>
              <a:spcBef>
                <a:spcPts val="0"/>
              </a:spcBef>
            </a:pPr>
            <a:r>
              <a:rPr lang="de-DE" sz="2000" dirty="0">
                <a:solidFill>
                  <a:schemeClr val="bg1"/>
                </a:solidFill>
                <a:latin typeface="Calibri" panose="020F0502020204030204" pitchFamily="34" charset="0"/>
              </a:rPr>
              <a:t>Time</a:t>
            </a:r>
          </a:p>
        </p:txBody>
      </p:sp>
      <p:sp>
        <p:nvSpPr>
          <p:cNvPr id="35" name="Left Arrow 34"/>
          <p:cNvSpPr/>
          <p:nvPr/>
        </p:nvSpPr>
        <p:spPr bwMode="auto">
          <a:xfrm>
            <a:off x="818707" y="2126512"/>
            <a:ext cx="1552353" cy="648586"/>
          </a:xfrm>
          <a:prstGeom prst="leftArrow">
            <a:avLst>
              <a:gd name="adj1" fmla="val 50000"/>
              <a:gd name="adj2" fmla="val 72951"/>
            </a:avLst>
          </a:prstGeom>
          <a:solidFill>
            <a:schemeClr val="accent6">
              <a:lumMod val="50000"/>
            </a:schemeClr>
          </a:solidFill>
          <a:ln>
            <a:solidFill>
              <a:schemeClr val="accent6">
                <a:lumMod val="50000"/>
              </a:schemeClr>
            </a:solidFill>
          </a:ln>
          <a:extLst/>
        </p:spPr>
        <p:style>
          <a:lnRef idx="1">
            <a:schemeClr val="accent1"/>
          </a:lnRef>
          <a:fillRef idx="3">
            <a:schemeClr val="accent1"/>
          </a:fillRef>
          <a:effectRef idx="2">
            <a:schemeClr val="accent1"/>
          </a:effectRef>
          <a:fontRef idx="minor">
            <a:schemeClr val="lt1"/>
          </a:fontRef>
        </p:style>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err="1">
                <a:solidFill>
                  <a:schemeClr val="bg1"/>
                </a:solidFill>
                <a:latin typeface="Calibri" panose="020F0502020204030204" pitchFamily="34" charset="0"/>
              </a:rPr>
              <a:t>Timesheet</a:t>
            </a:r>
            <a:endParaRPr lang="de-DE" sz="1400" b="1" dirty="0">
              <a:solidFill>
                <a:schemeClr val="bg1"/>
              </a:solidFill>
              <a:latin typeface="Calibri" panose="020F0502020204030204" pitchFamily="34" charset="0"/>
            </a:endParaRPr>
          </a:p>
        </p:txBody>
      </p:sp>
      <p:sp>
        <p:nvSpPr>
          <p:cNvPr id="36" name="Right Arrow 35"/>
          <p:cNvSpPr/>
          <p:nvPr/>
        </p:nvSpPr>
        <p:spPr bwMode="auto">
          <a:xfrm>
            <a:off x="2461454" y="2945253"/>
            <a:ext cx="1573602" cy="669852"/>
          </a:xfrm>
          <a:prstGeom prst="rightArrow">
            <a:avLst>
              <a:gd name="adj1" fmla="val 50000"/>
              <a:gd name="adj2" fmla="val 64286"/>
            </a:avLst>
          </a:prstGeom>
          <a:solidFill>
            <a:schemeClr val="accent6">
              <a:lumMod val="75000"/>
            </a:schemeClr>
          </a:solidFill>
          <a:ln>
            <a:solidFill>
              <a:schemeClr val="accent6">
                <a:lumMod val="75000"/>
              </a:schemeClr>
            </a:solidFill>
          </a:ln>
          <a:extLst/>
        </p:spPr>
        <p:style>
          <a:lnRef idx="1">
            <a:schemeClr val="accent1"/>
          </a:lnRef>
          <a:fillRef idx="3">
            <a:schemeClr val="accent1"/>
          </a:fillRef>
          <a:effectRef idx="2">
            <a:schemeClr val="accent1"/>
          </a:effectRef>
          <a:fontRef idx="minor">
            <a:schemeClr val="lt1"/>
          </a:fontRef>
        </p:style>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err="1">
                <a:solidFill>
                  <a:schemeClr val="bg1"/>
                </a:solidFill>
                <a:latin typeface="Calibri" panose="020F0502020204030204" pitchFamily="34" charset="0"/>
              </a:rPr>
              <a:t>Planning</a:t>
            </a:r>
            <a:r>
              <a:rPr lang="de-DE" sz="1400" b="1" dirty="0">
                <a:solidFill>
                  <a:schemeClr val="bg1"/>
                </a:solidFill>
                <a:latin typeface="Calibri" panose="020F0502020204030204" pitchFamily="34" charset="0"/>
              </a:rPr>
              <a:t> </a:t>
            </a:r>
            <a:r>
              <a:rPr lang="de-DE" sz="1400" b="1" dirty="0" err="1">
                <a:solidFill>
                  <a:schemeClr val="bg1"/>
                </a:solidFill>
                <a:latin typeface="Calibri" panose="020F0502020204030204" pitchFamily="34" charset="0"/>
              </a:rPr>
              <a:t>tool</a:t>
            </a:r>
            <a:endParaRPr lang="de-DE" sz="1400" b="1" dirty="0">
              <a:solidFill>
                <a:schemeClr val="bg1"/>
              </a:solidFill>
              <a:latin typeface="Calibri" panose="020F0502020204030204" pitchFamily="34" charset="0"/>
            </a:endParaRPr>
          </a:p>
        </p:txBody>
      </p:sp>
      <p:sp>
        <p:nvSpPr>
          <p:cNvPr id="37" name="Right Arrow 36"/>
          <p:cNvSpPr/>
          <p:nvPr/>
        </p:nvSpPr>
        <p:spPr bwMode="auto">
          <a:xfrm>
            <a:off x="3248255" y="4001388"/>
            <a:ext cx="7979726" cy="669852"/>
          </a:xfrm>
          <a:prstGeom prst="rightArrow">
            <a:avLst>
              <a:gd name="adj1" fmla="val 50000"/>
              <a:gd name="adj2" fmla="val 72222"/>
            </a:avLst>
          </a:prstGeom>
          <a:solidFill>
            <a:schemeClr val="accent6">
              <a:lumMod val="90000"/>
            </a:schemeClr>
          </a:solidFill>
          <a:ln>
            <a:solidFill>
              <a:schemeClr val="accent6">
                <a:lumMod val="90000"/>
              </a:schemeClr>
            </a:solidFill>
          </a:ln>
          <a:extLst/>
        </p:spPr>
        <p:style>
          <a:lnRef idx="1">
            <a:schemeClr val="accent1"/>
          </a:lnRef>
          <a:fillRef idx="3">
            <a:schemeClr val="accent1"/>
          </a:fillRef>
          <a:effectRef idx="2">
            <a:schemeClr val="accent1"/>
          </a:effectRef>
          <a:fontRef idx="minor">
            <a:schemeClr val="lt1"/>
          </a:fontRef>
        </p:style>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a:solidFill>
                  <a:schemeClr val="bg1"/>
                </a:solidFill>
                <a:latin typeface="Calibri" panose="020F0502020204030204" pitchFamily="34" charset="0"/>
              </a:rPr>
              <a:t>Resource </a:t>
            </a:r>
            <a:r>
              <a:rPr lang="de-DE" sz="1400" b="1" dirty="0" err="1">
                <a:solidFill>
                  <a:schemeClr val="bg1"/>
                </a:solidFill>
                <a:latin typeface="Calibri" panose="020F0502020204030204" pitchFamily="34" charset="0"/>
              </a:rPr>
              <a:t>modeling</a:t>
            </a:r>
            <a:endParaRPr lang="de-DE" sz="1400" b="1" dirty="0">
              <a:solidFill>
                <a:schemeClr val="bg1"/>
              </a:solidFill>
              <a:latin typeface="Calibri" panose="020F0502020204030204" pitchFamily="34" charset="0"/>
            </a:endParaRPr>
          </a:p>
        </p:txBody>
      </p:sp>
      <p:sp>
        <p:nvSpPr>
          <p:cNvPr id="38" name="Rectangle 37"/>
          <p:cNvSpPr/>
          <p:nvPr/>
        </p:nvSpPr>
        <p:spPr>
          <a:xfrm>
            <a:off x="0" y="6002210"/>
            <a:ext cx="12198350" cy="523220"/>
          </a:xfrm>
          <a:prstGeom prst="rect">
            <a:avLst/>
          </a:prstGeom>
          <a:solidFill>
            <a:schemeClr val="bg1"/>
          </a:solidFill>
        </p:spPr>
        <p:txBody>
          <a:bodyPr wrap="square">
            <a:spAutoFit/>
          </a:bodyPr>
          <a:lstStyle/>
          <a:p>
            <a:pPr algn="ctr"/>
            <a:r>
              <a:rPr lang="de-DE" sz="2800" dirty="0" err="1"/>
              <a:t>using</a:t>
            </a:r>
            <a:r>
              <a:rPr lang="de-DE" sz="2800" dirty="0"/>
              <a:t> </a:t>
            </a:r>
            <a:r>
              <a:rPr lang="de-DE" sz="2800" dirty="0" err="1"/>
              <a:t>the</a:t>
            </a:r>
            <a:r>
              <a:rPr lang="de-DE" sz="2800" dirty="0"/>
              <a:t> </a:t>
            </a:r>
            <a:r>
              <a:rPr lang="de-DE" sz="2800" dirty="0" err="1"/>
              <a:t>right</a:t>
            </a:r>
            <a:r>
              <a:rPr lang="de-DE" sz="2800" dirty="0"/>
              <a:t> </a:t>
            </a:r>
            <a:r>
              <a:rPr lang="de-DE" sz="2800" dirty="0" err="1"/>
              <a:t>tool</a:t>
            </a:r>
            <a:r>
              <a:rPr lang="de-DE" sz="2800" dirty="0"/>
              <a:t> </a:t>
            </a:r>
            <a:r>
              <a:rPr lang="de-DE" sz="2800" dirty="0" err="1"/>
              <a:t>for</a:t>
            </a:r>
            <a:r>
              <a:rPr lang="de-DE" sz="2800" dirty="0"/>
              <a:t> </a:t>
            </a:r>
            <a:r>
              <a:rPr lang="de-DE" sz="2800" dirty="0" err="1"/>
              <a:t>the</a:t>
            </a:r>
            <a:r>
              <a:rPr lang="de-DE" sz="2800" dirty="0"/>
              <a:t> </a:t>
            </a:r>
            <a:r>
              <a:rPr lang="de-DE" sz="2800" dirty="0" err="1"/>
              <a:t>right</a:t>
            </a:r>
            <a:r>
              <a:rPr lang="de-DE" sz="2800" dirty="0"/>
              <a:t> </a:t>
            </a:r>
            <a:r>
              <a:rPr lang="de-DE" sz="2800" dirty="0" err="1"/>
              <a:t>answer</a:t>
            </a:r>
            <a:endParaRPr lang="en-US" sz="2800" dirty="0"/>
          </a:p>
        </p:txBody>
      </p:sp>
    </p:spTree>
    <p:extLst>
      <p:ext uri="{BB962C8B-B14F-4D97-AF65-F5344CB8AC3E}">
        <p14:creationId xmlns:p14="http://schemas.microsoft.com/office/powerpoint/2010/main" val="1362857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63250" cy="907820"/>
          </a:xfrm>
        </p:spPr>
        <p:txBody>
          <a:bodyPr>
            <a:normAutofit fontScale="90000"/>
          </a:bodyPr>
          <a:lstStyle/>
          <a:p>
            <a:pPr algn="l"/>
            <a:r>
              <a:rPr lang="en-US" sz="3200" dirty="0">
                <a:latin typeface="Corbel" panose="020B0503020204020204" pitchFamily="34" charset="0"/>
              </a:rPr>
              <a:t>RESOURCE PORTFOLIO MANAGEMENT MATURITY – </a:t>
            </a:r>
            <a:br>
              <a:rPr lang="en-US" sz="3200" dirty="0">
                <a:latin typeface="Corbel" panose="020B0503020204020204" pitchFamily="34" charset="0"/>
              </a:rPr>
            </a:br>
            <a:r>
              <a:rPr lang="en-US" sz="3200" dirty="0">
                <a:latin typeface="Corbel" panose="020B0503020204020204" pitchFamily="34" charset="0"/>
              </a:rPr>
              <a:t>WHERE WE ARE, WHERE DO WE WANT TO BE</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24</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pieren 22"/>
          <p:cNvGrpSpPr/>
          <p:nvPr/>
        </p:nvGrpSpPr>
        <p:grpSpPr bwMode="gray">
          <a:xfrm>
            <a:off x="467999" y="4812127"/>
            <a:ext cx="11157264" cy="1425265"/>
            <a:chOff x="323849" y="2674178"/>
            <a:chExt cx="8164831" cy="2704943"/>
          </a:xfrm>
        </p:grpSpPr>
        <p:grpSp>
          <p:nvGrpSpPr>
            <p:cNvPr id="13" name="Gruppieren 21"/>
            <p:cNvGrpSpPr/>
            <p:nvPr/>
          </p:nvGrpSpPr>
          <p:grpSpPr bwMode="gray">
            <a:xfrm>
              <a:off x="323849" y="2674178"/>
              <a:ext cx="8164831" cy="2704943"/>
              <a:chOff x="323849" y="3097370"/>
              <a:chExt cx="8164831" cy="2704943"/>
            </a:xfrm>
            <a:effectLst>
              <a:outerShdw blurRad="266700" dist="114300" dir="5400000" sx="99000" sy="99000" algn="t" rotWithShape="0">
                <a:prstClr val="black">
                  <a:alpha val="40000"/>
                </a:prstClr>
              </a:outerShdw>
            </a:effectLst>
          </p:grpSpPr>
          <p:sp>
            <p:nvSpPr>
              <p:cNvPr id="15" name="Rectangle 6"/>
              <p:cNvSpPr>
                <a:spLocks noChangeArrowheads="1"/>
              </p:cNvSpPr>
              <p:nvPr/>
            </p:nvSpPr>
            <p:spPr bwMode="gray">
              <a:xfrm>
                <a:off x="5978864" y="3619334"/>
                <a:ext cx="651235" cy="1313447"/>
              </a:xfrm>
              <a:prstGeom prst="rect">
                <a:avLst/>
              </a:prstGeom>
              <a:solidFill>
                <a:schemeClr val="accent1"/>
              </a:solidFill>
              <a:ln w="12700">
                <a:no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de-DE" sz="1400" b="1" noProof="1">
                  <a:solidFill>
                    <a:srgbClr val="000000"/>
                  </a:solidFill>
                  <a:latin typeface="Calibri" panose="020F0502020204030204" pitchFamily="34" charset="0"/>
                  <a:cs typeface="Arial" charset="0"/>
                </a:endParaRPr>
              </a:p>
            </p:txBody>
          </p:sp>
          <p:sp>
            <p:nvSpPr>
              <p:cNvPr id="16" name="Rectangle 7"/>
              <p:cNvSpPr>
                <a:spLocks noChangeArrowheads="1"/>
              </p:cNvSpPr>
              <p:nvPr/>
            </p:nvSpPr>
            <p:spPr bwMode="gray">
              <a:xfrm>
                <a:off x="7839884" y="3621773"/>
                <a:ext cx="648796" cy="1281738"/>
              </a:xfrm>
              <a:prstGeom prst="rect">
                <a:avLst/>
              </a:prstGeom>
              <a:solidFill>
                <a:schemeClr val="accent1"/>
              </a:solidFill>
              <a:ln w="12700">
                <a:no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de-DE" sz="1400" b="1" noProof="1">
                  <a:solidFill>
                    <a:srgbClr val="000000"/>
                  </a:solidFill>
                  <a:latin typeface="Calibri" panose="020F0502020204030204" pitchFamily="34" charset="0"/>
                  <a:cs typeface="Arial" charset="0"/>
                </a:endParaRPr>
              </a:p>
            </p:txBody>
          </p:sp>
          <p:sp>
            <p:nvSpPr>
              <p:cNvPr id="17" name="Freeform 8"/>
              <p:cNvSpPr>
                <a:spLocks/>
              </p:cNvSpPr>
              <p:nvPr/>
            </p:nvSpPr>
            <p:spPr bwMode="gray">
              <a:xfrm>
                <a:off x="323849" y="3590065"/>
                <a:ext cx="7516035" cy="2212248"/>
              </a:xfrm>
              <a:custGeom>
                <a:avLst/>
                <a:gdLst/>
                <a:ahLst/>
                <a:cxnLst>
                  <a:cxn ang="0">
                    <a:pos x="2609" y="0"/>
                  </a:cxn>
                  <a:cxn ang="0">
                    <a:pos x="1697" y="466"/>
                  </a:cxn>
                  <a:cxn ang="0">
                    <a:pos x="0" y="768"/>
                  </a:cxn>
                  <a:cxn ang="0">
                    <a:pos x="1697" y="645"/>
                  </a:cxn>
                  <a:cxn ang="0">
                    <a:pos x="2609" y="456"/>
                  </a:cxn>
                  <a:cxn ang="0">
                    <a:pos x="2609" y="456"/>
                  </a:cxn>
                  <a:cxn ang="0">
                    <a:pos x="2609" y="0"/>
                  </a:cxn>
                </a:cxnLst>
                <a:rect l="0" t="0" r="r" b="b"/>
                <a:pathLst>
                  <a:path w="2609" h="768">
                    <a:moveTo>
                      <a:pt x="2609" y="0"/>
                    </a:moveTo>
                    <a:cubicBezTo>
                      <a:pt x="2609" y="0"/>
                      <a:pt x="2462" y="256"/>
                      <a:pt x="1697" y="466"/>
                    </a:cubicBezTo>
                    <a:cubicBezTo>
                      <a:pt x="931" y="677"/>
                      <a:pt x="432" y="733"/>
                      <a:pt x="0" y="768"/>
                    </a:cubicBezTo>
                    <a:cubicBezTo>
                      <a:pt x="432" y="753"/>
                      <a:pt x="931" y="731"/>
                      <a:pt x="1697" y="645"/>
                    </a:cubicBezTo>
                    <a:cubicBezTo>
                      <a:pt x="2462" y="560"/>
                      <a:pt x="2609" y="456"/>
                      <a:pt x="2609" y="456"/>
                    </a:cubicBezTo>
                    <a:cubicBezTo>
                      <a:pt x="2609" y="456"/>
                      <a:pt x="2609" y="456"/>
                      <a:pt x="2609" y="456"/>
                    </a:cubicBezTo>
                    <a:cubicBezTo>
                      <a:pt x="2609" y="0"/>
                      <a:pt x="2609" y="0"/>
                      <a:pt x="2609" y="0"/>
                    </a:cubicBezTo>
                    <a:close/>
                  </a:path>
                </a:pathLst>
              </a:custGeom>
              <a:solidFill>
                <a:schemeClr val="accent1">
                  <a:lumMod val="75000"/>
                </a:schemeClr>
              </a:solidFill>
              <a:ln w="12700">
                <a:no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de-DE" sz="1400" b="1" noProof="1">
                  <a:solidFill>
                    <a:srgbClr val="000000"/>
                  </a:solidFill>
                  <a:latin typeface="Calibri" panose="020F0502020204030204" pitchFamily="34" charset="0"/>
                  <a:cs typeface="Arial" charset="0"/>
                </a:endParaRPr>
              </a:p>
            </p:txBody>
          </p:sp>
          <p:sp>
            <p:nvSpPr>
              <p:cNvPr id="18" name="Freeform 9"/>
              <p:cNvSpPr>
                <a:spLocks/>
              </p:cNvSpPr>
              <p:nvPr/>
            </p:nvSpPr>
            <p:spPr bwMode="gray">
              <a:xfrm>
                <a:off x="323849" y="3097370"/>
                <a:ext cx="8164831" cy="2704943"/>
              </a:xfrm>
              <a:custGeom>
                <a:avLst/>
                <a:gdLst/>
                <a:ahLst/>
                <a:cxnLst>
                  <a:cxn ang="0">
                    <a:pos x="1963" y="181"/>
                  </a:cxn>
                  <a:cxn ang="0">
                    <a:pos x="2189" y="181"/>
                  </a:cxn>
                  <a:cxn ang="0">
                    <a:pos x="1267" y="579"/>
                  </a:cxn>
                  <a:cxn ang="0">
                    <a:pos x="40" y="784"/>
                  </a:cxn>
                  <a:cxn ang="0">
                    <a:pos x="0" y="939"/>
                  </a:cxn>
                  <a:cxn ang="0">
                    <a:pos x="1696" y="637"/>
                  </a:cxn>
                  <a:cxn ang="0">
                    <a:pos x="2609" y="182"/>
                  </a:cxn>
                  <a:cxn ang="0">
                    <a:pos x="2834" y="182"/>
                  </a:cxn>
                  <a:cxn ang="0">
                    <a:pos x="2525" y="0"/>
                  </a:cxn>
                  <a:cxn ang="0">
                    <a:pos x="1963" y="181"/>
                  </a:cxn>
                </a:cxnLst>
                <a:rect l="0" t="0" r="r" b="b"/>
                <a:pathLst>
                  <a:path w="2834" h="939">
                    <a:moveTo>
                      <a:pt x="1963" y="181"/>
                    </a:moveTo>
                    <a:cubicBezTo>
                      <a:pt x="2189" y="181"/>
                      <a:pt x="2189" y="181"/>
                      <a:pt x="2189" y="181"/>
                    </a:cubicBezTo>
                    <a:cubicBezTo>
                      <a:pt x="1972" y="387"/>
                      <a:pt x="1687" y="477"/>
                      <a:pt x="1267" y="579"/>
                    </a:cubicBezTo>
                    <a:cubicBezTo>
                      <a:pt x="768" y="699"/>
                      <a:pt x="40" y="784"/>
                      <a:pt x="40" y="784"/>
                    </a:cubicBezTo>
                    <a:cubicBezTo>
                      <a:pt x="0" y="939"/>
                      <a:pt x="0" y="939"/>
                      <a:pt x="0" y="939"/>
                    </a:cubicBezTo>
                    <a:cubicBezTo>
                      <a:pt x="432" y="904"/>
                      <a:pt x="931" y="848"/>
                      <a:pt x="1696" y="637"/>
                    </a:cubicBezTo>
                    <a:cubicBezTo>
                      <a:pt x="2461" y="427"/>
                      <a:pt x="2609" y="182"/>
                      <a:pt x="2609" y="182"/>
                    </a:cubicBezTo>
                    <a:cubicBezTo>
                      <a:pt x="2834" y="182"/>
                      <a:pt x="2834" y="182"/>
                      <a:pt x="2834" y="182"/>
                    </a:cubicBezTo>
                    <a:cubicBezTo>
                      <a:pt x="2525" y="0"/>
                      <a:pt x="2525" y="0"/>
                      <a:pt x="2525" y="0"/>
                    </a:cubicBezTo>
                    <a:lnTo>
                      <a:pt x="1963" y="181"/>
                    </a:lnTo>
                    <a:close/>
                  </a:path>
                </a:pathLst>
              </a:custGeom>
              <a:solidFill>
                <a:schemeClr val="accent1">
                  <a:lumMod val="60000"/>
                  <a:lumOff val="40000"/>
                </a:schemeClr>
              </a:solidFill>
              <a:ln w="12700">
                <a:no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de-DE" sz="1400" b="1" noProof="1">
                  <a:solidFill>
                    <a:srgbClr val="000000"/>
                  </a:solidFill>
                  <a:latin typeface="Calibri" panose="020F0502020204030204" pitchFamily="34" charset="0"/>
                  <a:cs typeface="Arial" charset="0"/>
                </a:endParaRPr>
              </a:p>
            </p:txBody>
          </p:sp>
        </p:grpSp>
        <p:sp>
          <p:nvSpPr>
            <p:cNvPr id="14" name="Ellipse 24"/>
            <p:cNvSpPr/>
            <p:nvPr/>
          </p:nvSpPr>
          <p:spPr bwMode="gray">
            <a:xfrm rot="21161341">
              <a:off x="3432949" y="3934768"/>
              <a:ext cx="3657903" cy="487245"/>
            </a:xfrm>
            <a:prstGeom prst="ellipse">
              <a:avLst/>
            </a:prstGeom>
            <a:noFill/>
            <a:ln w="12700">
              <a:noFill/>
              <a:miter lim="800000"/>
              <a:headEnd/>
              <a:tailEnd/>
            </a:ln>
            <a:effectLst/>
            <a:scene3d>
              <a:camera prst="perspectiveRelaxed">
                <a:rot lat="18273601" lon="0" rev="0"/>
              </a:camera>
              <a:lightRig rig="balanced" dir="t"/>
            </a:scene3d>
            <a:sp3d/>
          </p:spPr>
          <p:txBody>
            <a:bodyPr lIns="0" tIns="0" rIns="0" bIns="0" anchor="ctr" anchorCtr="0">
              <a:prstTxWarp prst="textArchDown">
                <a:avLst>
                  <a:gd name="adj" fmla="val 21422857"/>
                </a:avLst>
              </a:prstTxWarp>
            </a:bodyPr>
            <a:lstStyle/>
            <a:p>
              <a:pPr marL="190500" indent="-190500" algn="ctr">
                <a:lnSpc>
                  <a:spcPct val="95000"/>
                </a:lnSpc>
                <a:spcAft>
                  <a:spcPts val="400"/>
                </a:spcAft>
                <a:buClr>
                  <a:srgbClr val="808080"/>
                </a:buClr>
                <a:defRPr/>
              </a:pPr>
              <a:r>
                <a:rPr lang="de-DE" sz="4400" b="1" spc="1000" noProof="1">
                  <a:solidFill>
                    <a:schemeClr val="accent1">
                      <a:lumMod val="75000"/>
                    </a:schemeClr>
                  </a:solidFill>
                  <a:effectLst>
                    <a:innerShdw blurRad="63500" dist="50800" dir="16200000">
                      <a:prstClr val="black">
                        <a:alpha val="50000"/>
                      </a:prstClr>
                    </a:innerShdw>
                  </a:effectLst>
                  <a:latin typeface="Calibri" panose="020F0502020204030204" pitchFamily="34" charset="0"/>
                  <a:cs typeface="Arial" charset="0"/>
                </a:rPr>
                <a:t>Itemization</a:t>
              </a:r>
              <a:endParaRPr lang="en-US" sz="4400" b="1" spc="1000" noProof="1">
                <a:solidFill>
                  <a:schemeClr val="accent1">
                    <a:lumMod val="75000"/>
                  </a:schemeClr>
                </a:solidFill>
                <a:effectLst>
                  <a:innerShdw blurRad="63500" dist="50800" dir="16200000">
                    <a:prstClr val="black">
                      <a:alpha val="50000"/>
                    </a:prstClr>
                  </a:innerShdw>
                </a:effectLst>
                <a:latin typeface="Calibri" panose="020F0502020204030204" pitchFamily="34" charset="0"/>
                <a:cs typeface="Arial" charset="0"/>
              </a:endParaRPr>
            </a:p>
          </p:txBody>
        </p:sp>
      </p:grpSp>
      <p:grpSp>
        <p:nvGrpSpPr>
          <p:cNvPr id="19" name="Gruppieren 54"/>
          <p:cNvGrpSpPr/>
          <p:nvPr/>
        </p:nvGrpSpPr>
        <p:grpSpPr>
          <a:xfrm>
            <a:off x="467999" y="1504461"/>
            <a:ext cx="2049116" cy="3076701"/>
            <a:chOff x="467999" y="1504459"/>
            <a:chExt cx="2049116" cy="3076701"/>
          </a:xfrm>
        </p:grpSpPr>
        <p:sp>
          <p:nvSpPr>
            <p:cNvPr id="20" name="Rechteck 49"/>
            <p:cNvSpPr/>
            <p:nvPr/>
          </p:nvSpPr>
          <p:spPr bwMode="gray">
            <a:xfrm>
              <a:off x="467999" y="1504459"/>
              <a:ext cx="2049116" cy="611271"/>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a:lnSpc>
                  <a:spcPct val="95000"/>
                </a:lnSpc>
                <a:spcBef>
                  <a:spcPts val="0"/>
                </a:spcBef>
                <a:spcAft>
                  <a:spcPts val="0"/>
                </a:spcAft>
                <a:buClr>
                  <a:schemeClr val="bg1"/>
                </a:buClr>
                <a:defRPr/>
              </a:pPr>
              <a:r>
                <a:rPr lang="en-US" altLang="en-US" sz="1600" b="1" noProof="1">
                  <a:solidFill>
                    <a:srgbClr val="FFFFFF"/>
                  </a:solidFill>
                  <a:latin typeface="Calibri" panose="020F0502020204030204" pitchFamily="34" charset="0"/>
                  <a:cs typeface="Arial" charset="0"/>
                </a:rPr>
                <a:t>1. Visibility of work </a:t>
              </a:r>
            </a:p>
          </p:txBody>
        </p:sp>
        <p:sp>
          <p:nvSpPr>
            <p:cNvPr id="21" name="Rechteck 51"/>
            <p:cNvSpPr/>
            <p:nvPr/>
          </p:nvSpPr>
          <p:spPr bwMode="gray">
            <a:xfrm>
              <a:off x="467999" y="3706287"/>
              <a:ext cx="2049116" cy="874873"/>
            </a:xfrm>
            <a:prstGeom prst="rect">
              <a:avLst/>
            </a:prstGeom>
            <a:noFill/>
            <a:ln w="12700">
              <a:noFill/>
              <a:miter lim="800000"/>
              <a:headEnd/>
              <a:tailEnd/>
            </a:ln>
            <a:effectLst/>
            <a:scene3d>
              <a:camera prst="orthographicFront"/>
              <a:lightRig rig="balanced" dir="t"/>
            </a:scene3d>
            <a:sp3d/>
          </p:spPr>
          <p:txBody>
            <a:bodyPr lIns="0" tIns="0" rIns="0" bIns="0" anchor="t" anchorCtr="0"/>
            <a:lstStyle/>
            <a:p>
              <a:pPr algn="ctr">
                <a:lnSpc>
                  <a:spcPct val="95000"/>
                </a:lnSpc>
                <a:spcAft>
                  <a:spcPts val="400"/>
                </a:spcAft>
                <a:buClr>
                  <a:srgbClr val="808080"/>
                </a:buClr>
                <a:defRPr/>
              </a:pPr>
              <a:r>
                <a:rPr lang="en-US" sz="1400" dirty="0">
                  <a:solidFill>
                    <a:schemeClr val="bg2">
                      <a:lumMod val="75000"/>
                    </a:schemeClr>
                  </a:solidFill>
                  <a:latin typeface="Calibri" panose="020F0502020204030204" pitchFamily="34" charset="0"/>
                </a:rPr>
                <a:t>The organization knows who is working, and on which task, however the resources was assigned without control and overview.  </a:t>
              </a:r>
            </a:p>
          </p:txBody>
        </p:sp>
        <p:pic>
          <p:nvPicPr>
            <p:cNvPr id="22" name="Picture 18" descr="https://www.slickss.com/hubfs/Social/Blog_images/supply_chain_visibilit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3639" y="2104378"/>
              <a:ext cx="2041095" cy="1127836"/>
            </a:xfrm>
            <a:prstGeom prst="rect">
              <a:avLst/>
            </a:prstGeom>
            <a:blipFill dpi="0" rotWithShape="1">
              <a:blip r:embed="rId4" cstate="print"/>
              <a:srcRect/>
              <a:stretch>
                <a:fillRect l="-9000" t="-1000" r="-9000" b="-1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grpSp>
      <p:grpSp>
        <p:nvGrpSpPr>
          <p:cNvPr id="23" name="Gruppieren 55"/>
          <p:cNvGrpSpPr/>
          <p:nvPr/>
        </p:nvGrpSpPr>
        <p:grpSpPr>
          <a:xfrm>
            <a:off x="2730522" y="1504461"/>
            <a:ext cx="2055638" cy="3313293"/>
            <a:chOff x="2730522" y="1504459"/>
            <a:chExt cx="2055638" cy="3313293"/>
          </a:xfrm>
        </p:grpSpPr>
        <p:sp>
          <p:nvSpPr>
            <p:cNvPr id="24" name="Rechteck 46"/>
            <p:cNvSpPr/>
            <p:nvPr/>
          </p:nvSpPr>
          <p:spPr bwMode="gray">
            <a:xfrm>
              <a:off x="2735595" y="1504459"/>
              <a:ext cx="2050565" cy="611271"/>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marL="265113" indent="-265113">
                <a:lnSpc>
                  <a:spcPct val="95000"/>
                </a:lnSpc>
                <a:spcAft>
                  <a:spcPts val="800"/>
                </a:spcAft>
                <a:buClr>
                  <a:schemeClr val="bg1"/>
                </a:buClr>
                <a:defRPr/>
              </a:pPr>
              <a:r>
                <a:rPr lang="de-DE" sz="1600" b="1" noProof="1">
                  <a:solidFill>
                    <a:srgbClr val="FFFFFF"/>
                  </a:solidFill>
                  <a:latin typeface="Calibri" panose="020F0502020204030204" pitchFamily="34" charset="0"/>
                  <a:cs typeface="Arial" charset="0"/>
                </a:rPr>
                <a:t>2. Controlled allocation</a:t>
              </a:r>
              <a:endParaRPr lang="en-US" sz="1600" b="1" noProof="1">
                <a:solidFill>
                  <a:srgbClr val="FFFFFF"/>
                </a:solidFill>
                <a:latin typeface="Calibri" panose="020F0502020204030204" pitchFamily="34" charset="0"/>
                <a:cs typeface="Arial" charset="0"/>
              </a:endParaRPr>
            </a:p>
          </p:txBody>
        </p:sp>
        <p:sp>
          <p:nvSpPr>
            <p:cNvPr id="25" name="Rechteck 48"/>
            <p:cNvSpPr/>
            <p:nvPr/>
          </p:nvSpPr>
          <p:spPr bwMode="gray">
            <a:xfrm>
              <a:off x="2730522" y="3706287"/>
              <a:ext cx="2049114" cy="1111465"/>
            </a:xfrm>
            <a:prstGeom prst="rect">
              <a:avLst/>
            </a:prstGeom>
            <a:noFill/>
            <a:ln w="12700">
              <a:noFill/>
              <a:miter lim="800000"/>
              <a:headEnd/>
              <a:tailEnd/>
            </a:ln>
            <a:effectLst/>
            <a:scene3d>
              <a:camera prst="orthographicFront"/>
              <a:lightRig rig="balanced" dir="t"/>
            </a:scene3d>
            <a:sp3d/>
          </p:spPr>
          <p:txBody>
            <a:bodyPr lIns="0" tIns="0" rIns="0" bIns="0" anchor="t" anchorCtr="0"/>
            <a:lstStyle/>
            <a:p>
              <a:pPr algn="ctr">
                <a:lnSpc>
                  <a:spcPct val="95000"/>
                </a:lnSpc>
                <a:spcAft>
                  <a:spcPts val="400"/>
                </a:spcAft>
                <a:buClr>
                  <a:srgbClr val="808080"/>
                </a:buClr>
                <a:defRPr/>
              </a:pPr>
              <a:r>
                <a:rPr lang="en-US" sz="1400" dirty="0">
                  <a:solidFill>
                    <a:schemeClr val="bg2">
                      <a:lumMod val="75000"/>
                    </a:schemeClr>
                  </a:solidFill>
                  <a:latin typeface="Calibri" panose="020F0502020204030204" pitchFamily="34" charset="0"/>
                </a:rPr>
                <a:t>The organization has already implemented a resource approval process, but the organization only compares resource release and resource availability.</a:t>
              </a:r>
              <a:endParaRPr lang="en-US" sz="3200" b="1" noProof="1">
                <a:solidFill>
                  <a:schemeClr val="bg2">
                    <a:lumMod val="75000"/>
                  </a:schemeClr>
                </a:solidFill>
                <a:effectLst>
                  <a:innerShdw blurRad="63500" dist="50800" dir="16200000">
                    <a:prstClr val="black">
                      <a:alpha val="50000"/>
                    </a:prstClr>
                  </a:innerShdw>
                  <a:reflection blurRad="6350" stA="55000" endA="300" endPos="45500" dir="5400000" sy="-100000" algn="bl" rotWithShape="0"/>
                </a:effectLst>
                <a:latin typeface="Calibri" panose="020F0502020204030204" pitchFamily="34" charset="0"/>
                <a:cs typeface="Arial" charset="0"/>
              </a:endParaRPr>
            </a:p>
          </p:txBody>
        </p:sp>
        <p:pic>
          <p:nvPicPr>
            <p:cNvPr id="26" name="Picture 22" descr="http://www.livemint.com/rf/Image-621x414/LiveMint/Period1/2015/08/17/Photos/mfplant-kqWF--621x414@LiveMint.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744019" y="2104378"/>
              <a:ext cx="2035617" cy="1127836"/>
            </a:xfrm>
            <a:prstGeom prst="rect">
              <a:avLst/>
            </a:prstGeom>
            <a:blipFill dpi="0" rotWithShape="1">
              <a:blip r:embed="rId6" cstate="print"/>
              <a:srcRect/>
              <a:stretch>
                <a:fillRect l="-15000" t="-1000" r="-14000" b="-1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grpSp>
      <p:grpSp>
        <p:nvGrpSpPr>
          <p:cNvPr id="27" name="Gruppieren 56"/>
          <p:cNvGrpSpPr/>
          <p:nvPr/>
        </p:nvGrpSpPr>
        <p:grpSpPr>
          <a:xfrm>
            <a:off x="4993466" y="1504461"/>
            <a:ext cx="2061740" cy="3076701"/>
            <a:chOff x="4993466" y="1504459"/>
            <a:chExt cx="2061740" cy="3076701"/>
          </a:xfrm>
        </p:grpSpPr>
        <p:sp>
          <p:nvSpPr>
            <p:cNvPr id="28" name="Rechteck 43"/>
            <p:cNvSpPr/>
            <p:nvPr/>
          </p:nvSpPr>
          <p:spPr bwMode="gray">
            <a:xfrm>
              <a:off x="5004641" y="1504459"/>
              <a:ext cx="2050565" cy="611271"/>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algn="ctr">
                <a:lnSpc>
                  <a:spcPct val="95000"/>
                </a:lnSpc>
                <a:spcAft>
                  <a:spcPts val="800"/>
                </a:spcAft>
                <a:buClr>
                  <a:schemeClr val="bg1"/>
                </a:buClr>
                <a:defRPr/>
              </a:pPr>
              <a:r>
                <a:rPr lang="en-US" sz="1600" b="1" noProof="1">
                  <a:solidFill>
                    <a:srgbClr val="FFFFFF"/>
                  </a:solidFill>
                  <a:latin typeface="Calibri" panose="020F0502020204030204" pitchFamily="34" charset="0"/>
                  <a:cs typeface="Arial" charset="0"/>
                </a:rPr>
                <a:t>3. Managed capacity</a:t>
              </a:r>
            </a:p>
          </p:txBody>
        </p:sp>
        <p:sp>
          <p:nvSpPr>
            <p:cNvPr id="29" name="Rechteck 45"/>
            <p:cNvSpPr/>
            <p:nvPr/>
          </p:nvSpPr>
          <p:spPr bwMode="gray">
            <a:xfrm>
              <a:off x="4993466" y="3706287"/>
              <a:ext cx="2049114" cy="874873"/>
            </a:xfrm>
            <a:prstGeom prst="rect">
              <a:avLst/>
            </a:prstGeom>
            <a:noFill/>
            <a:ln w="12700">
              <a:noFill/>
              <a:miter lim="800000"/>
              <a:headEnd/>
              <a:tailEnd/>
            </a:ln>
            <a:effectLst/>
            <a:scene3d>
              <a:camera prst="orthographicFront"/>
              <a:lightRig rig="balanced" dir="t"/>
            </a:scene3d>
            <a:sp3d/>
          </p:spPr>
          <p:txBody>
            <a:bodyPr lIns="0" tIns="0" rIns="0" bIns="0" anchor="t" anchorCtr="0"/>
            <a:lstStyle/>
            <a:p>
              <a:pPr algn="ctr">
                <a:lnSpc>
                  <a:spcPct val="95000"/>
                </a:lnSpc>
                <a:spcAft>
                  <a:spcPts val="400"/>
                </a:spcAft>
                <a:buClr>
                  <a:srgbClr val="808080"/>
                </a:buClr>
                <a:defRPr/>
              </a:pPr>
              <a:r>
                <a:rPr lang="en-US" sz="1400" dirty="0">
                  <a:solidFill>
                    <a:schemeClr val="bg2">
                      <a:lumMod val="75000"/>
                    </a:schemeClr>
                  </a:solidFill>
                  <a:latin typeface="Calibri" panose="020F0502020204030204" pitchFamily="34" charset="0"/>
                </a:rPr>
                <a:t>The focus has shifted to capacity management. Implementation of a project priorities require a structured management</a:t>
              </a:r>
            </a:p>
          </p:txBody>
        </p:sp>
        <p:pic>
          <p:nvPicPr>
            <p:cNvPr id="30" name="Picture 26" descr="http://visionsblog.info/wp-content/uploads/2013/04/weltweiter-Flugverkehr.jpe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5011784" y="2104378"/>
              <a:ext cx="2043422" cy="1127836"/>
            </a:xfrm>
            <a:prstGeom prst="rect">
              <a:avLst/>
            </a:prstGeom>
            <a:blipFill dpi="0" rotWithShape="1">
              <a:blip r:embed="rId6" cstate="print"/>
              <a:srcRect/>
              <a:stretch>
                <a:fillRect l="-15000" t="-1000" r="-14000" b="-1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grpSp>
      <p:grpSp>
        <p:nvGrpSpPr>
          <p:cNvPr id="31" name="Gruppieren 58"/>
          <p:cNvGrpSpPr/>
          <p:nvPr/>
        </p:nvGrpSpPr>
        <p:grpSpPr>
          <a:xfrm>
            <a:off x="9542733" y="1504461"/>
            <a:ext cx="2050566" cy="3076701"/>
            <a:chOff x="9542733" y="1504459"/>
            <a:chExt cx="2050566" cy="3076701"/>
          </a:xfrm>
        </p:grpSpPr>
        <p:sp>
          <p:nvSpPr>
            <p:cNvPr id="32" name="Rechteck 37"/>
            <p:cNvSpPr/>
            <p:nvPr/>
          </p:nvSpPr>
          <p:spPr bwMode="gray">
            <a:xfrm>
              <a:off x="9542733" y="1504459"/>
              <a:ext cx="2050566" cy="611271"/>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marL="279400" indent="-469900">
                <a:lnSpc>
                  <a:spcPct val="95000"/>
                </a:lnSpc>
                <a:spcAft>
                  <a:spcPts val="800"/>
                </a:spcAft>
                <a:buClr>
                  <a:srgbClr val="808080"/>
                </a:buClr>
                <a:defRPr/>
              </a:pPr>
              <a:r>
                <a:rPr lang="en-US" sz="1600" b="1" noProof="1">
                  <a:solidFill>
                    <a:srgbClr val="FFFFFF"/>
                  </a:solidFill>
                  <a:latin typeface="Calibri" panose="020F0502020204030204" pitchFamily="34" charset="0"/>
                  <a:cs typeface="Arial" charset="0"/>
                </a:rPr>
                <a:t>5. Granular management</a:t>
              </a:r>
            </a:p>
          </p:txBody>
        </p:sp>
        <p:sp>
          <p:nvSpPr>
            <p:cNvPr id="33" name="Rechteck 39"/>
            <p:cNvSpPr/>
            <p:nvPr/>
          </p:nvSpPr>
          <p:spPr bwMode="gray">
            <a:xfrm>
              <a:off x="9544184" y="3706287"/>
              <a:ext cx="2049115" cy="874873"/>
            </a:xfrm>
            <a:prstGeom prst="rect">
              <a:avLst/>
            </a:prstGeom>
            <a:noFill/>
            <a:ln w="12700">
              <a:noFill/>
              <a:miter lim="800000"/>
              <a:headEnd/>
              <a:tailEnd/>
            </a:ln>
            <a:effectLst/>
            <a:scene3d>
              <a:camera prst="orthographicFront"/>
              <a:lightRig rig="balanced" dir="t"/>
            </a:scene3d>
            <a:sp3d/>
          </p:spPr>
          <p:txBody>
            <a:bodyPr lIns="0" tIns="0" rIns="0" bIns="0" anchor="t" anchorCtr="0"/>
            <a:lstStyle/>
            <a:p>
              <a:pPr algn="ctr">
                <a:lnSpc>
                  <a:spcPct val="95000"/>
                </a:lnSpc>
                <a:spcAft>
                  <a:spcPts val="400"/>
                </a:spcAft>
                <a:buClr>
                  <a:srgbClr val="808080"/>
                </a:buClr>
                <a:defRPr/>
              </a:pPr>
              <a:r>
                <a:rPr lang="de-DE" sz="1400" noProof="1">
                  <a:solidFill>
                    <a:schemeClr val="bg2">
                      <a:lumMod val="75000"/>
                    </a:schemeClr>
                  </a:solidFill>
                  <a:latin typeface="Calibri" panose="020F0502020204030204" pitchFamily="34" charset="0"/>
                </a:rPr>
                <a:t>The detailed knowledge about project activities leads to better resource assignment and capacity management prozess </a:t>
              </a:r>
              <a:endParaRPr lang="en-US" sz="3200" b="1" noProof="1">
                <a:solidFill>
                  <a:schemeClr val="bg2">
                    <a:lumMod val="75000"/>
                  </a:schemeClr>
                </a:solidFill>
                <a:effectLst>
                  <a:innerShdw blurRad="63500" dist="50800" dir="16200000">
                    <a:prstClr val="black">
                      <a:alpha val="50000"/>
                    </a:prstClr>
                  </a:innerShdw>
                  <a:reflection blurRad="6350" stA="55000" endA="300" endPos="45500" dir="5400000" sy="-100000" algn="bl" rotWithShape="0"/>
                </a:effectLst>
                <a:latin typeface="Calibri" panose="020F0502020204030204" pitchFamily="34" charset="0"/>
                <a:cs typeface="Arial" charset="0"/>
              </a:endParaRPr>
            </a:p>
          </p:txBody>
        </p:sp>
        <p:pic>
          <p:nvPicPr>
            <p:cNvPr id="34" name="Picture 37"/>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9544184" y="2104378"/>
              <a:ext cx="2044351" cy="1139189"/>
            </a:xfrm>
            <a:prstGeom prst="rect">
              <a:avLst/>
            </a:prstGeom>
            <a:blipFill dpi="0" rotWithShape="1">
              <a:blip r:embed="rId9" cstate="print"/>
              <a:srcRect/>
              <a:stretch>
                <a:fillRect l="-24000" t="-1000" r="-26000" b="-7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grpSp>
      <p:grpSp>
        <p:nvGrpSpPr>
          <p:cNvPr id="35" name="Gruppieren 57"/>
          <p:cNvGrpSpPr/>
          <p:nvPr/>
        </p:nvGrpSpPr>
        <p:grpSpPr>
          <a:xfrm>
            <a:off x="7273688" y="1504461"/>
            <a:ext cx="2126127" cy="3076701"/>
            <a:chOff x="7273687" y="1504459"/>
            <a:chExt cx="2126127" cy="3076701"/>
          </a:xfrm>
        </p:grpSpPr>
        <p:sp>
          <p:nvSpPr>
            <p:cNvPr id="36" name="Rechteck 40"/>
            <p:cNvSpPr/>
            <p:nvPr/>
          </p:nvSpPr>
          <p:spPr bwMode="gray">
            <a:xfrm>
              <a:off x="7273687" y="1504459"/>
              <a:ext cx="2050565" cy="611271"/>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marL="265113" indent="-265113">
                <a:lnSpc>
                  <a:spcPct val="95000"/>
                </a:lnSpc>
                <a:spcAft>
                  <a:spcPts val="800"/>
                </a:spcAft>
                <a:buClr>
                  <a:schemeClr val="bg1"/>
                </a:buClr>
                <a:defRPr/>
              </a:pPr>
              <a:r>
                <a:rPr lang="en-US" sz="1600" b="1" noProof="1">
                  <a:solidFill>
                    <a:srgbClr val="FFFFFF"/>
                  </a:solidFill>
                  <a:latin typeface="Calibri" panose="020F0502020204030204" pitchFamily="34" charset="0"/>
                  <a:cs typeface="Arial" charset="0"/>
                </a:rPr>
                <a:t>4. Assignment defined by project plan</a:t>
              </a:r>
            </a:p>
          </p:txBody>
        </p:sp>
        <p:sp>
          <p:nvSpPr>
            <p:cNvPr id="37" name="Rechteck 42"/>
            <p:cNvSpPr/>
            <p:nvPr/>
          </p:nvSpPr>
          <p:spPr bwMode="gray">
            <a:xfrm>
              <a:off x="7350700" y="3706287"/>
              <a:ext cx="2049114" cy="874873"/>
            </a:xfrm>
            <a:prstGeom prst="rect">
              <a:avLst/>
            </a:prstGeom>
            <a:noFill/>
            <a:ln w="12700">
              <a:noFill/>
              <a:miter lim="800000"/>
              <a:headEnd/>
              <a:tailEnd/>
            </a:ln>
            <a:effectLst/>
            <a:scene3d>
              <a:camera prst="orthographicFront"/>
              <a:lightRig rig="balanced" dir="t"/>
            </a:scene3d>
            <a:sp3d/>
          </p:spPr>
          <p:txBody>
            <a:bodyPr lIns="0" tIns="0" rIns="0" bIns="0" anchor="t" anchorCtr="0"/>
            <a:lstStyle/>
            <a:p>
              <a:pPr algn="ctr">
                <a:lnSpc>
                  <a:spcPct val="95000"/>
                </a:lnSpc>
                <a:spcAft>
                  <a:spcPts val="400"/>
                </a:spcAft>
                <a:buClr>
                  <a:srgbClr val="808080"/>
                </a:buClr>
                <a:defRPr/>
              </a:pPr>
              <a:r>
                <a:rPr lang="en-US" sz="1400" dirty="0">
                  <a:solidFill>
                    <a:schemeClr val="bg2">
                      <a:lumMod val="75000"/>
                    </a:schemeClr>
                  </a:solidFill>
                  <a:latin typeface="Calibri" panose="020F0502020204030204" pitchFamily="34" charset="0"/>
                </a:rPr>
                <a:t>The resource approval process and capacity management process are driven by project and at times phase level project plan. </a:t>
              </a:r>
              <a:endParaRPr lang="en-US" sz="3200" b="1" noProof="1">
                <a:solidFill>
                  <a:schemeClr val="bg2">
                    <a:lumMod val="75000"/>
                  </a:schemeClr>
                </a:solidFill>
                <a:effectLst>
                  <a:innerShdw blurRad="63500" dist="50800" dir="16200000">
                    <a:prstClr val="black">
                      <a:alpha val="50000"/>
                    </a:prstClr>
                  </a:innerShdw>
                  <a:reflection blurRad="6350" stA="55000" endA="300" endPos="45500" dir="5400000" sy="-100000" algn="bl" rotWithShape="0"/>
                </a:effectLst>
                <a:latin typeface="Calibri" panose="020F0502020204030204" pitchFamily="34" charset="0"/>
                <a:cs typeface="Arial" charset="0"/>
              </a:endParaRPr>
            </a:p>
          </p:txBody>
        </p:sp>
        <p:pic>
          <p:nvPicPr>
            <p:cNvPr id="38" name="Picture 38"/>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7278369" y="2104378"/>
              <a:ext cx="2041200" cy="1139189"/>
            </a:xfrm>
            <a:prstGeom prst="rect">
              <a:avLst/>
            </a:prstGeom>
            <a:blipFill dpi="0" rotWithShape="1">
              <a:blip r:embed="rId11" cstate="print"/>
              <a:srcRect/>
              <a:stretch>
                <a:fillRect l="-22000" t="-1000" r="-20000" b="-16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grpSp>
    </p:spTree>
    <p:extLst>
      <p:ext uri="{BB962C8B-B14F-4D97-AF65-F5344CB8AC3E}">
        <p14:creationId xmlns:p14="http://schemas.microsoft.com/office/powerpoint/2010/main" val="288781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gray">
          <a:xfrm>
            <a:off x="0" y="3"/>
            <a:ext cx="12198350" cy="2900363"/>
          </a:xfrm>
          <a:prstGeom prst="rect">
            <a:avLst/>
          </a:prstGeom>
          <a:noFill/>
        </p:spPr>
      </p:pic>
      <p:sp>
        <p:nvSpPr>
          <p:cNvPr id="13" name="Rectangle 4"/>
          <p:cNvSpPr>
            <a:spLocks noChangeArrowheads="1"/>
          </p:cNvSpPr>
          <p:nvPr/>
        </p:nvSpPr>
        <p:spPr bwMode="gray">
          <a:xfrm flipV="1">
            <a:off x="0" y="2759075"/>
            <a:ext cx="12198350" cy="147638"/>
          </a:xfrm>
          <a:prstGeom prst="rect">
            <a:avLst/>
          </a:prstGeom>
          <a:gradFill rotWithShape="1">
            <a:gsLst>
              <a:gs pos="0">
                <a:srgbClr val="69A2E1"/>
              </a:gs>
              <a:gs pos="100000">
                <a:srgbClr val="CFE1F5"/>
              </a:gs>
            </a:gsLst>
            <a:lin ang="5400000" scaled="1"/>
          </a:gradFill>
          <a:ln w="9525">
            <a:noFill/>
            <a:miter lim="800000"/>
            <a:headEnd/>
            <a:tailEnd/>
          </a:ln>
          <a:effectLst/>
        </p:spPr>
        <p:txBody>
          <a:bodyPr wrap="none" anchor="ctr"/>
          <a:lstStyle/>
          <a:p>
            <a:endParaRPr lang="en-GB"/>
          </a:p>
        </p:txBody>
      </p:sp>
      <p:pic>
        <p:nvPicPr>
          <p:cNvPr id="14" name="Picture 2"/>
          <p:cNvPicPr>
            <a:picLocks noChangeAspect="1" noChangeArrowheads="1"/>
          </p:cNvPicPr>
          <p:nvPr/>
        </p:nvPicPr>
        <p:blipFill>
          <a:blip r:embed="rId3" cstate="print"/>
          <a:srcRect/>
          <a:stretch>
            <a:fillRect/>
          </a:stretch>
        </p:blipFill>
        <p:spPr bwMode="gray">
          <a:xfrm>
            <a:off x="0" y="2894016"/>
            <a:ext cx="12198350" cy="3963987"/>
          </a:xfrm>
          <a:prstGeom prst="rect">
            <a:avLst/>
          </a:prstGeom>
          <a:noFill/>
        </p:spPr>
      </p:pic>
      <p:sp>
        <p:nvSpPr>
          <p:cNvPr id="15" name="Text Box 24"/>
          <p:cNvSpPr txBox="1">
            <a:spLocks noChangeArrowheads="1"/>
          </p:cNvSpPr>
          <p:nvPr/>
        </p:nvSpPr>
        <p:spPr bwMode="gray">
          <a:xfrm>
            <a:off x="1500117" y="3637723"/>
            <a:ext cx="8987812" cy="830997"/>
          </a:xfrm>
          <a:prstGeom prst="rect">
            <a:avLst/>
          </a:prstGeom>
          <a:noFill/>
          <a:ln w="9525">
            <a:noFill/>
            <a:miter lim="800000"/>
            <a:headEnd/>
            <a:tailEnd/>
          </a:ln>
          <a:effectLst/>
        </p:spPr>
        <p:txBody>
          <a:bodyPr wrap="square">
            <a:spAutoFit/>
          </a:bodyPr>
          <a:lstStyle/>
          <a:p>
            <a:pPr algn="ctr"/>
            <a:r>
              <a:rPr lang="en-GB" sz="4800" noProof="1">
                <a:solidFill>
                  <a:srgbClr val="FFFFFF"/>
                </a:solidFill>
                <a:latin typeface="Calibri" panose="020F0502020204030204" pitchFamily="34" charset="0"/>
              </a:rPr>
              <a:t>CULTURAL CHANGE</a:t>
            </a:r>
          </a:p>
        </p:txBody>
      </p:sp>
      <p:grpSp>
        <p:nvGrpSpPr>
          <p:cNvPr id="16" name="Gruppieren 63"/>
          <p:cNvGrpSpPr/>
          <p:nvPr/>
        </p:nvGrpSpPr>
        <p:grpSpPr bwMode="gray">
          <a:xfrm>
            <a:off x="4004702" y="1791458"/>
            <a:ext cx="4013172" cy="1101730"/>
            <a:chOff x="6157407" y="731432"/>
            <a:chExt cx="2511029" cy="919611"/>
          </a:xfrm>
        </p:grpSpPr>
        <p:grpSp>
          <p:nvGrpSpPr>
            <p:cNvPr id="17" name="Group 7"/>
            <p:cNvGrpSpPr>
              <a:grpSpLocks/>
            </p:cNvGrpSpPr>
            <p:nvPr/>
          </p:nvGrpSpPr>
          <p:grpSpPr bwMode="gray">
            <a:xfrm>
              <a:off x="6157409" y="731430"/>
              <a:ext cx="2511029" cy="919609"/>
              <a:chOff x="1988" y="1175"/>
              <a:chExt cx="1582" cy="654"/>
            </a:xfrm>
            <a:effectLst>
              <a:outerShdw blurRad="127000" dist="25400" algn="l" rotWithShape="0">
                <a:prstClr val="black">
                  <a:alpha val="40000"/>
                </a:prstClr>
              </a:outerShdw>
            </a:effectLst>
          </p:grpSpPr>
          <p:sp>
            <p:nvSpPr>
              <p:cNvPr id="35" name="Freeform 8"/>
              <p:cNvSpPr>
                <a:spLocks/>
              </p:cNvSpPr>
              <p:nvPr/>
            </p:nvSpPr>
            <p:spPr bwMode="gray">
              <a:xfrm>
                <a:off x="1988" y="1175"/>
                <a:ext cx="940" cy="650"/>
              </a:xfrm>
              <a:custGeom>
                <a:avLst/>
                <a:gdLst/>
                <a:ahLst/>
                <a:cxnLst>
                  <a:cxn ang="0">
                    <a:pos x="666" y="33"/>
                  </a:cxn>
                  <a:cxn ang="0">
                    <a:pos x="707" y="2"/>
                  </a:cxn>
                  <a:cxn ang="0">
                    <a:pos x="770" y="86"/>
                  </a:cxn>
                  <a:cxn ang="0">
                    <a:pos x="843" y="84"/>
                  </a:cxn>
                  <a:cxn ang="0">
                    <a:pos x="851" y="81"/>
                  </a:cxn>
                  <a:cxn ang="0">
                    <a:pos x="889" y="141"/>
                  </a:cxn>
                  <a:cxn ang="0">
                    <a:pos x="916" y="154"/>
                  </a:cxn>
                  <a:cxn ang="0">
                    <a:pos x="935" y="165"/>
                  </a:cxn>
                  <a:cxn ang="0">
                    <a:pos x="959" y="168"/>
                  </a:cxn>
                  <a:cxn ang="0">
                    <a:pos x="973" y="185"/>
                  </a:cxn>
                  <a:cxn ang="0">
                    <a:pos x="1048" y="234"/>
                  </a:cxn>
                  <a:cxn ang="0">
                    <a:pos x="1068" y="251"/>
                  </a:cxn>
                  <a:cxn ang="0">
                    <a:pos x="1056" y="385"/>
                  </a:cxn>
                  <a:cxn ang="0">
                    <a:pos x="1079" y="746"/>
                  </a:cxn>
                  <a:cxn ang="0">
                    <a:pos x="36" y="745"/>
                  </a:cxn>
                  <a:cxn ang="0">
                    <a:pos x="62" y="650"/>
                  </a:cxn>
                  <a:cxn ang="0">
                    <a:pos x="110" y="613"/>
                  </a:cxn>
                  <a:cxn ang="0">
                    <a:pos x="238" y="480"/>
                  </a:cxn>
                  <a:cxn ang="0">
                    <a:pos x="299" y="413"/>
                  </a:cxn>
                  <a:cxn ang="0">
                    <a:pos x="349" y="401"/>
                  </a:cxn>
                  <a:cxn ang="0">
                    <a:pos x="354" y="314"/>
                  </a:cxn>
                  <a:cxn ang="0">
                    <a:pos x="414" y="212"/>
                  </a:cxn>
                  <a:cxn ang="0">
                    <a:pos x="456" y="139"/>
                  </a:cxn>
                  <a:cxn ang="0">
                    <a:pos x="481" y="119"/>
                  </a:cxn>
                  <a:cxn ang="0">
                    <a:pos x="534" y="90"/>
                  </a:cxn>
                  <a:cxn ang="0">
                    <a:pos x="557" y="69"/>
                  </a:cxn>
                  <a:cxn ang="0">
                    <a:pos x="585" y="53"/>
                  </a:cxn>
                  <a:cxn ang="0">
                    <a:pos x="610" y="43"/>
                  </a:cxn>
                  <a:cxn ang="0">
                    <a:pos x="633" y="47"/>
                  </a:cxn>
                  <a:cxn ang="0">
                    <a:pos x="666" y="33"/>
                  </a:cxn>
                </a:cxnLst>
                <a:rect l="0" t="0" r="r" b="b"/>
                <a:pathLst>
                  <a:path w="1079" h="746">
                    <a:moveTo>
                      <a:pt x="666" y="33"/>
                    </a:moveTo>
                    <a:cubicBezTo>
                      <a:pt x="682" y="14"/>
                      <a:pt x="697" y="0"/>
                      <a:pt x="707" y="2"/>
                    </a:cubicBezTo>
                    <a:cubicBezTo>
                      <a:pt x="770" y="86"/>
                      <a:pt x="770" y="86"/>
                      <a:pt x="770" y="86"/>
                    </a:cubicBezTo>
                    <a:cubicBezTo>
                      <a:pt x="770" y="86"/>
                      <a:pt x="780" y="104"/>
                      <a:pt x="843" y="84"/>
                    </a:cubicBezTo>
                    <a:cubicBezTo>
                      <a:pt x="851" y="81"/>
                      <a:pt x="851" y="81"/>
                      <a:pt x="851" y="81"/>
                    </a:cubicBezTo>
                    <a:cubicBezTo>
                      <a:pt x="851" y="81"/>
                      <a:pt x="867" y="143"/>
                      <a:pt x="889" y="141"/>
                    </a:cubicBezTo>
                    <a:cubicBezTo>
                      <a:pt x="889" y="141"/>
                      <a:pt x="906" y="162"/>
                      <a:pt x="916" y="154"/>
                    </a:cubicBezTo>
                    <a:cubicBezTo>
                      <a:pt x="927" y="147"/>
                      <a:pt x="935" y="160"/>
                      <a:pt x="935" y="165"/>
                    </a:cubicBezTo>
                    <a:cubicBezTo>
                      <a:pt x="935" y="170"/>
                      <a:pt x="954" y="172"/>
                      <a:pt x="959" y="168"/>
                    </a:cubicBezTo>
                    <a:cubicBezTo>
                      <a:pt x="963" y="164"/>
                      <a:pt x="973" y="179"/>
                      <a:pt x="973" y="185"/>
                    </a:cubicBezTo>
                    <a:cubicBezTo>
                      <a:pt x="973" y="191"/>
                      <a:pt x="1032" y="213"/>
                      <a:pt x="1048" y="234"/>
                    </a:cubicBezTo>
                    <a:cubicBezTo>
                      <a:pt x="1062" y="252"/>
                      <a:pt x="1070" y="249"/>
                      <a:pt x="1068" y="251"/>
                    </a:cubicBezTo>
                    <a:cubicBezTo>
                      <a:pt x="1066" y="253"/>
                      <a:pt x="1043" y="281"/>
                      <a:pt x="1056" y="385"/>
                    </a:cubicBezTo>
                    <a:cubicBezTo>
                      <a:pt x="1071" y="499"/>
                      <a:pt x="1005" y="652"/>
                      <a:pt x="1079" y="746"/>
                    </a:cubicBezTo>
                    <a:cubicBezTo>
                      <a:pt x="36" y="745"/>
                      <a:pt x="36" y="745"/>
                      <a:pt x="36" y="745"/>
                    </a:cubicBezTo>
                    <a:cubicBezTo>
                      <a:pt x="36" y="745"/>
                      <a:pt x="0" y="686"/>
                      <a:pt x="62" y="650"/>
                    </a:cubicBezTo>
                    <a:cubicBezTo>
                      <a:pt x="62" y="650"/>
                      <a:pt x="87" y="610"/>
                      <a:pt x="110" y="613"/>
                    </a:cubicBezTo>
                    <a:cubicBezTo>
                      <a:pt x="127" y="615"/>
                      <a:pt x="187" y="572"/>
                      <a:pt x="238" y="480"/>
                    </a:cubicBezTo>
                    <a:cubicBezTo>
                      <a:pt x="253" y="454"/>
                      <a:pt x="282" y="430"/>
                      <a:pt x="299" y="413"/>
                    </a:cubicBezTo>
                    <a:cubicBezTo>
                      <a:pt x="299" y="413"/>
                      <a:pt x="358" y="426"/>
                      <a:pt x="349" y="401"/>
                    </a:cubicBezTo>
                    <a:cubicBezTo>
                      <a:pt x="339" y="375"/>
                      <a:pt x="385" y="376"/>
                      <a:pt x="354" y="314"/>
                    </a:cubicBezTo>
                    <a:cubicBezTo>
                      <a:pt x="354" y="314"/>
                      <a:pt x="377" y="253"/>
                      <a:pt x="414" y="212"/>
                    </a:cubicBezTo>
                    <a:cubicBezTo>
                      <a:pt x="451" y="171"/>
                      <a:pt x="456" y="139"/>
                      <a:pt x="456" y="139"/>
                    </a:cubicBezTo>
                    <a:cubicBezTo>
                      <a:pt x="456" y="139"/>
                      <a:pt x="480" y="128"/>
                      <a:pt x="481" y="119"/>
                    </a:cubicBezTo>
                    <a:cubicBezTo>
                      <a:pt x="482" y="110"/>
                      <a:pt x="525" y="93"/>
                      <a:pt x="534" y="90"/>
                    </a:cubicBezTo>
                    <a:cubicBezTo>
                      <a:pt x="543" y="87"/>
                      <a:pt x="544" y="70"/>
                      <a:pt x="557" y="69"/>
                    </a:cubicBezTo>
                    <a:cubicBezTo>
                      <a:pt x="570" y="68"/>
                      <a:pt x="585" y="61"/>
                      <a:pt x="585" y="53"/>
                    </a:cubicBezTo>
                    <a:cubicBezTo>
                      <a:pt x="585" y="45"/>
                      <a:pt x="600" y="64"/>
                      <a:pt x="610" y="43"/>
                    </a:cubicBezTo>
                    <a:cubicBezTo>
                      <a:pt x="610" y="43"/>
                      <a:pt x="629" y="41"/>
                      <a:pt x="633" y="47"/>
                    </a:cubicBezTo>
                    <a:cubicBezTo>
                      <a:pt x="635" y="50"/>
                      <a:pt x="653" y="49"/>
                      <a:pt x="666" y="33"/>
                    </a:cubicBezTo>
                    <a:close/>
                  </a:path>
                </a:pathLst>
              </a:custGeom>
              <a:gradFill rotWithShape="1">
                <a:gsLst>
                  <a:gs pos="0">
                    <a:srgbClr val="FFFFFF"/>
                  </a:gs>
                  <a:gs pos="100000">
                    <a:srgbClr val="E6E6E6"/>
                  </a:gs>
                </a:gsLst>
                <a:lin ang="5400000" scaled="1"/>
              </a:gradFill>
              <a:ln w="9525">
                <a:noFill/>
                <a:round/>
                <a:headEnd/>
                <a:tailEnd/>
              </a:ln>
            </p:spPr>
            <p:txBody>
              <a:bodyPr/>
              <a:lstStyle/>
              <a:p>
                <a:endParaRPr lang="en-GB"/>
              </a:p>
            </p:txBody>
          </p:sp>
          <p:sp>
            <p:nvSpPr>
              <p:cNvPr id="36" name="Freeform 9"/>
              <p:cNvSpPr>
                <a:spLocks/>
              </p:cNvSpPr>
              <p:nvPr/>
            </p:nvSpPr>
            <p:spPr bwMode="gray">
              <a:xfrm>
                <a:off x="2281" y="1424"/>
                <a:ext cx="294" cy="150"/>
              </a:xfrm>
              <a:custGeom>
                <a:avLst/>
                <a:gdLst/>
                <a:ahLst/>
                <a:cxnLst>
                  <a:cxn ang="0">
                    <a:pos x="17" y="29"/>
                  </a:cxn>
                  <a:cxn ang="0">
                    <a:pos x="332" y="1"/>
                  </a:cxn>
                  <a:cxn ang="0">
                    <a:pos x="152" y="105"/>
                  </a:cxn>
                  <a:cxn ang="0">
                    <a:pos x="8" y="125"/>
                  </a:cxn>
                  <a:cxn ang="0">
                    <a:pos x="17" y="29"/>
                  </a:cxn>
                </a:cxnLst>
                <a:rect l="0" t="0" r="r" b="b"/>
                <a:pathLst>
                  <a:path w="337" h="173">
                    <a:moveTo>
                      <a:pt x="17" y="29"/>
                    </a:moveTo>
                    <a:cubicBezTo>
                      <a:pt x="17" y="29"/>
                      <a:pt x="207" y="38"/>
                      <a:pt x="332" y="1"/>
                    </a:cubicBezTo>
                    <a:cubicBezTo>
                      <a:pt x="337" y="0"/>
                      <a:pt x="180" y="77"/>
                      <a:pt x="152" y="105"/>
                    </a:cubicBezTo>
                    <a:cubicBezTo>
                      <a:pt x="124" y="133"/>
                      <a:pt x="16" y="173"/>
                      <a:pt x="8" y="125"/>
                    </a:cubicBezTo>
                    <a:cubicBezTo>
                      <a:pt x="0" y="77"/>
                      <a:pt x="50" y="97"/>
                      <a:pt x="17" y="29"/>
                    </a:cubicBezTo>
                  </a:path>
                </a:pathLst>
              </a:custGeom>
              <a:gradFill rotWithShape="1">
                <a:gsLst>
                  <a:gs pos="0">
                    <a:srgbClr val="C7C7C7"/>
                  </a:gs>
                  <a:gs pos="100000">
                    <a:srgbClr val="FFFFFF"/>
                  </a:gs>
                </a:gsLst>
                <a:lin ang="2700000" scaled="1"/>
              </a:gradFill>
              <a:ln w="9525">
                <a:noFill/>
                <a:round/>
                <a:headEnd/>
                <a:tailEnd/>
              </a:ln>
            </p:spPr>
            <p:txBody>
              <a:bodyPr/>
              <a:lstStyle/>
              <a:p>
                <a:endParaRPr lang="en-GB"/>
              </a:p>
            </p:txBody>
          </p:sp>
          <p:sp>
            <p:nvSpPr>
              <p:cNvPr id="37" name="Freeform 10"/>
              <p:cNvSpPr>
                <a:spLocks/>
              </p:cNvSpPr>
              <p:nvPr/>
            </p:nvSpPr>
            <p:spPr bwMode="gray">
              <a:xfrm>
                <a:off x="2015" y="1248"/>
                <a:ext cx="902" cy="578"/>
              </a:xfrm>
              <a:custGeom>
                <a:avLst/>
                <a:gdLst/>
                <a:ahLst/>
                <a:cxnLst>
                  <a:cxn ang="0">
                    <a:pos x="968" y="186"/>
                  </a:cxn>
                  <a:cxn ang="0">
                    <a:pos x="928" y="142"/>
                  </a:cxn>
                  <a:cxn ang="0">
                    <a:pos x="940" y="220"/>
                  </a:cxn>
                  <a:cxn ang="0">
                    <a:pos x="890" y="238"/>
                  </a:cxn>
                  <a:cxn ang="0">
                    <a:pos x="816" y="0"/>
                  </a:cxn>
                  <a:cxn ang="0">
                    <a:pos x="788" y="48"/>
                  </a:cxn>
                  <a:cxn ang="0">
                    <a:pos x="708" y="100"/>
                  </a:cxn>
                  <a:cxn ang="0">
                    <a:pos x="644" y="188"/>
                  </a:cxn>
                  <a:cxn ang="0">
                    <a:pos x="538" y="342"/>
                  </a:cxn>
                  <a:cxn ang="0">
                    <a:pos x="268" y="496"/>
                  </a:cxn>
                  <a:cxn ang="0">
                    <a:pos x="8" y="655"/>
                  </a:cxn>
                  <a:cxn ang="0">
                    <a:pos x="269" y="503"/>
                  </a:cxn>
                  <a:cxn ang="0">
                    <a:pos x="618" y="362"/>
                  </a:cxn>
                  <a:cxn ang="0">
                    <a:pos x="646" y="286"/>
                  </a:cxn>
                  <a:cxn ang="0">
                    <a:pos x="736" y="296"/>
                  </a:cxn>
                  <a:cxn ang="0">
                    <a:pos x="732" y="366"/>
                  </a:cxn>
                  <a:cxn ang="0">
                    <a:pos x="705" y="415"/>
                  </a:cxn>
                  <a:cxn ang="0">
                    <a:pos x="628" y="466"/>
                  </a:cxn>
                  <a:cxn ang="0">
                    <a:pos x="553" y="542"/>
                  </a:cxn>
                  <a:cxn ang="0">
                    <a:pos x="398" y="586"/>
                  </a:cxn>
                  <a:cxn ang="0">
                    <a:pos x="412" y="550"/>
                  </a:cxn>
                  <a:cxn ang="0">
                    <a:pos x="210" y="566"/>
                  </a:cxn>
                  <a:cxn ang="0">
                    <a:pos x="190" y="563"/>
                  </a:cxn>
                  <a:cxn ang="0">
                    <a:pos x="5" y="661"/>
                  </a:cxn>
                  <a:cxn ang="0">
                    <a:pos x="1017" y="663"/>
                  </a:cxn>
                  <a:cxn ang="0">
                    <a:pos x="1026" y="286"/>
                  </a:cxn>
                  <a:cxn ang="0">
                    <a:pos x="1032" y="176"/>
                  </a:cxn>
                  <a:cxn ang="0">
                    <a:pos x="968" y="186"/>
                  </a:cxn>
                </a:cxnLst>
                <a:rect l="0" t="0" r="r" b="b"/>
                <a:pathLst>
                  <a:path w="1035" h="663">
                    <a:moveTo>
                      <a:pt x="968" y="186"/>
                    </a:moveTo>
                    <a:cubicBezTo>
                      <a:pt x="967" y="177"/>
                      <a:pt x="937" y="156"/>
                      <a:pt x="928" y="142"/>
                    </a:cubicBezTo>
                    <a:cubicBezTo>
                      <a:pt x="920" y="130"/>
                      <a:pt x="952" y="210"/>
                      <a:pt x="940" y="220"/>
                    </a:cubicBezTo>
                    <a:cubicBezTo>
                      <a:pt x="900" y="253"/>
                      <a:pt x="918" y="260"/>
                      <a:pt x="890" y="238"/>
                    </a:cubicBezTo>
                    <a:cubicBezTo>
                      <a:pt x="754" y="134"/>
                      <a:pt x="852" y="80"/>
                      <a:pt x="816" y="0"/>
                    </a:cubicBezTo>
                    <a:cubicBezTo>
                      <a:pt x="816" y="0"/>
                      <a:pt x="811" y="20"/>
                      <a:pt x="788" y="48"/>
                    </a:cubicBezTo>
                    <a:cubicBezTo>
                      <a:pt x="774" y="66"/>
                      <a:pt x="708" y="100"/>
                      <a:pt x="708" y="100"/>
                    </a:cubicBezTo>
                    <a:cubicBezTo>
                      <a:pt x="708" y="100"/>
                      <a:pt x="654" y="154"/>
                      <a:pt x="644" y="188"/>
                    </a:cubicBezTo>
                    <a:cubicBezTo>
                      <a:pt x="631" y="232"/>
                      <a:pt x="570" y="230"/>
                      <a:pt x="538" y="342"/>
                    </a:cubicBezTo>
                    <a:cubicBezTo>
                      <a:pt x="527" y="380"/>
                      <a:pt x="377" y="483"/>
                      <a:pt x="268" y="496"/>
                    </a:cubicBezTo>
                    <a:cubicBezTo>
                      <a:pt x="100" y="515"/>
                      <a:pt x="0" y="654"/>
                      <a:pt x="8" y="655"/>
                    </a:cubicBezTo>
                    <a:cubicBezTo>
                      <a:pt x="16" y="655"/>
                      <a:pt x="108" y="524"/>
                      <a:pt x="269" y="503"/>
                    </a:cubicBezTo>
                    <a:cubicBezTo>
                      <a:pt x="390" y="488"/>
                      <a:pt x="563" y="413"/>
                      <a:pt x="618" y="362"/>
                    </a:cubicBezTo>
                    <a:cubicBezTo>
                      <a:pt x="631" y="351"/>
                      <a:pt x="635" y="296"/>
                      <a:pt x="646" y="286"/>
                    </a:cubicBezTo>
                    <a:cubicBezTo>
                      <a:pt x="700" y="235"/>
                      <a:pt x="732" y="254"/>
                      <a:pt x="736" y="296"/>
                    </a:cubicBezTo>
                    <a:cubicBezTo>
                      <a:pt x="736" y="296"/>
                      <a:pt x="816" y="342"/>
                      <a:pt x="732" y="366"/>
                    </a:cubicBezTo>
                    <a:cubicBezTo>
                      <a:pt x="705" y="415"/>
                      <a:pt x="705" y="415"/>
                      <a:pt x="705" y="415"/>
                    </a:cubicBezTo>
                    <a:cubicBezTo>
                      <a:pt x="705" y="415"/>
                      <a:pt x="681" y="431"/>
                      <a:pt x="628" y="466"/>
                    </a:cubicBezTo>
                    <a:cubicBezTo>
                      <a:pt x="589" y="492"/>
                      <a:pt x="501" y="598"/>
                      <a:pt x="553" y="542"/>
                    </a:cubicBezTo>
                    <a:cubicBezTo>
                      <a:pt x="553" y="542"/>
                      <a:pt x="466" y="600"/>
                      <a:pt x="398" y="586"/>
                    </a:cubicBezTo>
                    <a:cubicBezTo>
                      <a:pt x="412" y="550"/>
                      <a:pt x="412" y="550"/>
                      <a:pt x="412" y="550"/>
                    </a:cubicBezTo>
                    <a:cubicBezTo>
                      <a:pt x="412" y="550"/>
                      <a:pt x="341" y="596"/>
                      <a:pt x="210" y="566"/>
                    </a:cubicBezTo>
                    <a:cubicBezTo>
                      <a:pt x="195" y="563"/>
                      <a:pt x="190" y="563"/>
                      <a:pt x="190" y="563"/>
                    </a:cubicBezTo>
                    <a:cubicBezTo>
                      <a:pt x="190" y="563"/>
                      <a:pt x="9" y="613"/>
                      <a:pt x="5" y="661"/>
                    </a:cubicBezTo>
                    <a:cubicBezTo>
                      <a:pt x="1017" y="663"/>
                      <a:pt x="1017" y="663"/>
                      <a:pt x="1017" y="663"/>
                    </a:cubicBezTo>
                    <a:cubicBezTo>
                      <a:pt x="1026" y="286"/>
                      <a:pt x="1026" y="286"/>
                      <a:pt x="1026" y="286"/>
                    </a:cubicBezTo>
                    <a:cubicBezTo>
                      <a:pt x="1026" y="286"/>
                      <a:pt x="1018" y="202"/>
                      <a:pt x="1032" y="176"/>
                    </a:cubicBezTo>
                    <a:cubicBezTo>
                      <a:pt x="1035" y="170"/>
                      <a:pt x="974" y="250"/>
                      <a:pt x="968" y="186"/>
                    </a:cubicBezTo>
                    <a:close/>
                  </a:path>
                </a:pathLst>
              </a:custGeom>
              <a:gradFill rotWithShape="1">
                <a:gsLst>
                  <a:gs pos="0">
                    <a:srgbClr val="FFFFFF"/>
                  </a:gs>
                  <a:gs pos="100000">
                    <a:srgbClr val="C7C7C7"/>
                  </a:gs>
                </a:gsLst>
                <a:lin ang="0" scaled="1"/>
              </a:gradFill>
              <a:ln w="9525">
                <a:noFill/>
                <a:round/>
                <a:headEnd/>
                <a:tailEnd/>
              </a:ln>
            </p:spPr>
            <p:txBody>
              <a:bodyPr/>
              <a:lstStyle/>
              <a:p>
                <a:endParaRPr lang="en-GB"/>
              </a:p>
            </p:txBody>
          </p:sp>
          <p:sp>
            <p:nvSpPr>
              <p:cNvPr id="38" name="Freeform 11"/>
              <p:cNvSpPr>
                <a:spLocks/>
              </p:cNvSpPr>
              <p:nvPr/>
            </p:nvSpPr>
            <p:spPr bwMode="gray">
              <a:xfrm>
                <a:off x="2341" y="1212"/>
                <a:ext cx="217" cy="214"/>
              </a:xfrm>
              <a:custGeom>
                <a:avLst/>
                <a:gdLst/>
                <a:ahLst/>
                <a:cxnLst>
                  <a:cxn ang="0">
                    <a:pos x="205" y="0"/>
                  </a:cxn>
                  <a:cxn ang="0">
                    <a:pos x="226" y="21"/>
                  </a:cxn>
                  <a:cxn ang="0">
                    <a:pos x="249" y="25"/>
                  </a:cxn>
                  <a:cxn ang="0">
                    <a:pos x="226" y="107"/>
                  </a:cxn>
                  <a:cxn ang="0">
                    <a:pos x="204" y="137"/>
                  </a:cxn>
                  <a:cxn ang="0">
                    <a:pos x="174" y="169"/>
                  </a:cxn>
                  <a:cxn ang="0">
                    <a:pos x="144" y="121"/>
                  </a:cxn>
                  <a:cxn ang="0">
                    <a:pos x="36" y="197"/>
                  </a:cxn>
                  <a:cxn ang="0">
                    <a:pos x="14" y="245"/>
                  </a:cxn>
                  <a:cxn ang="0">
                    <a:pos x="0" y="201"/>
                  </a:cxn>
                  <a:cxn ang="0">
                    <a:pos x="44" y="157"/>
                  </a:cxn>
                  <a:cxn ang="0">
                    <a:pos x="78" y="111"/>
                  </a:cxn>
                  <a:cxn ang="0">
                    <a:pos x="50" y="103"/>
                  </a:cxn>
                  <a:cxn ang="0">
                    <a:pos x="74" y="79"/>
                  </a:cxn>
                  <a:cxn ang="0">
                    <a:pos x="130" y="46"/>
                  </a:cxn>
                  <a:cxn ang="0">
                    <a:pos x="146" y="27"/>
                  </a:cxn>
                  <a:cxn ang="0">
                    <a:pos x="181" y="8"/>
                  </a:cxn>
                  <a:cxn ang="0">
                    <a:pos x="205" y="0"/>
                  </a:cxn>
                </a:cxnLst>
                <a:rect l="0" t="0" r="r" b="b"/>
                <a:pathLst>
                  <a:path w="249" h="245">
                    <a:moveTo>
                      <a:pt x="205" y="0"/>
                    </a:moveTo>
                    <a:cubicBezTo>
                      <a:pt x="205" y="0"/>
                      <a:pt x="226" y="6"/>
                      <a:pt x="226" y="21"/>
                    </a:cubicBezTo>
                    <a:cubicBezTo>
                      <a:pt x="229" y="36"/>
                      <a:pt x="249" y="25"/>
                      <a:pt x="249" y="25"/>
                    </a:cubicBezTo>
                    <a:cubicBezTo>
                      <a:pt x="249" y="25"/>
                      <a:pt x="222" y="77"/>
                      <a:pt x="226" y="107"/>
                    </a:cubicBezTo>
                    <a:cubicBezTo>
                      <a:pt x="226" y="107"/>
                      <a:pt x="204" y="123"/>
                      <a:pt x="204" y="137"/>
                    </a:cubicBezTo>
                    <a:cubicBezTo>
                      <a:pt x="204" y="151"/>
                      <a:pt x="174" y="169"/>
                      <a:pt x="174" y="169"/>
                    </a:cubicBezTo>
                    <a:cubicBezTo>
                      <a:pt x="174" y="169"/>
                      <a:pt x="156" y="115"/>
                      <a:pt x="144" y="121"/>
                    </a:cubicBezTo>
                    <a:cubicBezTo>
                      <a:pt x="132" y="127"/>
                      <a:pt x="114" y="207"/>
                      <a:pt x="36" y="197"/>
                    </a:cubicBezTo>
                    <a:cubicBezTo>
                      <a:pt x="36" y="197"/>
                      <a:pt x="10" y="227"/>
                      <a:pt x="14" y="245"/>
                    </a:cubicBezTo>
                    <a:cubicBezTo>
                      <a:pt x="14" y="245"/>
                      <a:pt x="0" y="211"/>
                      <a:pt x="0" y="201"/>
                    </a:cubicBezTo>
                    <a:cubicBezTo>
                      <a:pt x="0" y="201"/>
                      <a:pt x="32" y="185"/>
                      <a:pt x="44" y="157"/>
                    </a:cubicBezTo>
                    <a:cubicBezTo>
                      <a:pt x="56" y="129"/>
                      <a:pt x="78" y="111"/>
                      <a:pt x="78" y="111"/>
                    </a:cubicBezTo>
                    <a:cubicBezTo>
                      <a:pt x="78" y="111"/>
                      <a:pt x="78" y="93"/>
                      <a:pt x="50" y="103"/>
                    </a:cubicBezTo>
                    <a:cubicBezTo>
                      <a:pt x="50" y="103"/>
                      <a:pt x="68" y="93"/>
                      <a:pt x="74" y="79"/>
                    </a:cubicBezTo>
                    <a:cubicBezTo>
                      <a:pt x="80" y="65"/>
                      <a:pt x="120" y="46"/>
                      <a:pt x="130" y="46"/>
                    </a:cubicBezTo>
                    <a:cubicBezTo>
                      <a:pt x="135" y="47"/>
                      <a:pt x="138" y="29"/>
                      <a:pt x="146" y="27"/>
                    </a:cubicBezTo>
                    <a:cubicBezTo>
                      <a:pt x="154" y="25"/>
                      <a:pt x="176" y="15"/>
                      <a:pt x="181" y="8"/>
                    </a:cubicBezTo>
                    <a:cubicBezTo>
                      <a:pt x="182" y="6"/>
                      <a:pt x="195" y="20"/>
                      <a:pt x="205" y="0"/>
                    </a:cubicBezTo>
                    <a:close/>
                  </a:path>
                </a:pathLst>
              </a:custGeom>
              <a:gradFill rotWithShape="1">
                <a:gsLst>
                  <a:gs pos="0">
                    <a:srgbClr val="C7C7C7"/>
                  </a:gs>
                  <a:gs pos="100000">
                    <a:srgbClr val="FFFFFF"/>
                  </a:gs>
                </a:gsLst>
                <a:lin ang="2700000" scaled="1"/>
              </a:gradFill>
              <a:ln w="9525" cap="flat" cmpd="sng">
                <a:noFill/>
                <a:prstDash val="solid"/>
                <a:round/>
                <a:headEnd type="none" w="med" len="med"/>
                <a:tailEnd type="none" w="med" len="med"/>
              </a:ln>
              <a:effectLst/>
            </p:spPr>
            <p:txBody>
              <a:bodyPr/>
              <a:lstStyle/>
              <a:p>
                <a:endParaRPr lang="en-GB"/>
              </a:p>
            </p:txBody>
          </p:sp>
          <p:sp>
            <p:nvSpPr>
              <p:cNvPr id="39" name="Freeform 12"/>
              <p:cNvSpPr>
                <a:spLocks noEditPoints="1"/>
              </p:cNvSpPr>
              <p:nvPr/>
            </p:nvSpPr>
            <p:spPr bwMode="gray">
              <a:xfrm>
                <a:off x="2742" y="1306"/>
                <a:ext cx="84" cy="106"/>
              </a:xfrm>
              <a:custGeom>
                <a:avLst/>
                <a:gdLst/>
                <a:ahLst/>
                <a:cxnLst>
                  <a:cxn ang="0">
                    <a:pos x="70" y="16"/>
                  </a:cxn>
                  <a:cxn ang="0">
                    <a:pos x="52" y="3"/>
                  </a:cxn>
                  <a:cxn ang="0">
                    <a:pos x="32" y="67"/>
                  </a:cxn>
                  <a:cxn ang="0">
                    <a:pos x="34" y="83"/>
                  </a:cxn>
                  <a:cxn ang="0">
                    <a:pos x="20" y="111"/>
                  </a:cxn>
                  <a:cxn ang="0">
                    <a:pos x="1" y="116"/>
                  </a:cxn>
                  <a:cxn ang="0">
                    <a:pos x="22" y="116"/>
                  </a:cxn>
                  <a:cxn ang="0">
                    <a:pos x="34" y="84"/>
                  </a:cxn>
                  <a:cxn ang="0">
                    <a:pos x="34" y="83"/>
                  </a:cxn>
                  <a:cxn ang="0">
                    <a:pos x="96" y="17"/>
                  </a:cxn>
                  <a:cxn ang="0">
                    <a:pos x="70" y="16"/>
                  </a:cxn>
                  <a:cxn ang="0">
                    <a:pos x="1" y="116"/>
                  </a:cxn>
                  <a:cxn ang="0">
                    <a:pos x="0" y="116"/>
                  </a:cxn>
                  <a:cxn ang="0">
                    <a:pos x="1" y="116"/>
                  </a:cxn>
                </a:cxnLst>
                <a:rect l="0" t="0" r="r" b="b"/>
                <a:pathLst>
                  <a:path w="98" h="121">
                    <a:moveTo>
                      <a:pt x="70" y="16"/>
                    </a:moveTo>
                    <a:cubicBezTo>
                      <a:pt x="70" y="0"/>
                      <a:pt x="54" y="0"/>
                      <a:pt x="52" y="3"/>
                    </a:cubicBezTo>
                    <a:cubicBezTo>
                      <a:pt x="52" y="3"/>
                      <a:pt x="29" y="40"/>
                      <a:pt x="32" y="67"/>
                    </a:cubicBezTo>
                    <a:cubicBezTo>
                      <a:pt x="33" y="78"/>
                      <a:pt x="34" y="81"/>
                      <a:pt x="34" y="83"/>
                    </a:cubicBezTo>
                    <a:cubicBezTo>
                      <a:pt x="31" y="93"/>
                      <a:pt x="27" y="107"/>
                      <a:pt x="20" y="111"/>
                    </a:cubicBezTo>
                    <a:cubicBezTo>
                      <a:pt x="8" y="117"/>
                      <a:pt x="3" y="117"/>
                      <a:pt x="1" y="116"/>
                    </a:cubicBezTo>
                    <a:cubicBezTo>
                      <a:pt x="9" y="121"/>
                      <a:pt x="14" y="121"/>
                      <a:pt x="22" y="116"/>
                    </a:cubicBezTo>
                    <a:cubicBezTo>
                      <a:pt x="33" y="109"/>
                      <a:pt x="34" y="90"/>
                      <a:pt x="34" y="84"/>
                    </a:cubicBezTo>
                    <a:cubicBezTo>
                      <a:pt x="34" y="84"/>
                      <a:pt x="34" y="84"/>
                      <a:pt x="34" y="83"/>
                    </a:cubicBezTo>
                    <a:cubicBezTo>
                      <a:pt x="41" y="74"/>
                      <a:pt x="72" y="27"/>
                      <a:pt x="96" y="17"/>
                    </a:cubicBezTo>
                    <a:cubicBezTo>
                      <a:pt x="98" y="16"/>
                      <a:pt x="70" y="21"/>
                      <a:pt x="70" y="16"/>
                    </a:cubicBezTo>
                    <a:close/>
                    <a:moveTo>
                      <a:pt x="1" y="116"/>
                    </a:moveTo>
                    <a:cubicBezTo>
                      <a:pt x="1" y="116"/>
                      <a:pt x="0" y="116"/>
                      <a:pt x="0" y="116"/>
                    </a:cubicBezTo>
                    <a:cubicBezTo>
                      <a:pt x="0" y="116"/>
                      <a:pt x="0" y="116"/>
                      <a:pt x="1" y="116"/>
                    </a:cubicBezTo>
                    <a:close/>
                  </a:path>
                </a:pathLst>
              </a:custGeom>
              <a:gradFill rotWithShape="1">
                <a:gsLst>
                  <a:gs pos="0">
                    <a:srgbClr val="C7C7C7">
                      <a:alpha val="60001"/>
                    </a:srgbClr>
                  </a:gs>
                  <a:gs pos="100000">
                    <a:srgbClr val="FFFFFF"/>
                  </a:gs>
                </a:gsLst>
                <a:lin ang="2700000" scaled="1"/>
              </a:gradFill>
              <a:ln w="9525" cap="flat" cmpd="sng">
                <a:noFill/>
                <a:prstDash val="solid"/>
                <a:round/>
                <a:headEnd type="none" w="med" len="med"/>
                <a:tailEnd type="none" w="med" len="med"/>
              </a:ln>
              <a:effectLst/>
            </p:spPr>
            <p:txBody>
              <a:bodyPr/>
              <a:lstStyle/>
              <a:p>
                <a:endParaRPr lang="en-GB"/>
              </a:p>
            </p:txBody>
          </p:sp>
          <p:sp>
            <p:nvSpPr>
              <p:cNvPr id="40" name="Freeform 13"/>
              <p:cNvSpPr>
                <a:spLocks noEditPoints="1"/>
              </p:cNvSpPr>
              <p:nvPr/>
            </p:nvSpPr>
            <p:spPr bwMode="gray">
              <a:xfrm>
                <a:off x="2890" y="1394"/>
                <a:ext cx="94" cy="128"/>
              </a:xfrm>
              <a:custGeom>
                <a:avLst/>
                <a:gdLst/>
                <a:ahLst/>
                <a:cxnLst>
                  <a:cxn ang="0">
                    <a:pos x="17" y="147"/>
                  </a:cxn>
                  <a:cxn ang="0">
                    <a:pos x="17" y="147"/>
                  </a:cxn>
                  <a:cxn ang="0">
                    <a:pos x="17" y="147"/>
                  </a:cxn>
                  <a:cxn ang="0">
                    <a:pos x="33" y="0"/>
                  </a:cxn>
                  <a:cxn ang="0">
                    <a:pos x="21" y="31"/>
                  </a:cxn>
                  <a:cxn ang="0">
                    <a:pos x="0" y="73"/>
                  </a:cxn>
                  <a:cxn ang="0">
                    <a:pos x="19" y="42"/>
                  </a:cxn>
                  <a:cxn ang="0">
                    <a:pos x="19" y="42"/>
                  </a:cxn>
                  <a:cxn ang="0">
                    <a:pos x="17" y="147"/>
                  </a:cxn>
                  <a:cxn ang="0">
                    <a:pos x="108" y="132"/>
                  </a:cxn>
                  <a:cxn ang="0">
                    <a:pos x="33" y="0"/>
                  </a:cxn>
                </a:cxnLst>
                <a:rect l="0" t="0" r="r" b="b"/>
                <a:pathLst>
                  <a:path w="108" h="147">
                    <a:moveTo>
                      <a:pt x="17" y="147"/>
                    </a:moveTo>
                    <a:cubicBezTo>
                      <a:pt x="17" y="147"/>
                      <a:pt x="17" y="147"/>
                      <a:pt x="17" y="147"/>
                    </a:cubicBezTo>
                    <a:cubicBezTo>
                      <a:pt x="17" y="147"/>
                      <a:pt x="16" y="147"/>
                      <a:pt x="17" y="147"/>
                    </a:cubicBezTo>
                    <a:close/>
                    <a:moveTo>
                      <a:pt x="33" y="0"/>
                    </a:moveTo>
                    <a:cubicBezTo>
                      <a:pt x="30" y="3"/>
                      <a:pt x="24" y="15"/>
                      <a:pt x="21" y="31"/>
                    </a:cubicBezTo>
                    <a:cubicBezTo>
                      <a:pt x="13" y="40"/>
                      <a:pt x="0" y="59"/>
                      <a:pt x="0" y="73"/>
                    </a:cubicBezTo>
                    <a:cubicBezTo>
                      <a:pt x="0" y="92"/>
                      <a:pt x="0" y="64"/>
                      <a:pt x="19" y="42"/>
                    </a:cubicBezTo>
                    <a:cubicBezTo>
                      <a:pt x="19" y="42"/>
                      <a:pt x="19" y="42"/>
                      <a:pt x="19" y="42"/>
                    </a:cubicBezTo>
                    <a:cubicBezTo>
                      <a:pt x="16" y="84"/>
                      <a:pt x="20" y="143"/>
                      <a:pt x="17" y="147"/>
                    </a:cubicBezTo>
                    <a:cubicBezTo>
                      <a:pt x="25" y="145"/>
                      <a:pt x="108" y="132"/>
                      <a:pt x="108" y="132"/>
                    </a:cubicBezTo>
                    <a:cubicBezTo>
                      <a:pt x="108" y="132"/>
                      <a:pt x="34" y="1"/>
                      <a:pt x="33" y="0"/>
                    </a:cubicBezTo>
                    <a:close/>
                  </a:path>
                </a:pathLst>
              </a:custGeom>
              <a:solidFill>
                <a:srgbClr val="B0B0B0"/>
              </a:solidFill>
              <a:ln w="9525">
                <a:noFill/>
                <a:round/>
                <a:headEnd/>
                <a:tailEnd/>
              </a:ln>
            </p:spPr>
            <p:txBody>
              <a:bodyPr/>
              <a:lstStyle/>
              <a:p>
                <a:endParaRPr lang="en-GB"/>
              </a:p>
            </p:txBody>
          </p:sp>
          <p:sp>
            <p:nvSpPr>
              <p:cNvPr id="41" name="Freeform 14"/>
              <p:cNvSpPr>
                <a:spLocks/>
              </p:cNvSpPr>
              <p:nvPr/>
            </p:nvSpPr>
            <p:spPr bwMode="gray">
              <a:xfrm>
                <a:off x="2725" y="1311"/>
                <a:ext cx="47" cy="48"/>
              </a:xfrm>
              <a:custGeom>
                <a:avLst/>
                <a:gdLst/>
                <a:ahLst/>
                <a:cxnLst>
                  <a:cxn ang="0">
                    <a:pos x="22" y="11"/>
                  </a:cxn>
                  <a:cxn ang="0">
                    <a:pos x="0" y="55"/>
                  </a:cxn>
                  <a:cxn ang="0">
                    <a:pos x="36" y="14"/>
                  </a:cxn>
                  <a:cxn ang="0">
                    <a:pos x="22" y="11"/>
                  </a:cxn>
                </a:cxnLst>
                <a:rect l="0" t="0" r="r" b="b"/>
                <a:pathLst>
                  <a:path w="53" h="55">
                    <a:moveTo>
                      <a:pt x="22" y="11"/>
                    </a:moveTo>
                    <a:cubicBezTo>
                      <a:pt x="0" y="55"/>
                      <a:pt x="0" y="55"/>
                      <a:pt x="0" y="55"/>
                    </a:cubicBezTo>
                    <a:cubicBezTo>
                      <a:pt x="0" y="55"/>
                      <a:pt x="53" y="0"/>
                      <a:pt x="36" y="14"/>
                    </a:cubicBezTo>
                    <a:cubicBezTo>
                      <a:pt x="27" y="21"/>
                      <a:pt x="22" y="11"/>
                      <a:pt x="22" y="11"/>
                    </a:cubicBezTo>
                    <a:close/>
                  </a:path>
                </a:pathLst>
              </a:custGeom>
              <a:gradFill rotWithShape="1">
                <a:gsLst>
                  <a:gs pos="0">
                    <a:srgbClr val="FFFFFF"/>
                  </a:gs>
                  <a:gs pos="100000">
                    <a:srgbClr val="C7C7C7"/>
                  </a:gs>
                </a:gsLst>
                <a:lin ang="2700000" scaled="1"/>
              </a:gradFill>
              <a:ln w="9525" cap="flat" cmpd="sng">
                <a:noFill/>
                <a:prstDash val="solid"/>
                <a:round/>
                <a:headEnd type="none" w="med" len="med"/>
                <a:tailEnd type="none" w="med" len="med"/>
              </a:ln>
              <a:effectLst/>
            </p:spPr>
            <p:txBody>
              <a:bodyPr/>
              <a:lstStyle/>
              <a:p>
                <a:endParaRPr lang="en-GB"/>
              </a:p>
            </p:txBody>
          </p:sp>
          <p:sp>
            <p:nvSpPr>
              <p:cNvPr id="42" name="Freeform 15"/>
              <p:cNvSpPr>
                <a:spLocks/>
              </p:cNvSpPr>
              <p:nvPr/>
            </p:nvSpPr>
            <p:spPr bwMode="gray">
              <a:xfrm>
                <a:off x="2347" y="1443"/>
                <a:ext cx="1186" cy="384"/>
              </a:xfrm>
              <a:custGeom>
                <a:avLst/>
                <a:gdLst/>
                <a:ahLst/>
                <a:cxnLst>
                  <a:cxn ang="0">
                    <a:pos x="0" y="322"/>
                  </a:cxn>
                  <a:cxn ang="0">
                    <a:pos x="26" y="309"/>
                  </a:cxn>
                  <a:cxn ang="0">
                    <a:pos x="97" y="257"/>
                  </a:cxn>
                  <a:cxn ang="0">
                    <a:pos x="183" y="181"/>
                  </a:cxn>
                  <a:cxn ang="0">
                    <a:pos x="249" y="139"/>
                  </a:cxn>
                  <a:cxn ang="0">
                    <a:pos x="245" y="132"/>
                  </a:cxn>
                  <a:cxn ang="0">
                    <a:pos x="307" y="108"/>
                  </a:cxn>
                  <a:cxn ang="0">
                    <a:pos x="351" y="83"/>
                  </a:cxn>
                  <a:cxn ang="0">
                    <a:pos x="382" y="76"/>
                  </a:cxn>
                  <a:cxn ang="0">
                    <a:pos x="411" y="61"/>
                  </a:cxn>
                  <a:cxn ang="0">
                    <a:pos x="466" y="58"/>
                  </a:cxn>
                  <a:cxn ang="0">
                    <a:pos x="478" y="60"/>
                  </a:cxn>
                  <a:cxn ang="0">
                    <a:pos x="717" y="2"/>
                  </a:cxn>
                  <a:cxn ang="0">
                    <a:pos x="719" y="37"/>
                  </a:cxn>
                  <a:cxn ang="0">
                    <a:pos x="740" y="69"/>
                  </a:cxn>
                  <a:cxn ang="0">
                    <a:pos x="712" y="131"/>
                  </a:cxn>
                  <a:cxn ang="0">
                    <a:pos x="751" y="145"/>
                  </a:cxn>
                  <a:cxn ang="0">
                    <a:pos x="772" y="115"/>
                  </a:cxn>
                  <a:cxn ang="0">
                    <a:pos x="808" y="124"/>
                  </a:cxn>
                  <a:cxn ang="0">
                    <a:pos x="840" y="150"/>
                  </a:cxn>
                  <a:cxn ang="0">
                    <a:pos x="856" y="244"/>
                  </a:cxn>
                  <a:cxn ang="0">
                    <a:pos x="960" y="265"/>
                  </a:cxn>
                  <a:cxn ang="0">
                    <a:pos x="994" y="320"/>
                  </a:cxn>
                  <a:cxn ang="0">
                    <a:pos x="0" y="322"/>
                  </a:cxn>
                </a:cxnLst>
                <a:rect l="0" t="0" r="r" b="b"/>
                <a:pathLst>
                  <a:path w="994" h="322">
                    <a:moveTo>
                      <a:pt x="0" y="322"/>
                    </a:moveTo>
                    <a:cubicBezTo>
                      <a:pt x="0" y="322"/>
                      <a:pt x="16" y="320"/>
                      <a:pt x="26" y="309"/>
                    </a:cubicBezTo>
                    <a:cubicBezTo>
                      <a:pt x="26" y="309"/>
                      <a:pt x="88" y="260"/>
                      <a:pt x="97" y="257"/>
                    </a:cubicBezTo>
                    <a:cubicBezTo>
                      <a:pt x="107" y="253"/>
                      <a:pt x="183" y="181"/>
                      <a:pt x="183" y="181"/>
                    </a:cubicBezTo>
                    <a:cubicBezTo>
                      <a:pt x="249" y="139"/>
                      <a:pt x="249" y="139"/>
                      <a:pt x="249" y="139"/>
                    </a:cubicBezTo>
                    <a:cubicBezTo>
                      <a:pt x="249" y="139"/>
                      <a:pt x="253" y="132"/>
                      <a:pt x="245" y="132"/>
                    </a:cubicBezTo>
                    <a:cubicBezTo>
                      <a:pt x="245" y="132"/>
                      <a:pt x="288" y="131"/>
                      <a:pt x="307" y="108"/>
                    </a:cubicBezTo>
                    <a:cubicBezTo>
                      <a:pt x="327" y="85"/>
                      <a:pt x="338" y="110"/>
                      <a:pt x="351" y="83"/>
                    </a:cubicBezTo>
                    <a:cubicBezTo>
                      <a:pt x="382" y="76"/>
                      <a:pt x="382" y="76"/>
                      <a:pt x="382" y="76"/>
                    </a:cubicBezTo>
                    <a:cubicBezTo>
                      <a:pt x="382" y="76"/>
                      <a:pt x="381" y="53"/>
                      <a:pt x="411" y="61"/>
                    </a:cubicBezTo>
                    <a:cubicBezTo>
                      <a:pt x="411" y="61"/>
                      <a:pt x="442" y="77"/>
                      <a:pt x="466" y="58"/>
                    </a:cubicBezTo>
                    <a:cubicBezTo>
                      <a:pt x="466" y="58"/>
                      <a:pt x="478" y="55"/>
                      <a:pt x="478" y="60"/>
                    </a:cubicBezTo>
                    <a:cubicBezTo>
                      <a:pt x="478" y="64"/>
                      <a:pt x="717" y="2"/>
                      <a:pt x="717" y="2"/>
                    </a:cubicBezTo>
                    <a:cubicBezTo>
                      <a:pt x="717" y="2"/>
                      <a:pt x="714" y="0"/>
                      <a:pt x="719" y="37"/>
                    </a:cubicBezTo>
                    <a:cubicBezTo>
                      <a:pt x="740" y="69"/>
                      <a:pt x="740" y="69"/>
                      <a:pt x="740" y="69"/>
                    </a:cubicBezTo>
                    <a:cubicBezTo>
                      <a:pt x="740" y="69"/>
                      <a:pt x="725" y="128"/>
                      <a:pt x="712" y="131"/>
                    </a:cubicBezTo>
                    <a:cubicBezTo>
                      <a:pt x="699" y="134"/>
                      <a:pt x="738" y="161"/>
                      <a:pt x="751" y="145"/>
                    </a:cubicBezTo>
                    <a:cubicBezTo>
                      <a:pt x="764" y="129"/>
                      <a:pt x="764" y="128"/>
                      <a:pt x="772" y="115"/>
                    </a:cubicBezTo>
                    <a:cubicBezTo>
                      <a:pt x="780" y="101"/>
                      <a:pt x="806" y="102"/>
                      <a:pt x="808" y="124"/>
                    </a:cubicBezTo>
                    <a:cubicBezTo>
                      <a:pt x="809" y="163"/>
                      <a:pt x="840" y="150"/>
                      <a:pt x="840" y="150"/>
                    </a:cubicBezTo>
                    <a:cubicBezTo>
                      <a:pt x="840" y="150"/>
                      <a:pt x="877" y="231"/>
                      <a:pt x="856" y="244"/>
                    </a:cubicBezTo>
                    <a:cubicBezTo>
                      <a:pt x="835" y="257"/>
                      <a:pt x="960" y="265"/>
                      <a:pt x="960" y="265"/>
                    </a:cubicBezTo>
                    <a:cubicBezTo>
                      <a:pt x="994" y="320"/>
                      <a:pt x="994" y="320"/>
                      <a:pt x="994" y="320"/>
                    </a:cubicBezTo>
                    <a:lnTo>
                      <a:pt x="0" y="322"/>
                    </a:lnTo>
                    <a:close/>
                  </a:path>
                </a:pathLst>
              </a:custGeom>
              <a:solidFill>
                <a:srgbClr val="FFFFFF"/>
              </a:solidFill>
              <a:ln w="9525">
                <a:noFill/>
                <a:round/>
                <a:headEnd/>
                <a:tailEnd/>
              </a:ln>
            </p:spPr>
            <p:txBody>
              <a:bodyPr/>
              <a:lstStyle/>
              <a:p>
                <a:endParaRPr lang="en-GB"/>
              </a:p>
            </p:txBody>
          </p:sp>
          <p:sp>
            <p:nvSpPr>
              <p:cNvPr id="43" name="Freeform 16"/>
              <p:cNvSpPr>
                <a:spLocks/>
              </p:cNvSpPr>
              <p:nvPr/>
            </p:nvSpPr>
            <p:spPr bwMode="gray">
              <a:xfrm>
                <a:off x="2352" y="1434"/>
                <a:ext cx="1189" cy="395"/>
              </a:xfrm>
              <a:custGeom>
                <a:avLst/>
                <a:gdLst/>
                <a:ahLst/>
                <a:cxnLst>
                  <a:cxn ang="0">
                    <a:pos x="0" y="395"/>
                  </a:cxn>
                  <a:cxn ang="0">
                    <a:pos x="88" y="365"/>
                  </a:cxn>
                  <a:cxn ang="0">
                    <a:pos x="162" y="365"/>
                  </a:cxn>
                  <a:cxn ang="0">
                    <a:pos x="625" y="359"/>
                  </a:cxn>
                  <a:cxn ang="0">
                    <a:pos x="805" y="360"/>
                  </a:cxn>
                  <a:cxn ang="0">
                    <a:pos x="742" y="300"/>
                  </a:cxn>
                  <a:cxn ang="0">
                    <a:pos x="657" y="257"/>
                  </a:cxn>
                  <a:cxn ang="0">
                    <a:pos x="667" y="230"/>
                  </a:cxn>
                  <a:cxn ang="0">
                    <a:pos x="735" y="234"/>
                  </a:cxn>
                  <a:cxn ang="0">
                    <a:pos x="880" y="259"/>
                  </a:cxn>
                  <a:cxn ang="0">
                    <a:pos x="816" y="234"/>
                  </a:cxn>
                  <a:cxn ang="0">
                    <a:pos x="805" y="138"/>
                  </a:cxn>
                  <a:cxn ang="0">
                    <a:pos x="826" y="109"/>
                  </a:cxn>
                  <a:cxn ang="0">
                    <a:pos x="857" y="128"/>
                  </a:cxn>
                  <a:cxn ang="0">
                    <a:pos x="816" y="73"/>
                  </a:cxn>
                  <a:cxn ang="0">
                    <a:pos x="848" y="37"/>
                  </a:cxn>
                  <a:cxn ang="0">
                    <a:pos x="832" y="13"/>
                  </a:cxn>
                  <a:cxn ang="0">
                    <a:pos x="861" y="28"/>
                  </a:cxn>
                  <a:cxn ang="0">
                    <a:pos x="884" y="66"/>
                  </a:cxn>
                  <a:cxn ang="0">
                    <a:pos x="882" y="104"/>
                  </a:cxn>
                  <a:cxn ang="0">
                    <a:pos x="887" y="99"/>
                  </a:cxn>
                  <a:cxn ang="0">
                    <a:pos x="919" y="135"/>
                  </a:cxn>
                  <a:cxn ang="0">
                    <a:pos x="961" y="145"/>
                  </a:cxn>
                  <a:cxn ang="0">
                    <a:pos x="1003" y="182"/>
                  </a:cxn>
                  <a:cxn ang="0">
                    <a:pos x="1073" y="193"/>
                  </a:cxn>
                  <a:cxn ang="0">
                    <a:pos x="1104" y="273"/>
                  </a:cxn>
                  <a:cxn ang="0">
                    <a:pos x="1151" y="301"/>
                  </a:cxn>
                  <a:cxn ang="0">
                    <a:pos x="1160" y="325"/>
                  </a:cxn>
                  <a:cxn ang="0">
                    <a:pos x="1181" y="391"/>
                  </a:cxn>
                  <a:cxn ang="0">
                    <a:pos x="0" y="395"/>
                  </a:cxn>
                </a:cxnLst>
                <a:rect l="0" t="0" r="r" b="b"/>
                <a:pathLst>
                  <a:path w="1189" h="395">
                    <a:moveTo>
                      <a:pt x="0" y="395"/>
                    </a:moveTo>
                    <a:cubicBezTo>
                      <a:pt x="0" y="395"/>
                      <a:pt x="74" y="389"/>
                      <a:pt x="88" y="365"/>
                    </a:cubicBezTo>
                    <a:cubicBezTo>
                      <a:pt x="88" y="365"/>
                      <a:pt x="149" y="359"/>
                      <a:pt x="162" y="365"/>
                    </a:cubicBezTo>
                    <a:cubicBezTo>
                      <a:pt x="162" y="365"/>
                      <a:pt x="504" y="304"/>
                      <a:pt x="625" y="359"/>
                    </a:cubicBezTo>
                    <a:cubicBezTo>
                      <a:pt x="625" y="359"/>
                      <a:pt x="683" y="389"/>
                      <a:pt x="805" y="360"/>
                    </a:cubicBezTo>
                    <a:cubicBezTo>
                      <a:pt x="805" y="360"/>
                      <a:pt x="793" y="293"/>
                      <a:pt x="742" y="300"/>
                    </a:cubicBezTo>
                    <a:cubicBezTo>
                      <a:pt x="742" y="300"/>
                      <a:pt x="714" y="253"/>
                      <a:pt x="657" y="257"/>
                    </a:cubicBezTo>
                    <a:cubicBezTo>
                      <a:pt x="657" y="257"/>
                      <a:pt x="658" y="257"/>
                      <a:pt x="667" y="230"/>
                    </a:cubicBezTo>
                    <a:cubicBezTo>
                      <a:pt x="667" y="230"/>
                      <a:pt x="706" y="279"/>
                      <a:pt x="735" y="234"/>
                    </a:cubicBezTo>
                    <a:cubicBezTo>
                      <a:pt x="735" y="234"/>
                      <a:pt x="820" y="287"/>
                      <a:pt x="880" y="259"/>
                    </a:cubicBezTo>
                    <a:cubicBezTo>
                      <a:pt x="816" y="234"/>
                      <a:pt x="816" y="234"/>
                      <a:pt x="816" y="234"/>
                    </a:cubicBezTo>
                    <a:cubicBezTo>
                      <a:pt x="816" y="234"/>
                      <a:pt x="857" y="166"/>
                      <a:pt x="805" y="138"/>
                    </a:cubicBezTo>
                    <a:cubicBezTo>
                      <a:pt x="752" y="109"/>
                      <a:pt x="826" y="109"/>
                      <a:pt x="826" y="109"/>
                    </a:cubicBezTo>
                    <a:cubicBezTo>
                      <a:pt x="826" y="109"/>
                      <a:pt x="806" y="141"/>
                      <a:pt x="857" y="128"/>
                    </a:cubicBezTo>
                    <a:cubicBezTo>
                      <a:pt x="857" y="128"/>
                      <a:pt x="830" y="73"/>
                      <a:pt x="816" y="73"/>
                    </a:cubicBezTo>
                    <a:cubicBezTo>
                      <a:pt x="803" y="73"/>
                      <a:pt x="826" y="38"/>
                      <a:pt x="848" y="37"/>
                    </a:cubicBezTo>
                    <a:cubicBezTo>
                      <a:pt x="848" y="37"/>
                      <a:pt x="855" y="10"/>
                      <a:pt x="832" y="13"/>
                    </a:cubicBezTo>
                    <a:cubicBezTo>
                      <a:pt x="832" y="13"/>
                      <a:pt x="849" y="0"/>
                      <a:pt x="861" y="28"/>
                    </a:cubicBezTo>
                    <a:cubicBezTo>
                      <a:pt x="861" y="28"/>
                      <a:pt x="851" y="48"/>
                      <a:pt x="884" y="66"/>
                    </a:cubicBezTo>
                    <a:cubicBezTo>
                      <a:pt x="917" y="83"/>
                      <a:pt x="887" y="99"/>
                      <a:pt x="882" y="104"/>
                    </a:cubicBezTo>
                    <a:cubicBezTo>
                      <a:pt x="876" y="110"/>
                      <a:pt x="887" y="99"/>
                      <a:pt x="887" y="99"/>
                    </a:cubicBezTo>
                    <a:cubicBezTo>
                      <a:pt x="887" y="99"/>
                      <a:pt x="873" y="185"/>
                      <a:pt x="919" y="135"/>
                    </a:cubicBezTo>
                    <a:cubicBezTo>
                      <a:pt x="919" y="135"/>
                      <a:pt x="936" y="114"/>
                      <a:pt x="961" y="145"/>
                    </a:cubicBezTo>
                    <a:cubicBezTo>
                      <a:pt x="961" y="145"/>
                      <a:pt x="965" y="193"/>
                      <a:pt x="1003" y="182"/>
                    </a:cubicBezTo>
                    <a:cubicBezTo>
                      <a:pt x="1003" y="182"/>
                      <a:pt x="1070" y="182"/>
                      <a:pt x="1073" y="193"/>
                    </a:cubicBezTo>
                    <a:cubicBezTo>
                      <a:pt x="1078" y="206"/>
                      <a:pt x="1126" y="228"/>
                      <a:pt x="1104" y="273"/>
                    </a:cubicBezTo>
                    <a:cubicBezTo>
                      <a:pt x="1104" y="273"/>
                      <a:pt x="1151" y="291"/>
                      <a:pt x="1151" y="301"/>
                    </a:cubicBezTo>
                    <a:cubicBezTo>
                      <a:pt x="1151" y="313"/>
                      <a:pt x="1160" y="325"/>
                      <a:pt x="1160" y="325"/>
                    </a:cubicBezTo>
                    <a:cubicBezTo>
                      <a:pt x="1160" y="325"/>
                      <a:pt x="1189" y="363"/>
                      <a:pt x="1181" y="391"/>
                    </a:cubicBezTo>
                    <a:lnTo>
                      <a:pt x="0" y="395"/>
                    </a:lnTo>
                    <a:close/>
                  </a:path>
                </a:pathLst>
              </a:custGeom>
              <a:gradFill rotWithShape="1">
                <a:gsLst>
                  <a:gs pos="0">
                    <a:srgbClr val="FFFFFF"/>
                  </a:gs>
                  <a:gs pos="100000">
                    <a:srgbClr val="C7C7C7"/>
                  </a:gs>
                </a:gsLst>
                <a:lin ang="5400000" scaled="1"/>
              </a:gradFill>
              <a:ln w="9525" cap="flat" cmpd="sng">
                <a:noFill/>
                <a:prstDash val="solid"/>
                <a:round/>
                <a:headEnd type="none" w="med" len="med"/>
                <a:tailEnd type="none" w="med" len="med"/>
              </a:ln>
              <a:effectLst/>
            </p:spPr>
            <p:txBody>
              <a:bodyPr/>
              <a:lstStyle/>
              <a:p>
                <a:endParaRPr lang="en-GB"/>
              </a:p>
            </p:txBody>
          </p:sp>
          <p:sp>
            <p:nvSpPr>
              <p:cNvPr id="44" name="Freeform 17"/>
              <p:cNvSpPr>
                <a:spLocks/>
              </p:cNvSpPr>
              <p:nvPr/>
            </p:nvSpPr>
            <p:spPr bwMode="gray">
              <a:xfrm>
                <a:off x="3192" y="1462"/>
                <a:ext cx="378" cy="364"/>
              </a:xfrm>
              <a:custGeom>
                <a:avLst/>
                <a:gdLst/>
                <a:ahLst/>
                <a:cxnLst>
                  <a:cxn ang="0">
                    <a:pos x="17" y="0"/>
                  </a:cxn>
                  <a:cxn ang="0">
                    <a:pos x="11" y="21"/>
                  </a:cxn>
                  <a:cxn ang="0">
                    <a:pos x="40" y="60"/>
                  </a:cxn>
                  <a:cxn ang="0">
                    <a:pos x="62" y="105"/>
                  </a:cxn>
                  <a:cxn ang="0">
                    <a:pos x="81" y="92"/>
                  </a:cxn>
                  <a:cxn ang="0">
                    <a:pos x="114" y="129"/>
                  </a:cxn>
                  <a:cxn ang="0">
                    <a:pos x="155" y="170"/>
                  </a:cxn>
                  <a:cxn ang="0">
                    <a:pos x="109" y="191"/>
                  </a:cxn>
                  <a:cxn ang="0">
                    <a:pos x="166" y="191"/>
                  </a:cxn>
                  <a:cxn ang="0">
                    <a:pos x="141" y="221"/>
                  </a:cxn>
                  <a:cxn ang="0">
                    <a:pos x="116" y="266"/>
                  </a:cxn>
                  <a:cxn ang="0">
                    <a:pos x="191" y="272"/>
                  </a:cxn>
                  <a:cxn ang="0">
                    <a:pos x="107" y="300"/>
                  </a:cxn>
                  <a:cxn ang="0">
                    <a:pos x="100" y="304"/>
                  </a:cxn>
                  <a:cxn ang="0">
                    <a:pos x="317" y="305"/>
                  </a:cxn>
                  <a:cxn ang="0">
                    <a:pos x="285" y="251"/>
                  </a:cxn>
                  <a:cxn ang="0">
                    <a:pos x="254" y="200"/>
                  </a:cxn>
                  <a:cxn ang="0">
                    <a:pos x="228" y="147"/>
                  </a:cxn>
                  <a:cxn ang="0">
                    <a:pos x="141" y="129"/>
                  </a:cxn>
                  <a:cxn ang="0">
                    <a:pos x="85" y="70"/>
                  </a:cxn>
                  <a:cxn ang="0">
                    <a:pos x="17" y="0"/>
                  </a:cxn>
                </a:cxnLst>
                <a:rect l="0" t="0" r="r" b="b"/>
                <a:pathLst>
                  <a:path w="317" h="305">
                    <a:moveTo>
                      <a:pt x="17" y="0"/>
                    </a:moveTo>
                    <a:cubicBezTo>
                      <a:pt x="17" y="0"/>
                      <a:pt x="0" y="18"/>
                      <a:pt x="11" y="21"/>
                    </a:cubicBezTo>
                    <a:cubicBezTo>
                      <a:pt x="22" y="25"/>
                      <a:pt x="58" y="37"/>
                      <a:pt x="40" y="60"/>
                    </a:cubicBezTo>
                    <a:cubicBezTo>
                      <a:pt x="15" y="94"/>
                      <a:pt x="47" y="111"/>
                      <a:pt x="62" y="105"/>
                    </a:cubicBezTo>
                    <a:cubicBezTo>
                      <a:pt x="78" y="99"/>
                      <a:pt x="72" y="92"/>
                      <a:pt x="81" y="92"/>
                    </a:cubicBezTo>
                    <a:cubicBezTo>
                      <a:pt x="103" y="92"/>
                      <a:pt x="104" y="132"/>
                      <a:pt x="114" y="129"/>
                    </a:cubicBezTo>
                    <a:cubicBezTo>
                      <a:pt x="114" y="129"/>
                      <a:pt x="178" y="139"/>
                      <a:pt x="155" y="170"/>
                    </a:cubicBezTo>
                    <a:cubicBezTo>
                      <a:pt x="147" y="181"/>
                      <a:pt x="138" y="200"/>
                      <a:pt x="109" y="191"/>
                    </a:cubicBezTo>
                    <a:cubicBezTo>
                      <a:pt x="109" y="191"/>
                      <a:pt x="147" y="218"/>
                      <a:pt x="166" y="191"/>
                    </a:cubicBezTo>
                    <a:cubicBezTo>
                      <a:pt x="184" y="164"/>
                      <a:pt x="201" y="235"/>
                      <a:pt x="141" y="221"/>
                    </a:cubicBezTo>
                    <a:cubicBezTo>
                      <a:pt x="141" y="221"/>
                      <a:pt x="211" y="271"/>
                      <a:pt x="116" y="266"/>
                    </a:cubicBezTo>
                    <a:cubicBezTo>
                      <a:pt x="205" y="268"/>
                      <a:pt x="125" y="265"/>
                      <a:pt x="191" y="272"/>
                    </a:cubicBezTo>
                    <a:cubicBezTo>
                      <a:pt x="257" y="280"/>
                      <a:pt x="172" y="303"/>
                      <a:pt x="107" y="300"/>
                    </a:cubicBezTo>
                    <a:cubicBezTo>
                      <a:pt x="100" y="304"/>
                      <a:pt x="100" y="304"/>
                      <a:pt x="100" y="304"/>
                    </a:cubicBezTo>
                    <a:cubicBezTo>
                      <a:pt x="285" y="304"/>
                      <a:pt x="317" y="305"/>
                      <a:pt x="317" y="305"/>
                    </a:cubicBezTo>
                    <a:cubicBezTo>
                      <a:pt x="317" y="305"/>
                      <a:pt x="264" y="281"/>
                      <a:pt x="285" y="251"/>
                    </a:cubicBezTo>
                    <a:cubicBezTo>
                      <a:pt x="247" y="220"/>
                      <a:pt x="283" y="222"/>
                      <a:pt x="254" y="200"/>
                    </a:cubicBezTo>
                    <a:cubicBezTo>
                      <a:pt x="227" y="178"/>
                      <a:pt x="245" y="169"/>
                      <a:pt x="228" y="147"/>
                    </a:cubicBezTo>
                    <a:cubicBezTo>
                      <a:pt x="211" y="125"/>
                      <a:pt x="143" y="133"/>
                      <a:pt x="141" y="129"/>
                    </a:cubicBezTo>
                    <a:cubicBezTo>
                      <a:pt x="140" y="126"/>
                      <a:pt x="111" y="112"/>
                      <a:pt x="85" y="70"/>
                    </a:cubicBezTo>
                    <a:cubicBezTo>
                      <a:pt x="60" y="29"/>
                      <a:pt x="23" y="26"/>
                      <a:pt x="17" y="0"/>
                    </a:cubicBezTo>
                    <a:close/>
                  </a:path>
                </a:pathLst>
              </a:custGeom>
              <a:gradFill rotWithShape="1">
                <a:gsLst>
                  <a:gs pos="0">
                    <a:srgbClr val="B0B0B0"/>
                  </a:gs>
                  <a:gs pos="100000">
                    <a:srgbClr val="B0B0B0">
                      <a:gamma/>
                      <a:shade val="36471"/>
                      <a:invGamma/>
                    </a:srgbClr>
                  </a:gs>
                </a:gsLst>
                <a:lin ang="0" scaled="1"/>
              </a:gradFill>
              <a:ln w="9525" cap="flat" cmpd="sng">
                <a:noFill/>
                <a:prstDash val="solid"/>
                <a:round/>
                <a:headEnd type="none" w="med" len="med"/>
                <a:tailEnd type="none" w="med" len="med"/>
              </a:ln>
              <a:effectLst/>
            </p:spPr>
            <p:txBody>
              <a:bodyPr/>
              <a:lstStyle/>
              <a:p>
                <a:endParaRPr lang="en-GB"/>
              </a:p>
            </p:txBody>
          </p:sp>
          <p:sp>
            <p:nvSpPr>
              <p:cNvPr id="45" name="Freeform 18"/>
              <p:cNvSpPr>
                <a:spLocks/>
              </p:cNvSpPr>
              <p:nvPr/>
            </p:nvSpPr>
            <p:spPr bwMode="gray">
              <a:xfrm>
                <a:off x="3195" y="1581"/>
                <a:ext cx="55" cy="43"/>
              </a:xfrm>
              <a:custGeom>
                <a:avLst/>
                <a:gdLst/>
                <a:ahLst/>
                <a:cxnLst>
                  <a:cxn ang="0">
                    <a:pos x="27" y="0"/>
                  </a:cxn>
                  <a:cxn ang="0">
                    <a:pos x="62" y="15"/>
                  </a:cxn>
                  <a:cxn ang="0">
                    <a:pos x="29" y="27"/>
                  </a:cxn>
                  <a:cxn ang="0">
                    <a:pos x="27" y="0"/>
                  </a:cxn>
                </a:cxnLst>
                <a:rect l="0" t="0" r="r" b="b"/>
                <a:pathLst>
                  <a:path w="62" h="49">
                    <a:moveTo>
                      <a:pt x="27" y="0"/>
                    </a:moveTo>
                    <a:cubicBezTo>
                      <a:pt x="27" y="0"/>
                      <a:pt x="62" y="3"/>
                      <a:pt x="62" y="15"/>
                    </a:cubicBezTo>
                    <a:cubicBezTo>
                      <a:pt x="62" y="27"/>
                      <a:pt x="57" y="49"/>
                      <a:pt x="29" y="27"/>
                    </a:cubicBezTo>
                    <a:cubicBezTo>
                      <a:pt x="0" y="5"/>
                      <a:pt x="15" y="3"/>
                      <a:pt x="27" y="0"/>
                    </a:cubicBezTo>
                    <a:close/>
                  </a:path>
                </a:pathLst>
              </a:custGeom>
              <a:gradFill rotWithShape="1">
                <a:gsLst>
                  <a:gs pos="0">
                    <a:srgbClr val="B0B0B0"/>
                  </a:gs>
                  <a:gs pos="100000">
                    <a:srgbClr val="B0B0B0">
                      <a:gamma/>
                      <a:shade val="46275"/>
                      <a:invGamma/>
                    </a:srgbClr>
                  </a:gs>
                </a:gsLst>
                <a:lin ang="5400000" scaled="1"/>
              </a:gradFill>
              <a:ln w="9525" cap="flat" cmpd="sng">
                <a:noFill/>
                <a:prstDash val="solid"/>
                <a:round/>
                <a:headEnd type="none" w="med" len="med"/>
                <a:tailEnd type="none" w="med" len="med"/>
              </a:ln>
              <a:effectLst/>
            </p:spPr>
            <p:txBody>
              <a:bodyPr/>
              <a:lstStyle/>
              <a:p>
                <a:endParaRPr lang="en-GB"/>
              </a:p>
            </p:txBody>
          </p:sp>
          <p:sp>
            <p:nvSpPr>
              <p:cNvPr id="46" name="Freeform 19"/>
              <p:cNvSpPr>
                <a:spLocks/>
              </p:cNvSpPr>
              <p:nvPr/>
            </p:nvSpPr>
            <p:spPr bwMode="gray">
              <a:xfrm>
                <a:off x="3206" y="1594"/>
                <a:ext cx="79" cy="59"/>
              </a:xfrm>
              <a:custGeom>
                <a:avLst/>
                <a:gdLst/>
                <a:ahLst/>
                <a:cxnLst>
                  <a:cxn ang="0">
                    <a:pos x="18" y="44"/>
                  </a:cxn>
                  <a:cxn ang="0">
                    <a:pos x="58" y="27"/>
                  </a:cxn>
                  <a:cxn ang="0">
                    <a:pos x="45" y="64"/>
                  </a:cxn>
                  <a:cxn ang="0">
                    <a:pos x="18" y="44"/>
                  </a:cxn>
                </a:cxnLst>
                <a:rect l="0" t="0" r="r" b="b"/>
                <a:pathLst>
                  <a:path w="90" h="67">
                    <a:moveTo>
                      <a:pt x="18" y="44"/>
                    </a:moveTo>
                    <a:cubicBezTo>
                      <a:pt x="18" y="44"/>
                      <a:pt x="58" y="54"/>
                      <a:pt x="58" y="27"/>
                    </a:cubicBezTo>
                    <a:cubicBezTo>
                      <a:pt x="58" y="0"/>
                      <a:pt x="90" y="67"/>
                      <a:pt x="45" y="64"/>
                    </a:cubicBezTo>
                    <a:cubicBezTo>
                      <a:pt x="0" y="60"/>
                      <a:pt x="18" y="44"/>
                      <a:pt x="18" y="44"/>
                    </a:cubicBezTo>
                    <a:close/>
                  </a:path>
                </a:pathLst>
              </a:custGeom>
              <a:gradFill rotWithShape="1">
                <a:gsLst>
                  <a:gs pos="0">
                    <a:srgbClr val="B0B0B0"/>
                  </a:gs>
                  <a:gs pos="100000">
                    <a:srgbClr val="B0B0B0">
                      <a:gamma/>
                      <a:shade val="46275"/>
                      <a:invGamma/>
                    </a:srgbClr>
                  </a:gs>
                </a:gsLst>
                <a:lin ang="5400000" scaled="1"/>
              </a:gradFill>
              <a:ln w="9525" cap="flat" cmpd="sng">
                <a:noFill/>
                <a:prstDash val="solid"/>
                <a:round/>
                <a:headEnd type="none" w="med" len="med"/>
                <a:tailEnd type="none" w="med" len="med"/>
              </a:ln>
              <a:effectLst/>
            </p:spPr>
            <p:txBody>
              <a:bodyPr/>
              <a:lstStyle/>
              <a:p>
                <a:endParaRPr lang="en-GB"/>
              </a:p>
            </p:txBody>
          </p:sp>
          <p:sp>
            <p:nvSpPr>
              <p:cNvPr id="47" name="Freeform 20"/>
              <p:cNvSpPr>
                <a:spLocks/>
              </p:cNvSpPr>
              <p:nvPr/>
            </p:nvSpPr>
            <p:spPr bwMode="gray">
              <a:xfrm>
                <a:off x="3017" y="1550"/>
                <a:ext cx="62" cy="89"/>
              </a:xfrm>
              <a:custGeom>
                <a:avLst/>
                <a:gdLst/>
                <a:ahLst/>
                <a:cxnLst>
                  <a:cxn ang="0">
                    <a:pos x="0" y="93"/>
                  </a:cxn>
                  <a:cxn ang="0">
                    <a:pos x="65" y="13"/>
                  </a:cxn>
                  <a:cxn ang="0">
                    <a:pos x="72" y="101"/>
                  </a:cxn>
                  <a:cxn ang="0">
                    <a:pos x="0" y="93"/>
                  </a:cxn>
                </a:cxnLst>
                <a:rect l="0" t="0" r="r" b="b"/>
                <a:pathLst>
                  <a:path w="72" h="101">
                    <a:moveTo>
                      <a:pt x="0" y="93"/>
                    </a:moveTo>
                    <a:cubicBezTo>
                      <a:pt x="0" y="93"/>
                      <a:pt x="25" y="0"/>
                      <a:pt x="65" y="13"/>
                    </a:cubicBezTo>
                    <a:cubicBezTo>
                      <a:pt x="72" y="101"/>
                      <a:pt x="72" y="101"/>
                      <a:pt x="72" y="101"/>
                    </a:cubicBezTo>
                    <a:cubicBezTo>
                      <a:pt x="72" y="101"/>
                      <a:pt x="60" y="31"/>
                      <a:pt x="0" y="93"/>
                    </a:cubicBezTo>
                    <a:close/>
                  </a:path>
                </a:pathLst>
              </a:custGeom>
              <a:gradFill rotWithShape="1">
                <a:gsLst>
                  <a:gs pos="0">
                    <a:srgbClr val="C7C7C7"/>
                  </a:gs>
                  <a:gs pos="100000">
                    <a:srgbClr val="FFFFFF"/>
                  </a:gs>
                </a:gsLst>
                <a:lin ang="5400000" scaled="1"/>
              </a:gradFill>
              <a:ln w="9525" cap="flat" cmpd="sng">
                <a:noFill/>
                <a:prstDash val="solid"/>
                <a:round/>
                <a:headEnd type="none" w="med" len="med"/>
                <a:tailEnd type="none" w="med" len="med"/>
              </a:ln>
              <a:effectLst/>
            </p:spPr>
            <p:txBody>
              <a:bodyPr/>
              <a:lstStyle/>
              <a:p>
                <a:endParaRPr lang="en-GB"/>
              </a:p>
            </p:txBody>
          </p:sp>
          <p:sp>
            <p:nvSpPr>
              <p:cNvPr id="48" name="Freeform 21"/>
              <p:cNvSpPr>
                <a:spLocks/>
              </p:cNvSpPr>
              <p:nvPr/>
            </p:nvSpPr>
            <p:spPr bwMode="gray">
              <a:xfrm>
                <a:off x="2889" y="1530"/>
                <a:ext cx="51" cy="62"/>
              </a:xfrm>
              <a:custGeom>
                <a:avLst/>
                <a:gdLst/>
                <a:ahLst/>
                <a:cxnLst>
                  <a:cxn ang="0">
                    <a:pos x="60" y="20"/>
                  </a:cxn>
                  <a:cxn ang="0">
                    <a:pos x="0" y="60"/>
                  </a:cxn>
                  <a:cxn ang="0">
                    <a:pos x="60" y="20"/>
                  </a:cxn>
                </a:cxnLst>
                <a:rect l="0" t="0" r="r" b="b"/>
                <a:pathLst>
                  <a:path w="60" h="71">
                    <a:moveTo>
                      <a:pt x="60" y="20"/>
                    </a:moveTo>
                    <a:cubicBezTo>
                      <a:pt x="60" y="20"/>
                      <a:pt x="27" y="71"/>
                      <a:pt x="0" y="60"/>
                    </a:cubicBezTo>
                    <a:cubicBezTo>
                      <a:pt x="0" y="60"/>
                      <a:pt x="25" y="0"/>
                      <a:pt x="60" y="20"/>
                    </a:cubicBezTo>
                    <a:close/>
                  </a:path>
                </a:pathLst>
              </a:custGeom>
              <a:gradFill rotWithShape="1">
                <a:gsLst>
                  <a:gs pos="0">
                    <a:srgbClr val="FFFFFF"/>
                  </a:gs>
                  <a:gs pos="100000">
                    <a:srgbClr val="C7C7C7"/>
                  </a:gs>
                </a:gsLst>
                <a:lin ang="5400000" scaled="1"/>
              </a:gradFill>
              <a:ln w="9525" cap="flat" cmpd="sng">
                <a:noFill/>
                <a:prstDash val="solid"/>
                <a:round/>
                <a:headEnd type="none" w="med" len="med"/>
                <a:tailEnd type="none" w="med" len="med"/>
              </a:ln>
              <a:effectLst/>
            </p:spPr>
            <p:txBody>
              <a:bodyPr/>
              <a:lstStyle/>
              <a:p>
                <a:endParaRPr lang="en-GB"/>
              </a:p>
            </p:txBody>
          </p:sp>
          <p:sp>
            <p:nvSpPr>
              <p:cNvPr id="49" name="Freeform 22"/>
              <p:cNvSpPr>
                <a:spLocks/>
              </p:cNvSpPr>
              <p:nvPr/>
            </p:nvSpPr>
            <p:spPr bwMode="gray">
              <a:xfrm>
                <a:off x="2966" y="1660"/>
                <a:ext cx="26" cy="28"/>
              </a:xfrm>
              <a:custGeom>
                <a:avLst/>
                <a:gdLst/>
                <a:ahLst/>
                <a:cxnLst>
                  <a:cxn ang="0">
                    <a:pos x="29" y="0"/>
                  </a:cxn>
                  <a:cxn ang="0">
                    <a:pos x="31" y="31"/>
                  </a:cxn>
                  <a:cxn ang="0">
                    <a:pos x="29" y="0"/>
                  </a:cxn>
                </a:cxnLst>
                <a:rect l="0" t="0" r="r" b="b"/>
                <a:pathLst>
                  <a:path w="31" h="31">
                    <a:moveTo>
                      <a:pt x="29" y="0"/>
                    </a:moveTo>
                    <a:cubicBezTo>
                      <a:pt x="31" y="31"/>
                      <a:pt x="31" y="31"/>
                      <a:pt x="31" y="31"/>
                    </a:cubicBezTo>
                    <a:cubicBezTo>
                      <a:pt x="31" y="31"/>
                      <a:pt x="0" y="20"/>
                      <a:pt x="29" y="0"/>
                    </a:cubicBezTo>
                    <a:close/>
                  </a:path>
                </a:pathLst>
              </a:custGeom>
              <a:gradFill rotWithShape="1">
                <a:gsLst>
                  <a:gs pos="0">
                    <a:srgbClr val="C7C7C7"/>
                  </a:gs>
                  <a:gs pos="100000">
                    <a:srgbClr val="FFFFFF"/>
                  </a:gs>
                </a:gsLst>
                <a:lin ang="5400000" scaled="1"/>
              </a:gradFill>
              <a:ln w="9525" cap="flat" cmpd="sng">
                <a:noFill/>
                <a:prstDash val="solid"/>
                <a:round/>
                <a:headEnd type="none" w="med" len="med"/>
                <a:tailEnd type="none" w="med" len="med"/>
              </a:ln>
              <a:effectLst/>
            </p:spPr>
            <p:txBody>
              <a:bodyPr/>
              <a:lstStyle/>
              <a:p>
                <a:endParaRPr lang="en-GB"/>
              </a:p>
            </p:txBody>
          </p:sp>
          <p:sp>
            <p:nvSpPr>
              <p:cNvPr id="50" name="Freeform 23"/>
              <p:cNvSpPr>
                <a:spLocks/>
              </p:cNvSpPr>
              <p:nvPr/>
            </p:nvSpPr>
            <p:spPr bwMode="gray">
              <a:xfrm>
                <a:off x="3257" y="1587"/>
                <a:ext cx="79" cy="86"/>
              </a:xfrm>
              <a:custGeom>
                <a:avLst/>
                <a:gdLst/>
                <a:ahLst/>
                <a:cxnLst>
                  <a:cxn ang="0">
                    <a:pos x="5" y="20"/>
                  </a:cxn>
                  <a:cxn ang="0">
                    <a:pos x="16" y="99"/>
                  </a:cxn>
                  <a:cxn ang="0">
                    <a:pos x="90" y="77"/>
                  </a:cxn>
                  <a:cxn ang="0">
                    <a:pos x="65" y="33"/>
                  </a:cxn>
                  <a:cxn ang="0">
                    <a:pos x="34" y="0"/>
                  </a:cxn>
                  <a:cxn ang="0">
                    <a:pos x="5" y="20"/>
                  </a:cxn>
                </a:cxnLst>
                <a:rect l="0" t="0" r="r" b="b"/>
                <a:pathLst>
                  <a:path w="90" h="99">
                    <a:moveTo>
                      <a:pt x="5" y="20"/>
                    </a:moveTo>
                    <a:cubicBezTo>
                      <a:pt x="29" y="16"/>
                      <a:pt x="16" y="99"/>
                      <a:pt x="16" y="99"/>
                    </a:cubicBezTo>
                    <a:cubicBezTo>
                      <a:pt x="16" y="86"/>
                      <a:pt x="90" y="77"/>
                      <a:pt x="90" y="77"/>
                    </a:cubicBezTo>
                    <a:cubicBezTo>
                      <a:pt x="90" y="77"/>
                      <a:pt x="67" y="46"/>
                      <a:pt x="65" y="33"/>
                    </a:cubicBezTo>
                    <a:cubicBezTo>
                      <a:pt x="63" y="20"/>
                      <a:pt x="34" y="0"/>
                      <a:pt x="34" y="0"/>
                    </a:cubicBezTo>
                    <a:cubicBezTo>
                      <a:pt x="34" y="0"/>
                      <a:pt x="0" y="20"/>
                      <a:pt x="5" y="20"/>
                    </a:cubicBezTo>
                    <a:close/>
                  </a:path>
                </a:pathLst>
              </a:custGeom>
              <a:solidFill>
                <a:srgbClr val="E8E8E8"/>
              </a:solidFill>
              <a:ln w="9525">
                <a:noFill/>
                <a:round/>
                <a:headEnd/>
                <a:tailEnd/>
              </a:ln>
            </p:spPr>
            <p:txBody>
              <a:bodyPr/>
              <a:lstStyle/>
              <a:p>
                <a:endParaRPr lang="en-GB"/>
              </a:p>
            </p:txBody>
          </p:sp>
        </p:grpSp>
        <p:grpSp>
          <p:nvGrpSpPr>
            <p:cNvPr id="18" name="Group 7"/>
            <p:cNvGrpSpPr>
              <a:grpSpLocks/>
            </p:cNvGrpSpPr>
            <p:nvPr/>
          </p:nvGrpSpPr>
          <p:grpSpPr bwMode="gray">
            <a:xfrm>
              <a:off x="6157409" y="731430"/>
              <a:ext cx="2511029" cy="919609"/>
              <a:chOff x="1988" y="1175"/>
              <a:chExt cx="1582" cy="654"/>
            </a:xfrm>
            <a:effectLst/>
          </p:grpSpPr>
          <p:sp>
            <p:nvSpPr>
              <p:cNvPr id="19" name="Freeform 8"/>
              <p:cNvSpPr>
                <a:spLocks/>
              </p:cNvSpPr>
              <p:nvPr/>
            </p:nvSpPr>
            <p:spPr bwMode="gray">
              <a:xfrm>
                <a:off x="1988" y="1175"/>
                <a:ext cx="940" cy="650"/>
              </a:xfrm>
              <a:custGeom>
                <a:avLst/>
                <a:gdLst/>
                <a:ahLst/>
                <a:cxnLst>
                  <a:cxn ang="0">
                    <a:pos x="666" y="33"/>
                  </a:cxn>
                  <a:cxn ang="0">
                    <a:pos x="707" y="2"/>
                  </a:cxn>
                  <a:cxn ang="0">
                    <a:pos x="770" y="86"/>
                  </a:cxn>
                  <a:cxn ang="0">
                    <a:pos x="843" y="84"/>
                  </a:cxn>
                  <a:cxn ang="0">
                    <a:pos x="851" y="81"/>
                  </a:cxn>
                  <a:cxn ang="0">
                    <a:pos x="889" y="141"/>
                  </a:cxn>
                  <a:cxn ang="0">
                    <a:pos x="916" y="154"/>
                  </a:cxn>
                  <a:cxn ang="0">
                    <a:pos x="935" y="165"/>
                  </a:cxn>
                  <a:cxn ang="0">
                    <a:pos x="959" y="168"/>
                  </a:cxn>
                  <a:cxn ang="0">
                    <a:pos x="973" y="185"/>
                  </a:cxn>
                  <a:cxn ang="0">
                    <a:pos x="1048" y="234"/>
                  </a:cxn>
                  <a:cxn ang="0">
                    <a:pos x="1068" y="251"/>
                  </a:cxn>
                  <a:cxn ang="0">
                    <a:pos x="1056" y="385"/>
                  </a:cxn>
                  <a:cxn ang="0">
                    <a:pos x="1079" y="746"/>
                  </a:cxn>
                  <a:cxn ang="0">
                    <a:pos x="36" y="745"/>
                  </a:cxn>
                  <a:cxn ang="0">
                    <a:pos x="62" y="650"/>
                  </a:cxn>
                  <a:cxn ang="0">
                    <a:pos x="110" y="613"/>
                  </a:cxn>
                  <a:cxn ang="0">
                    <a:pos x="238" y="480"/>
                  </a:cxn>
                  <a:cxn ang="0">
                    <a:pos x="299" y="413"/>
                  </a:cxn>
                  <a:cxn ang="0">
                    <a:pos x="349" y="401"/>
                  </a:cxn>
                  <a:cxn ang="0">
                    <a:pos x="354" y="314"/>
                  </a:cxn>
                  <a:cxn ang="0">
                    <a:pos x="414" y="212"/>
                  </a:cxn>
                  <a:cxn ang="0">
                    <a:pos x="456" y="139"/>
                  </a:cxn>
                  <a:cxn ang="0">
                    <a:pos x="481" y="119"/>
                  </a:cxn>
                  <a:cxn ang="0">
                    <a:pos x="534" y="90"/>
                  </a:cxn>
                  <a:cxn ang="0">
                    <a:pos x="557" y="69"/>
                  </a:cxn>
                  <a:cxn ang="0">
                    <a:pos x="585" y="53"/>
                  </a:cxn>
                  <a:cxn ang="0">
                    <a:pos x="610" y="43"/>
                  </a:cxn>
                  <a:cxn ang="0">
                    <a:pos x="633" y="47"/>
                  </a:cxn>
                  <a:cxn ang="0">
                    <a:pos x="666" y="33"/>
                  </a:cxn>
                </a:cxnLst>
                <a:rect l="0" t="0" r="r" b="b"/>
                <a:pathLst>
                  <a:path w="1079" h="746">
                    <a:moveTo>
                      <a:pt x="666" y="33"/>
                    </a:moveTo>
                    <a:cubicBezTo>
                      <a:pt x="682" y="14"/>
                      <a:pt x="697" y="0"/>
                      <a:pt x="707" y="2"/>
                    </a:cubicBezTo>
                    <a:cubicBezTo>
                      <a:pt x="770" y="86"/>
                      <a:pt x="770" y="86"/>
                      <a:pt x="770" y="86"/>
                    </a:cubicBezTo>
                    <a:cubicBezTo>
                      <a:pt x="770" y="86"/>
                      <a:pt x="780" y="104"/>
                      <a:pt x="843" y="84"/>
                    </a:cubicBezTo>
                    <a:cubicBezTo>
                      <a:pt x="851" y="81"/>
                      <a:pt x="851" y="81"/>
                      <a:pt x="851" y="81"/>
                    </a:cubicBezTo>
                    <a:cubicBezTo>
                      <a:pt x="851" y="81"/>
                      <a:pt x="867" y="143"/>
                      <a:pt x="889" y="141"/>
                    </a:cubicBezTo>
                    <a:cubicBezTo>
                      <a:pt x="889" y="141"/>
                      <a:pt x="906" y="162"/>
                      <a:pt x="916" y="154"/>
                    </a:cubicBezTo>
                    <a:cubicBezTo>
                      <a:pt x="927" y="147"/>
                      <a:pt x="935" y="160"/>
                      <a:pt x="935" y="165"/>
                    </a:cubicBezTo>
                    <a:cubicBezTo>
                      <a:pt x="935" y="170"/>
                      <a:pt x="954" y="172"/>
                      <a:pt x="959" y="168"/>
                    </a:cubicBezTo>
                    <a:cubicBezTo>
                      <a:pt x="963" y="164"/>
                      <a:pt x="973" y="179"/>
                      <a:pt x="973" y="185"/>
                    </a:cubicBezTo>
                    <a:cubicBezTo>
                      <a:pt x="973" y="191"/>
                      <a:pt x="1032" y="213"/>
                      <a:pt x="1048" y="234"/>
                    </a:cubicBezTo>
                    <a:cubicBezTo>
                      <a:pt x="1062" y="252"/>
                      <a:pt x="1070" y="249"/>
                      <a:pt x="1068" y="251"/>
                    </a:cubicBezTo>
                    <a:cubicBezTo>
                      <a:pt x="1066" y="253"/>
                      <a:pt x="1043" y="281"/>
                      <a:pt x="1056" y="385"/>
                    </a:cubicBezTo>
                    <a:cubicBezTo>
                      <a:pt x="1071" y="499"/>
                      <a:pt x="1005" y="652"/>
                      <a:pt x="1079" y="746"/>
                    </a:cubicBezTo>
                    <a:cubicBezTo>
                      <a:pt x="36" y="745"/>
                      <a:pt x="36" y="745"/>
                      <a:pt x="36" y="745"/>
                    </a:cubicBezTo>
                    <a:cubicBezTo>
                      <a:pt x="36" y="745"/>
                      <a:pt x="0" y="686"/>
                      <a:pt x="62" y="650"/>
                    </a:cubicBezTo>
                    <a:cubicBezTo>
                      <a:pt x="62" y="650"/>
                      <a:pt x="87" y="610"/>
                      <a:pt x="110" y="613"/>
                    </a:cubicBezTo>
                    <a:cubicBezTo>
                      <a:pt x="127" y="615"/>
                      <a:pt x="187" y="572"/>
                      <a:pt x="238" y="480"/>
                    </a:cubicBezTo>
                    <a:cubicBezTo>
                      <a:pt x="253" y="454"/>
                      <a:pt x="282" y="430"/>
                      <a:pt x="299" y="413"/>
                    </a:cubicBezTo>
                    <a:cubicBezTo>
                      <a:pt x="299" y="413"/>
                      <a:pt x="358" y="426"/>
                      <a:pt x="349" y="401"/>
                    </a:cubicBezTo>
                    <a:cubicBezTo>
                      <a:pt x="339" y="375"/>
                      <a:pt x="385" y="376"/>
                      <a:pt x="354" y="314"/>
                    </a:cubicBezTo>
                    <a:cubicBezTo>
                      <a:pt x="354" y="314"/>
                      <a:pt x="377" y="253"/>
                      <a:pt x="414" y="212"/>
                    </a:cubicBezTo>
                    <a:cubicBezTo>
                      <a:pt x="451" y="171"/>
                      <a:pt x="456" y="139"/>
                      <a:pt x="456" y="139"/>
                    </a:cubicBezTo>
                    <a:cubicBezTo>
                      <a:pt x="456" y="139"/>
                      <a:pt x="480" y="128"/>
                      <a:pt x="481" y="119"/>
                    </a:cubicBezTo>
                    <a:cubicBezTo>
                      <a:pt x="482" y="110"/>
                      <a:pt x="525" y="93"/>
                      <a:pt x="534" y="90"/>
                    </a:cubicBezTo>
                    <a:cubicBezTo>
                      <a:pt x="543" y="87"/>
                      <a:pt x="544" y="70"/>
                      <a:pt x="557" y="69"/>
                    </a:cubicBezTo>
                    <a:cubicBezTo>
                      <a:pt x="570" y="68"/>
                      <a:pt x="585" y="61"/>
                      <a:pt x="585" y="53"/>
                    </a:cubicBezTo>
                    <a:cubicBezTo>
                      <a:pt x="585" y="45"/>
                      <a:pt x="600" y="64"/>
                      <a:pt x="610" y="43"/>
                    </a:cubicBezTo>
                    <a:cubicBezTo>
                      <a:pt x="610" y="43"/>
                      <a:pt x="629" y="41"/>
                      <a:pt x="633" y="47"/>
                    </a:cubicBezTo>
                    <a:cubicBezTo>
                      <a:pt x="635" y="50"/>
                      <a:pt x="653" y="49"/>
                      <a:pt x="666" y="33"/>
                    </a:cubicBezTo>
                    <a:close/>
                  </a:path>
                </a:pathLst>
              </a:custGeom>
              <a:gradFill rotWithShape="1">
                <a:gsLst>
                  <a:gs pos="0">
                    <a:srgbClr val="FFFFFF"/>
                  </a:gs>
                  <a:gs pos="100000">
                    <a:srgbClr val="E6E6E6"/>
                  </a:gs>
                </a:gsLst>
                <a:lin ang="5400000" scaled="1"/>
              </a:gradFill>
              <a:ln w="9525">
                <a:noFill/>
                <a:round/>
                <a:headEnd/>
                <a:tailEnd/>
              </a:ln>
            </p:spPr>
            <p:txBody>
              <a:bodyPr/>
              <a:lstStyle/>
              <a:p>
                <a:endParaRPr lang="en-GB"/>
              </a:p>
            </p:txBody>
          </p:sp>
          <p:sp>
            <p:nvSpPr>
              <p:cNvPr id="20" name="Freeform 9"/>
              <p:cNvSpPr>
                <a:spLocks/>
              </p:cNvSpPr>
              <p:nvPr/>
            </p:nvSpPr>
            <p:spPr bwMode="gray">
              <a:xfrm>
                <a:off x="2281" y="1424"/>
                <a:ext cx="294" cy="150"/>
              </a:xfrm>
              <a:custGeom>
                <a:avLst/>
                <a:gdLst/>
                <a:ahLst/>
                <a:cxnLst>
                  <a:cxn ang="0">
                    <a:pos x="17" y="29"/>
                  </a:cxn>
                  <a:cxn ang="0">
                    <a:pos x="332" y="1"/>
                  </a:cxn>
                  <a:cxn ang="0">
                    <a:pos x="152" y="105"/>
                  </a:cxn>
                  <a:cxn ang="0">
                    <a:pos x="8" y="125"/>
                  </a:cxn>
                  <a:cxn ang="0">
                    <a:pos x="17" y="29"/>
                  </a:cxn>
                </a:cxnLst>
                <a:rect l="0" t="0" r="r" b="b"/>
                <a:pathLst>
                  <a:path w="337" h="173">
                    <a:moveTo>
                      <a:pt x="17" y="29"/>
                    </a:moveTo>
                    <a:cubicBezTo>
                      <a:pt x="17" y="29"/>
                      <a:pt x="207" y="38"/>
                      <a:pt x="332" y="1"/>
                    </a:cubicBezTo>
                    <a:cubicBezTo>
                      <a:pt x="337" y="0"/>
                      <a:pt x="180" y="77"/>
                      <a:pt x="152" y="105"/>
                    </a:cubicBezTo>
                    <a:cubicBezTo>
                      <a:pt x="124" y="133"/>
                      <a:pt x="16" y="173"/>
                      <a:pt x="8" y="125"/>
                    </a:cubicBezTo>
                    <a:cubicBezTo>
                      <a:pt x="0" y="77"/>
                      <a:pt x="50" y="97"/>
                      <a:pt x="17" y="29"/>
                    </a:cubicBezTo>
                  </a:path>
                </a:pathLst>
              </a:custGeom>
              <a:gradFill rotWithShape="1">
                <a:gsLst>
                  <a:gs pos="0">
                    <a:srgbClr val="C7C7C7"/>
                  </a:gs>
                  <a:gs pos="100000">
                    <a:srgbClr val="FFFFFF"/>
                  </a:gs>
                </a:gsLst>
                <a:lin ang="2700000" scaled="1"/>
              </a:gradFill>
              <a:ln w="9525">
                <a:noFill/>
                <a:round/>
                <a:headEnd/>
                <a:tailEnd/>
              </a:ln>
            </p:spPr>
            <p:txBody>
              <a:bodyPr/>
              <a:lstStyle/>
              <a:p>
                <a:endParaRPr lang="en-GB"/>
              </a:p>
            </p:txBody>
          </p:sp>
          <p:sp>
            <p:nvSpPr>
              <p:cNvPr id="21" name="Freeform 10"/>
              <p:cNvSpPr>
                <a:spLocks/>
              </p:cNvSpPr>
              <p:nvPr/>
            </p:nvSpPr>
            <p:spPr bwMode="gray">
              <a:xfrm>
                <a:off x="2015" y="1248"/>
                <a:ext cx="902" cy="578"/>
              </a:xfrm>
              <a:custGeom>
                <a:avLst/>
                <a:gdLst/>
                <a:ahLst/>
                <a:cxnLst>
                  <a:cxn ang="0">
                    <a:pos x="968" y="186"/>
                  </a:cxn>
                  <a:cxn ang="0">
                    <a:pos x="928" y="142"/>
                  </a:cxn>
                  <a:cxn ang="0">
                    <a:pos x="940" y="220"/>
                  </a:cxn>
                  <a:cxn ang="0">
                    <a:pos x="890" y="238"/>
                  </a:cxn>
                  <a:cxn ang="0">
                    <a:pos x="816" y="0"/>
                  </a:cxn>
                  <a:cxn ang="0">
                    <a:pos x="788" y="48"/>
                  </a:cxn>
                  <a:cxn ang="0">
                    <a:pos x="708" y="100"/>
                  </a:cxn>
                  <a:cxn ang="0">
                    <a:pos x="644" y="188"/>
                  </a:cxn>
                  <a:cxn ang="0">
                    <a:pos x="538" y="342"/>
                  </a:cxn>
                  <a:cxn ang="0">
                    <a:pos x="268" y="496"/>
                  </a:cxn>
                  <a:cxn ang="0">
                    <a:pos x="8" y="655"/>
                  </a:cxn>
                  <a:cxn ang="0">
                    <a:pos x="269" y="503"/>
                  </a:cxn>
                  <a:cxn ang="0">
                    <a:pos x="618" y="362"/>
                  </a:cxn>
                  <a:cxn ang="0">
                    <a:pos x="646" y="286"/>
                  </a:cxn>
                  <a:cxn ang="0">
                    <a:pos x="736" y="296"/>
                  </a:cxn>
                  <a:cxn ang="0">
                    <a:pos x="732" y="366"/>
                  </a:cxn>
                  <a:cxn ang="0">
                    <a:pos x="705" y="415"/>
                  </a:cxn>
                  <a:cxn ang="0">
                    <a:pos x="628" y="466"/>
                  </a:cxn>
                  <a:cxn ang="0">
                    <a:pos x="553" y="542"/>
                  </a:cxn>
                  <a:cxn ang="0">
                    <a:pos x="398" y="586"/>
                  </a:cxn>
                  <a:cxn ang="0">
                    <a:pos x="412" y="550"/>
                  </a:cxn>
                  <a:cxn ang="0">
                    <a:pos x="210" y="566"/>
                  </a:cxn>
                  <a:cxn ang="0">
                    <a:pos x="190" y="563"/>
                  </a:cxn>
                  <a:cxn ang="0">
                    <a:pos x="5" y="661"/>
                  </a:cxn>
                  <a:cxn ang="0">
                    <a:pos x="1017" y="663"/>
                  </a:cxn>
                  <a:cxn ang="0">
                    <a:pos x="1026" y="286"/>
                  </a:cxn>
                  <a:cxn ang="0">
                    <a:pos x="1032" y="176"/>
                  </a:cxn>
                  <a:cxn ang="0">
                    <a:pos x="968" y="186"/>
                  </a:cxn>
                </a:cxnLst>
                <a:rect l="0" t="0" r="r" b="b"/>
                <a:pathLst>
                  <a:path w="1035" h="663">
                    <a:moveTo>
                      <a:pt x="968" y="186"/>
                    </a:moveTo>
                    <a:cubicBezTo>
                      <a:pt x="967" y="177"/>
                      <a:pt x="937" y="156"/>
                      <a:pt x="928" y="142"/>
                    </a:cubicBezTo>
                    <a:cubicBezTo>
                      <a:pt x="920" y="130"/>
                      <a:pt x="952" y="210"/>
                      <a:pt x="940" y="220"/>
                    </a:cubicBezTo>
                    <a:cubicBezTo>
                      <a:pt x="900" y="253"/>
                      <a:pt x="918" y="260"/>
                      <a:pt x="890" y="238"/>
                    </a:cubicBezTo>
                    <a:cubicBezTo>
                      <a:pt x="754" y="134"/>
                      <a:pt x="852" y="80"/>
                      <a:pt x="816" y="0"/>
                    </a:cubicBezTo>
                    <a:cubicBezTo>
                      <a:pt x="816" y="0"/>
                      <a:pt x="811" y="20"/>
                      <a:pt x="788" y="48"/>
                    </a:cubicBezTo>
                    <a:cubicBezTo>
                      <a:pt x="774" y="66"/>
                      <a:pt x="708" y="100"/>
                      <a:pt x="708" y="100"/>
                    </a:cubicBezTo>
                    <a:cubicBezTo>
                      <a:pt x="708" y="100"/>
                      <a:pt x="654" y="154"/>
                      <a:pt x="644" y="188"/>
                    </a:cubicBezTo>
                    <a:cubicBezTo>
                      <a:pt x="631" y="232"/>
                      <a:pt x="570" y="230"/>
                      <a:pt x="538" y="342"/>
                    </a:cubicBezTo>
                    <a:cubicBezTo>
                      <a:pt x="527" y="380"/>
                      <a:pt x="377" y="483"/>
                      <a:pt x="268" y="496"/>
                    </a:cubicBezTo>
                    <a:cubicBezTo>
                      <a:pt x="100" y="515"/>
                      <a:pt x="0" y="654"/>
                      <a:pt x="8" y="655"/>
                    </a:cubicBezTo>
                    <a:cubicBezTo>
                      <a:pt x="16" y="655"/>
                      <a:pt x="108" y="524"/>
                      <a:pt x="269" y="503"/>
                    </a:cubicBezTo>
                    <a:cubicBezTo>
                      <a:pt x="390" y="488"/>
                      <a:pt x="563" y="413"/>
                      <a:pt x="618" y="362"/>
                    </a:cubicBezTo>
                    <a:cubicBezTo>
                      <a:pt x="631" y="351"/>
                      <a:pt x="635" y="296"/>
                      <a:pt x="646" y="286"/>
                    </a:cubicBezTo>
                    <a:cubicBezTo>
                      <a:pt x="700" y="235"/>
                      <a:pt x="732" y="254"/>
                      <a:pt x="736" y="296"/>
                    </a:cubicBezTo>
                    <a:cubicBezTo>
                      <a:pt x="736" y="296"/>
                      <a:pt x="816" y="342"/>
                      <a:pt x="732" y="366"/>
                    </a:cubicBezTo>
                    <a:cubicBezTo>
                      <a:pt x="705" y="415"/>
                      <a:pt x="705" y="415"/>
                      <a:pt x="705" y="415"/>
                    </a:cubicBezTo>
                    <a:cubicBezTo>
                      <a:pt x="705" y="415"/>
                      <a:pt x="681" y="431"/>
                      <a:pt x="628" y="466"/>
                    </a:cubicBezTo>
                    <a:cubicBezTo>
                      <a:pt x="589" y="492"/>
                      <a:pt x="501" y="598"/>
                      <a:pt x="553" y="542"/>
                    </a:cubicBezTo>
                    <a:cubicBezTo>
                      <a:pt x="553" y="542"/>
                      <a:pt x="466" y="600"/>
                      <a:pt x="398" y="586"/>
                    </a:cubicBezTo>
                    <a:cubicBezTo>
                      <a:pt x="412" y="550"/>
                      <a:pt x="412" y="550"/>
                      <a:pt x="412" y="550"/>
                    </a:cubicBezTo>
                    <a:cubicBezTo>
                      <a:pt x="412" y="550"/>
                      <a:pt x="341" y="596"/>
                      <a:pt x="210" y="566"/>
                    </a:cubicBezTo>
                    <a:cubicBezTo>
                      <a:pt x="195" y="563"/>
                      <a:pt x="190" y="563"/>
                      <a:pt x="190" y="563"/>
                    </a:cubicBezTo>
                    <a:cubicBezTo>
                      <a:pt x="190" y="563"/>
                      <a:pt x="9" y="613"/>
                      <a:pt x="5" y="661"/>
                    </a:cubicBezTo>
                    <a:cubicBezTo>
                      <a:pt x="1017" y="663"/>
                      <a:pt x="1017" y="663"/>
                      <a:pt x="1017" y="663"/>
                    </a:cubicBezTo>
                    <a:cubicBezTo>
                      <a:pt x="1026" y="286"/>
                      <a:pt x="1026" y="286"/>
                      <a:pt x="1026" y="286"/>
                    </a:cubicBezTo>
                    <a:cubicBezTo>
                      <a:pt x="1026" y="286"/>
                      <a:pt x="1018" y="202"/>
                      <a:pt x="1032" y="176"/>
                    </a:cubicBezTo>
                    <a:cubicBezTo>
                      <a:pt x="1035" y="170"/>
                      <a:pt x="974" y="250"/>
                      <a:pt x="968" y="186"/>
                    </a:cubicBezTo>
                    <a:close/>
                  </a:path>
                </a:pathLst>
              </a:custGeom>
              <a:gradFill rotWithShape="1">
                <a:gsLst>
                  <a:gs pos="0">
                    <a:srgbClr val="FFFFFF"/>
                  </a:gs>
                  <a:gs pos="100000">
                    <a:srgbClr val="C7C7C7"/>
                  </a:gs>
                </a:gsLst>
                <a:lin ang="0" scaled="1"/>
              </a:gradFill>
              <a:ln w="9525">
                <a:noFill/>
                <a:round/>
                <a:headEnd/>
                <a:tailEnd/>
              </a:ln>
            </p:spPr>
            <p:txBody>
              <a:bodyPr/>
              <a:lstStyle/>
              <a:p>
                <a:endParaRPr lang="en-GB"/>
              </a:p>
            </p:txBody>
          </p:sp>
          <p:sp>
            <p:nvSpPr>
              <p:cNvPr id="22" name="Freeform 11"/>
              <p:cNvSpPr>
                <a:spLocks/>
              </p:cNvSpPr>
              <p:nvPr/>
            </p:nvSpPr>
            <p:spPr bwMode="gray">
              <a:xfrm>
                <a:off x="2341" y="1212"/>
                <a:ext cx="217" cy="214"/>
              </a:xfrm>
              <a:custGeom>
                <a:avLst/>
                <a:gdLst/>
                <a:ahLst/>
                <a:cxnLst>
                  <a:cxn ang="0">
                    <a:pos x="205" y="0"/>
                  </a:cxn>
                  <a:cxn ang="0">
                    <a:pos x="226" y="21"/>
                  </a:cxn>
                  <a:cxn ang="0">
                    <a:pos x="249" y="25"/>
                  </a:cxn>
                  <a:cxn ang="0">
                    <a:pos x="226" y="107"/>
                  </a:cxn>
                  <a:cxn ang="0">
                    <a:pos x="204" y="137"/>
                  </a:cxn>
                  <a:cxn ang="0">
                    <a:pos x="174" y="169"/>
                  </a:cxn>
                  <a:cxn ang="0">
                    <a:pos x="144" y="121"/>
                  </a:cxn>
                  <a:cxn ang="0">
                    <a:pos x="36" y="197"/>
                  </a:cxn>
                  <a:cxn ang="0">
                    <a:pos x="14" y="245"/>
                  </a:cxn>
                  <a:cxn ang="0">
                    <a:pos x="0" y="201"/>
                  </a:cxn>
                  <a:cxn ang="0">
                    <a:pos x="44" y="157"/>
                  </a:cxn>
                  <a:cxn ang="0">
                    <a:pos x="78" y="111"/>
                  </a:cxn>
                  <a:cxn ang="0">
                    <a:pos x="50" y="103"/>
                  </a:cxn>
                  <a:cxn ang="0">
                    <a:pos x="74" y="79"/>
                  </a:cxn>
                  <a:cxn ang="0">
                    <a:pos x="130" y="46"/>
                  </a:cxn>
                  <a:cxn ang="0">
                    <a:pos x="146" y="27"/>
                  </a:cxn>
                  <a:cxn ang="0">
                    <a:pos x="181" y="8"/>
                  </a:cxn>
                  <a:cxn ang="0">
                    <a:pos x="205" y="0"/>
                  </a:cxn>
                </a:cxnLst>
                <a:rect l="0" t="0" r="r" b="b"/>
                <a:pathLst>
                  <a:path w="249" h="245">
                    <a:moveTo>
                      <a:pt x="205" y="0"/>
                    </a:moveTo>
                    <a:cubicBezTo>
                      <a:pt x="205" y="0"/>
                      <a:pt x="226" y="6"/>
                      <a:pt x="226" y="21"/>
                    </a:cubicBezTo>
                    <a:cubicBezTo>
                      <a:pt x="229" y="36"/>
                      <a:pt x="249" y="25"/>
                      <a:pt x="249" y="25"/>
                    </a:cubicBezTo>
                    <a:cubicBezTo>
                      <a:pt x="249" y="25"/>
                      <a:pt x="222" y="77"/>
                      <a:pt x="226" y="107"/>
                    </a:cubicBezTo>
                    <a:cubicBezTo>
                      <a:pt x="226" y="107"/>
                      <a:pt x="204" y="123"/>
                      <a:pt x="204" y="137"/>
                    </a:cubicBezTo>
                    <a:cubicBezTo>
                      <a:pt x="204" y="151"/>
                      <a:pt x="174" y="169"/>
                      <a:pt x="174" y="169"/>
                    </a:cubicBezTo>
                    <a:cubicBezTo>
                      <a:pt x="174" y="169"/>
                      <a:pt x="156" y="115"/>
                      <a:pt x="144" y="121"/>
                    </a:cubicBezTo>
                    <a:cubicBezTo>
                      <a:pt x="132" y="127"/>
                      <a:pt x="114" y="207"/>
                      <a:pt x="36" y="197"/>
                    </a:cubicBezTo>
                    <a:cubicBezTo>
                      <a:pt x="36" y="197"/>
                      <a:pt x="10" y="227"/>
                      <a:pt x="14" y="245"/>
                    </a:cubicBezTo>
                    <a:cubicBezTo>
                      <a:pt x="14" y="245"/>
                      <a:pt x="0" y="211"/>
                      <a:pt x="0" y="201"/>
                    </a:cubicBezTo>
                    <a:cubicBezTo>
                      <a:pt x="0" y="201"/>
                      <a:pt x="32" y="185"/>
                      <a:pt x="44" y="157"/>
                    </a:cubicBezTo>
                    <a:cubicBezTo>
                      <a:pt x="56" y="129"/>
                      <a:pt x="78" y="111"/>
                      <a:pt x="78" y="111"/>
                    </a:cubicBezTo>
                    <a:cubicBezTo>
                      <a:pt x="78" y="111"/>
                      <a:pt x="78" y="93"/>
                      <a:pt x="50" y="103"/>
                    </a:cubicBezTo>
                    <a:cubicBezTo>
                      <a:pt x="50" y="103"/>
                      <a:pt x="68" y="93"/>
                      <a:pt x="74" y="79"/>
                    </a:cubicBezTo>
                    <a:cubicBezTo>
                      <a:pt x="80" y="65"/>
                      <a:pt x="120" y="46"/>
                      <a:pt x="130" y="46"/>
                    </a:cubicBezTo>
                    <a:cubicBezTo>
                      <a:pt x="135" y="47"/>
                      <a:pt x="138" y="29"/>
                      <a:pt x="146" y="27"/>
                    </a:cubicBezTo>
                    <a:cubicBezTo>
                      <a:pt x="154" y="25"/>
                      <a:pt x="176" y="15"/>
                      <a:pt x="181" y="8"/>
                    </a:cubicBezTo>
                    <a:cubicBezTo>
                      <a:pt x="182" y="6"/>
                      <a:pt x="195" y="20"/>
                      <a:pt x="205" y="0"/>
                    </a:cubicBezTo>
                    <a:close/>
                  </a:path>
                </a:pathLst>
              </a:custGeom>
              <a:gradFill rotWithShape="1">
                <a:gsLst>
                  <a:gs pos="0">
                    <a:srgbClr val="C7C7C7"/>
                  </a:gs>
                  <a:gs pos="100000">
                    <a:srgbClr val="FFFFFF"/>
                  </a:gs>
                </a:gsLst>
                <a:lin ang="2700000" scaled="1"/>
              </a:gradFill>
              <a:ln w="9525" cap="flat" cmpd="sng">
                <a:noFill/>
                <a:prstDash val="solid"/>
                <a:round/>
                <a:headEnd type="none" w="med" len="med"/>
                <a:tailEnd type="none" w="med" len="med"/>
              </a:ln>
              <a:effectLst/>
            </p:spPr>
            <p:txBody>
              <a:bodyPr/>
              <a:lstStyle/>
              <a:p>
                <a:endParaRPr lang="en-GB"/>
              </a:p>
            </p:txBody>
          </p:sp>
          <p:sp>
            <p:nvSpPr>
              <p:cNvPr id="23" name="Freeform 12"/>
              <p:cNvSpPr>
                <a:spLocks noEditPoints="1"/>
              </p:cNvSpPr>
              <p:nvPr/>
            </p:nvSpPr>
            <p:spPr bwMode="gray">
              <a:xfrm>
                <a:off x="2742" y="1306"/>
                <a:ext cx="84" cy="106"/>
              </a:xfrm>
              <a:custGeom>
                <a:avLst/>
                <a:gdLst/>
                <a:ahLst/>
                <a:cxnLst>
                  <a:cxn ang="0">
                    <a:pos x="70" y="16"/>
                  </a:cxn>
                  <a:cxn ang="0">
                    <a:pos x="52" y="3"/>
                  </a:cxn>
                  <a:cxn ang="0">
                    <a:pos x="32" y="67"/>
                  </a:cxn>
                  <a:cxn ang="0">
                    <a:pos x="34" y="83"/>
                  </a:cxn>
                  <a:cxn ang="0">
                    <a:pos x="20" y="111"/>
                  </a:cxn>
                  <a:cxn ang="0">
                    <a:pos x="1" y="116"/>
                  </a:cxn>
                  <a:cxn ang="0">
                    <a:pos x="22" y="116"/>
                  </a:cxn>
                  <a:cxn ang="0">
                    <a:pos x="34" y="84"/>
                  </a:cxn>
                  <a:cxn ang="0">
                    <a:pos x="34" y="83"/>
                  </a:cxn>
                  <a:cxn ang="0">
                    <a:pos x="96" y="17"/>
                  </a:cxn>
                  <a:cxn ang="0">
                    <a:pos x="70" y="16"/>
                  </a:cxn>
                  <a:cxn ang="0">
                    <a:pos x="1" y="116"/>
                  </a:cxn>
                  <a:cxn ang="0">
                    <a:pos x="0" y="116"/>
                  </a:cxn>
                  <a:cxn ang="0">
                    <a:pos x="1" y="116"/>
                  </a:cxn>
                </a:cxnLst>
                <a:rect l="0" t="0" r="r" b="b"/>
                <a:pathLst>
                  <a:path w="98" h="121">
                    <a:moveTo>
                      <a:pt x="70" y="16"/>
                    </a:moveTo>
                    <a:cubicBezTo>
                      <a:pt x="70" y="0"/>
                      <a:pt x="54" y="0"/>
                      <a:pt x="52" y="3"/>
                    </a:cubicBezTo>
                    <a:cubicBezTo>
                      <a:pt x="52" y="3"/>
                      <a:pt x="29" y="40"/>
                      <a:pt x="32" y="67"/>
                    </a:cubicBezTo>
                    <a:cubicBezTo>
                      <a:pt x="33" y="78"/>
                      <a:pt x="34" y="81"/>
                      <a:pt x="34" y="83"/>
                    </a:cubicBezTo>
                    <a:cubicBezTo>
                      <a:pt x="31" y="93"/>
                      <a:pt x="27" y="107"/>
                      <a:pt x="20" y="111"/>
                    </a:cubicBezTo>
                    <a:cubicBezTo>
                      <a:pt x="8" y="117"/>
                      <a:pt x="3" y="117"/>
                      <a:pt x="1" y="116"/>
                    </a:cubicBezTo>
                    <a:cubicBezTo>
                      <a:pt x="9" y="121"/>
                      <a:pt x="14" y="121"/>
                      <a:pt x="22" y="116"/>
                    </a:cubicBezTo>
                    <a:cubicBezTo>
                      <a:pt x="33" y="109"/>
                      <a:pt x="34" y="90"/>
                      <a:pt x="34" y="84"/>
                    </a:cubicBezTo>
                    <a:cubicBezTo>
                      <a:pt x="34" y="84"/>
                      <a:pt x="34" y="84"/>
                      <a:pt x="34" y="83"/>
                    </a:cubicBezTo>
                    <a:cubicBezTo>
                      <a:pt x="41" y="74"/>
                      <a:pt x="72" y="27"/>
                      <a:pt x="96" y="17"/>
                    </a:cubicBezTo>
                    <a:cubicBezTo>
                      <a:pt x="98" y="16"/>
                      <a:pt x="70" y="21"/>
                      <a:pt x="70" y="16"/>
                    </a:cubicBezTo>
                    <a:close/>
                    <a:moveTo>
                      <a:pt x="1" y="116"/>
                    </a:moveTo>
                    <a:cubicBezTo>
                      <a:pt x="1" y="116"/>
                      <a:pt x="0" y="116"/>
                      <a:pt x="0" y="116"/>
                    </a:cubicBezTo>
                    <a:cubicBezTo>
                      <a:pt x="0" y="116"/>
                      <a:pt x="0" y="116"/>
                      <a:pt x="1" y="116"/>
                    </a:cubicBezTo>
                    <a:close/>
                  </a:path>
                </a:pathLst>
              </a:custGeom>
              <a:gradFill rotWithShape="1">
                <a:gsLst>
                  <a:gs pos="0">
                    <a:srgbClr val="C7C7C7">
                      <a:alpha val="60001"/>
                    </a:srgbClr>
                  </a:gs>
                  <a:gs pos="100000">
                    <a:srgbClr val="FFFFFF"/>
                  </a:gs>
                </a:gsLst>
                <a:lin ang="2700000" scaled="1"/>
              </a:gradFill>
              <a:ln w="9525" cap="flat" cmpd="sng">
                <a:noFill/>
                <a:prstDash val="solid"/>
                <a:round/>
                <a:headEnd type="none" w="med" len="med"/>
                <a:tailEnd type="none" w="med" len="med"/>
              </a:ln>
              <a:effectLst/>
            </p:spPr>
            <p:txBody>
              <a:bodyPr/>
              <a:lstStyle/>
              <a:p>
                <a:endParaRPr lang="en-GB"/>
              </a:p>
            </p:txBody>
          </p:sp>
          <p:sp>
            <p:nvSpPr>
              <p:cNvPr id="24" name="Freeform 13"/>
              <p:cNvSpPr>
                <a:spLocks noEditPoints="1"/>
              </p:cNvSpPr>
              <p:nvPr/>
            </p:nvSpPr>
            <p:spPr bwMode="gray">
              <a:xfrm>
                <a:off x="2890" y="1394"/>
                <a:ext cx="94" cy="128"/>
              </a:xfrm>
              <a:custGeom>
                <a:avLst/>
                <a:gdLst/>
                <a:ahLst/>
                <a:cxnLst>
                  <a:cxn ang="0">
                    <a:pos x="17" y="147"/>
                  </a:cxn>
                  <a:cxn ang="0">
                    <a:pos x="17" y="147"/>
                  </a:cxn>
                  <a:cxn ang="0">
                    <a:pos x="17" y="147"/>
                  </a:cxn>
                  <a:cxn ang="0">
                    <a:pos x="33" y="0"/>
                  </a:cxn>
                  <a:cxn ang="0">
                    <a:pos x="21" y="31"/>
                  </a:cxn>
                  <a:cxn ang="0">
                    <a:pos x="0" y="73"/>
                  </a:cxn>
                  <a:cxn ang="0">
                    <a:pos x="19" y="42"/>
                  </a:cxn>
                  <a:cxn ang="0">
                    <a:pos x="19" y="42"/>
                  </a:cxn>
                  <a:cxn ang="0">
                    <a:pos x="17" y="147"/>
                  </a:cxn>
                  <a:cxn ang="0">
                    <a:pos x="108" y="132"/>
                  </a:cxn>
                  <a:cxn ang="0">
                    <a:pos x="33" y="0"/>
                  </a:cxn>
                </a:cxnLst>
                <a:rect l="0" t="0" r="r" b="b"/>
                <a:pathLst>
                  <a:path w="108" h="147">
                    <a:moveTo>
                      <a:pt x="17" y="147"/>
                    </a:moveTo>
                    <a:cubicBezTo>
                      <a:pt x="17" y="147"/>
                      <a:pt x="17" y="147"/>
                      <a:pt x="17" y="147"/>
                    </a:cubicBezTo>
                    <a:cubicBezTo>
                      <a:pt x="17" y="147"/>
                      <a:pt x="16" y="147"/>
                      <a:pt x="17" y="147"/>
                    </a:cubicBezTo>
                    <a:close/>
                    <a:moveTo>
                      <a:pt x="33" y="0"/>
                    </a:moveTo>
                    <a:cubicBezTo>
                      <a:pt x="30" y="3"/>
                      <a:pt x="24" y="15"/>
                      <a:pt x="21" y="31"/>
                    </a:cubicBezTo>
                    <a:cubicBezTo>
                      <a:pt x="13" y="40"/>
                      <a:pt x="0" y="59"/>
                      <a:pt x="0" y="73"/>
                    </a:cubicBezTo>
                    <a:cubicBezTo>
                      <a:pt x="0" y="92"/>
                      <a:pt x="0" y="64"/>
                      <a:pt x="19" y="42"/>
                    </a:cubicBezTo>
                    <a:cubicBezTo>
                      <a:pt x="19" y="42"/>
                      <a:pt x="19" y="42"/>
                      <a:pt x="19" y="42"/>
                    </a:cubicBezTo>
                    <a:cubicBezTo>
                      <a:pt x="16" y="84"/>
                      <a:pt x="20" y="143"/>
                      <a:pt x="17" y="147"/>
                    </a:cubicBezTo>
                    <a:cubicBezTo>
                      <a:pt x="25" y="145"/>
                      <a:pt x="108" y="132"/>
                      <a:pt x="108" y="132"/>
                    </a:cubicBezTo>
                    <a:cubicBezTo>
                      <a:pt x="108" y="132"/>
                      <a:pt x="34" y="1"/>
                      <a:pt x="33" y="0"/>
                    </a:cubicBezTo>
                    <a:close/>
                  </a:path>
                </a:pathLst>
              </a:custGeom>
              <a:solidFill>
                <a:srgbClr val="B0B0B0"/>
              </a:solidFill>
              <a:ln w="9525">
                <a:noFill/>
                <a:round/>
                <a:headEnd/>
                <a:tailEnd/>
              </a:ln>
            </p:spPr>
            <p:txBody>
              <a:bodyPr/>
              <a:lstStyle/>
              <a:p>
                <a:endParaRPr lang="en-GB"/>
              </a:p>
            </p:txBody>
          </p:sp>
          <p:sp>
            <p:nvSpPr>
              <p:cNvPr id="25" name="Freeform 14"/>
              <p:cNvSpPr>
                <a:spLocks/>
              </p:cNvSpPr>
              <p:nvPr/>
            </p:nvSpPr>
            <p:spPr bwMode="gray">
              <a:xfrm>
                <a:off x="2725" y="1311"/>
                <a:ext cx="47" cy="48"/>
              </a:xfrm>
              <a:custGeom>
                <a:avLst/>
                <a:gdLst/>
                <a:ahLst/>
                <a:cxnLst>
                  <a:cxn ang="0">
                    <a:pos x="22" y="11"/>
                  </a:cxn>
                  <a:cxn ang="0">
                    <a:pos x="0" y="55"/>
                  </a:cxn>
                  <a:cxn ang="0">
                    <a:pos x="36" y="14"/>
                  </a:cxn>
                  <a:cxn ang="0">
                    <a:pos x="22" y="11"/>
                  </a:cxn>
                </a:cxnLst>
                <a:rect l="0" t="0" r="r" b="b"/>
                <a:pathLst>
                  <a:path w="53" h="55">
                    <a:moveTo>
                      <a:pt x="22" y="11"/>
                    </a:moveTo>
                    <a:cubicBezTo>
                      <a:pt x="0" y="55"/>
                      <a:pt x="0" y="55"/>
                      <a:pt x="0" y="55"/>
                    </a:cubicBezTo>
                    <a:cubicBezTo>
                      <a:pt x="0" y="55"/>
                      <a:pt x="53" y="0"/>
                      <a:pt x="36" y="14"/>
                    </a:cubicBezTo>
                    <a:cubicBezTo>
                      <a:pt x="27" y="21"/>
                      <a:pt x="22" y="11"/>
                      <a:pt x="22" y="11"/>
                    </a:cubicBezTo>
                    <a:close/>
                  </a:path>
                </a:pathLst>
              </a:custGeom>
              <a:gradFill rotWithShape="1">
                <a:gsLst>
                  <a:gs pos="0">
                    <a:srgbClr val="FFFFFF"/>
                  </a:gs>
                  <a:gs pos="100000">
                    <a:srgbClr val="C7C7C7"/>
                  </a:gs>
                </a:gsLst>
                <a:lin ang="2700000" scaled="1"/>
              </a:gradFill>
              <a:ln w="9525" cap="flat" cmpd="sng">
                <a:noFill/>
                <a:prstDash val="solid"/>
                <a:round/>
                <a:headEnd type="none" w="med" len="med"/>
                <a:tailEnd type="none" w="med" len="med"/>
              </a:ln>
              <a:effectLst/>
            </p:spPr>
            <p:txBody>
              <a:bodyPr/>
              <a:lstStyle/>
              <a:p>
                <a:endParaRPr lang="en-GB"/>
              </a:p>
            </p:txBody>
          </p:sp>
          <p:sp>
            <p:nvSpPr>
              <p:cNvPr id="26" name="Freeform 15"/>
              <p:cNvSpPr>
                <a:spLocks/>
              </p:cNvSpPr>
              <p:nvPr/>
            </p:nvSpPr>
            <p:spPr bwMode="gray">
              <a:xfrm>
                <a:off x="2347" y="1443"/>
                <a:ext cx="1186" cy="384"/>
              </a:xfrm>
              <a:custGeom>
                <a:avLst/>
                <a:gdLst/>
                <a:ahLst/>
                <a:cxnLst>
                  <a:cxn ang="0">
                    <a:pos x="0" y="322"/>
                  </a:cxn>
                  <a:cxn ang="0">
                    <a:pos x="26" y="309"/>
                  </a:cxn>
                  <a:cxn ang="0">
                    <a:pos x="97" y="257"/>
                  </a:cxn>
                  <a:cxn ang="0">
                    <a:pos x="183" y="181"/>
                  </a:cxn>
                  <a:cxn ang="0">
                    <a:pos x="249" y="139"/>
                  </a:cxn>
                  <a:cxn ang="0">
                    <a:pos x="245" y="132"/>
                  </a:cxn>
                  <a:cxn ang="0">
                    <a:pos x="307" y="108"/>
                  </a:cxn>
                  <a:cxn ang="0">
                    <a:pos x="351" y="83"/>
                  </a:cxn>
                  <a:cxn ang="0">
                    <a:pos x="382" y="76"/>
                  </a:cxn>
                  <a:cxn ang="0">
                    <a:pos x="411" y="61"/>
                  </a:cxn>
                  <a:cxn ang="0">
                    <a:pos x="466" y="58"/>
                  </a:cxn>
                  <a:cxn ang="0">
                    <a:pos x="478" y="60"/>
                  </a:cxn>
                  <a:cxn ang="0">
                    <a:pos x="717" y="2"/>
                  </a:cxn>
                  <a:cxn ang="0">
                    <a:pos x="719" y="37"/>
                  </a:cxn>
                  <a:cxn ang="0">
                    <a:pos x="740" y="69"/>
                  </a:cxn>
                  <a:cxn ang="0">
                    <a:pos x="712" y="131"/>
                  </a:cxn>
                  <a:cxn ang="0">
                    <a:pos x="751" y="145"/>
                  </a:cxn>
                  <a:cxn ang="0">
                    <a:pos x="772" y="115"/>
                  </a:cxn>
                  <a:cxn ang="0">
                    <a:pos x="808" y="124"/>
                  </a:cxn>
                  <a:cxn ang="0">
                    <a:pos x="840" y="150"/>
                  </a:cxn>
                  <a:cxn ang="0">
                    <a:pos x="856" y="244"/>
                  </a:cxn>
                  <a:cxn ang="0">
                    <a:pos x="960" y="265"/>
                  </a:cxn>
                  <a:cxn ang="0">
                    <a:pos x="994" y="320"/>
                  </a:cxn>
                  <a:cxn ang="0">
                    <a:pos x="0" y="322"/>
                  </a:cxn>
                </a:cxnLst>
                <a:rect l="0" t="0" r="r" b="b"/>
                <a:pathLst>
                  <a:path w="994" h="322">
                    <a:moveTo>
                      <a:pt x="0" y="322"/>
                    </a:moveTo>
                    <a:cubicBezTo>
                      <a:pt x="0" y="322"/>
                      <a:pt x="16" y="320"/>
                      <a:pt x="26" y="309"/>
                    </a:cubicBezTo>
                    <a:cubicBezTo>
                      <a:pt x="26" y="309"/>
                      <a:pt x="88" y="260"/>
                      <a:pt x="97" y="257"/>
                    </a:cubicBezTo>
                    <a:cubicBezTo>
                      <a:pt x="107" y="253"/>
                      <a:pt x="183" y="181"/>
                      <a:pt x="183" y="181"/>
                    </a:cubicBezTo>
                    <a:cubicBezTo>
                      <a:pt x="249" y="139"/>
                      <a:pt x="249" y="139"/>
                      <a:pt x="249" y="139"/>
                    </a:cubicBezTo>
                    <a:cubicBezTo>
                      <a:pt x="249" y="139"/>
                      <a:pt x="253" y="132"/>
                      <a:pt x="245" y="132"/>
                    </a:cubicBezTo>
                    <a:cubicBezTo>
                      <a:pt x="245" y="132"/>
                      <a:pt x="288" y="131"/>
                      <a:pt x="307" y="108"/>
                    </a:cubicBezTo>
                    <a:cubicBezTo>
                      <a:pt x="327" y="85"/>
                      <a:pt x="338" y="110"/>
                      <a:pt x="351" y="83"/>
                    </a:cubicBezTo>
                    <a:cubicBezTo>
                      <a:pt x="382" y="76"/>
                      <a:pt x="382" y="76"/>
                      <a:pt x="382" y="76"/>
                    </a:cubicBezTo>
                    <a:cubicBezTo>
                      <a:pt x="382" y="76"/>
                      <a:pt x="381" y="53"/>
                      <a:pt x="411" y="61"/>
                    </a:cubicBezTo>
                    <a:cubicBezTo>
                      <a:pt x="411" y="61"/>
                      <a:pt x="442" y="77"/>
                      <a:pt x="466" y="58"/>
                    </a:cubicBezTo>
                    <a:cubicBezTo>
                      <a:pt x="466" y="58"/>
                      <a:pt x="478" y="55"/>
                      <a:pt x="478" y="60"/>
                    </a:cubicBezTo>
                    <a:cubicBezTo>
                      <a:pt x="478" y="64"/>
                      <a:pt x="717" y="2"/>
                      <a:pt x="717" y="2"/>
                    </a:cubicBezTo>
                    <a:cubicBezTo>
                      <a:pt x="717" y="2"/>
                      <a:pt x="714" y="0"/>
                      <a:pt x="719" y="37"/>
                    </a:cubicBezTo>
                    <a:cubicBezTo>
                      <a:pt x="740" y="69"/>
                      <a:pt x="740" y="69"/>
                      <a:pt x="740" y="69"/>
                    </a:cubicBezTo>
                    <a:cubicBezTo>
                      <a:pt x="740" y="69"/>
                      <a:pt x="725" y="128"/>
                      <a:pt x="712" y="131"/>
                    </a:cubicBezTo>
                    <a:cubicBezTo>
                      <a:pt x="699" y="134"/>
                      <a:pt x="738" y="161"/>
                      <a:pt x="751" y="145"/>
                    </a:cubicBezTo>
                    <a:cubicBezTo>
                      <a:pt x="764" y="129"/>
                      <a:pt x="764" y="128"/>
                      <a:pt x="772" y="115"/>
                    </a:cubicBezTo>
                    <a:cubicBezTo>
                      <a:pt x="780" y="101"/>
                      <a:pt x="806" y="102"/>
                      <a:pt x="808" y="124"/>
                    </a:cubicBezTo>
                    <a:cubicBezTo>
                      <a:pt x="809" y="163"/>
                      <a:pt x="840" y="150"/>
                      <a:pt x="840" y="150"/>
                    </a:cubicBezTo>
                    <a:cubicBezTo>
                      <a:pt x="840" y="150"/>
                      <a:pt x="877" y="231"/>
                      <a:pt x="856" y="244"/>
                    </a:cubicBezTo>
                    <a:cubicBezTo>
                      <a:pt x="835" y="257"/>
                      <a:pt x="960" y="265"/>
                      <a:pt x="960" y="265"/>
                    </a:cubicBezTo>
                    <a:cubicBezTo>
                      <a:pt x="994" y="320"/>
                      <a:pt x="994" y="320"/>
                      <a:pt x="994" y="320"/>
                    </a:cubicBezTo>
                    <a:lnTo>
                      <a:pt x="0" y="322"/>
                    </a:lnTo>
                    <a:close/>
                  </a:path>
                </a:pathLst>
              </a:custGeom>
              <a:solidFill>
                <a:srgbClr val="FFFFFF"/>
              </a:solidFill>
              <a:ln w="9525">
                <a:noFill/>
                <a:round/>
                <a:headEnd/>
                <a:tailEnd/>
              </a:ln>
            </p:spPr>
            <p:txBody>
              <a:bodyPr/>
              <a:lstStyle/>
              <a:p>
                <a:endParaRPr lang="en-GB"/>
              </a:p>
            </p:txBody>
          </p:sp>
          <p:sp>
            <p:nvSpPr>
              <p:cNvPr id="27" name="Freeform 16"/>
              <p:cNvSpPr>
                <a:spLocks/>
              </p:cNvSpPr>
              <p:nvPr/>
            </p:nvSpPr>
            <p:spPr bwMode="gray">
              <a:xfrm>
                <a:off x="2352" y="1434"/>
                <a:ext cx="1189" cy="395"/>
              </a:xfrm>
              <a:custGeom>
                <a:avLst/>
                <a:gdLst/>
                <a:ahLst/>
                <a:cxnLst>
                  <a:cxn ang="0">
                    <a:pos x="0" y="395"/>
                  </a:cxn>
                  <a:cxn ang="0">
                    <a:pos x="88" y="365"/>
                  </a:cxn>
                  <a:cxn ang="0">
                    <a:pos x="162" y="365"/>
                  </a:cxn>
                  <a:cxn ang="0">
                    <a:pos x="625" y="359"/>
                  </a:cxn>
                  <a:cxn ang="0">
                    <a:pos x="805" y="360"/>
                  </a:cxn>
                  <a:cxn ang="0">
                    <a:pos x="742" y="300"/>
                  </a:cxn>
                  <a:cxn ang="0">
                    <a:pos x="657" y="257"/>
                  </a:cxn>
                  <a:cxn ang="0">
                    <a:pos x="667" y="230"/>
                  </a:cxn>
                  <a:cxn ang="0">
                    <a:pos x="735" y="234"/>
                  </a:cxn>
                  <a:cxn ang="0">
                    <a:pos x="880" y="259"/>
                  </a:cxn>
                  <a:cxn ang="0">
                    <a:pos x="816" y="234"/>
                  </a:cxn>
                  <a:cxn ang="0">
                    <a:pos x="805" y="138"/>
                  </a:cxn>
                  <a:cxn ang="0">
                    <a:pos x="826" y="109"/>
                  </a:cxn>
                  <a:cxn ang="0">
                    <a:pos x="857" y="128"/>
                  </a:cxn>
                  <a:cxn ang="0">
                    <a:pos x="816" y="73"/>
                  </a:cxn>
                  <a:cxn ang="0">
                    <a:pos x="848" y="37"/>
                  </a:cxn>
                  <a:cxn ang="0">
                    <a:pos x="832" y="13"/>
                  </a:cxn>
                  <a:cxn ang="0">
                    <a:pos x="861" y="28"/>
                  </a:cxn>
                  <a:cxn ang="0">
                    <a:pos x="884" y="66"/>
                  </a:cxn>
                  <a:cxn ang="0">
                    <a:pos x="882" y="104"/>
                  </a:cxn>
                  <a:cxn ang="0">
                    <a:pos x="887" y="99"/>
                  </a:cxn>
                  <a:cxn ang="0">
                    <a:pos x="919" y="135"/>
                  </a:cxn>
                  <a:cxn ang="0">
                    <a:pos x="961" y="145"/>
                  </a:cxn>
                  <a:cxn ang="0">
                    <a:pos x="1003" y="182"/>
                  </a:cxn>
                  <a:cxn ang="0">
                    <a:pos x="1073" y="193"/>
                  </a:cxn>
                  <a:cxn ang="0">
                    <a:pos x="1104" y="273"/>
                  </a:cxn>
                  <a:cxn ang="0">
                    <a:pos x="1151" y="301"/>
                  </a:cxn>
                  <a:cxn ang="0">
                    <a:pos x="1160" y="325"/>
                  </a:cxn>
                  <a:cxn ang="0">
                    <a:pos x="1181" y="391"/>
                  </a:cxn>
                  <a:cxn ang="0">
                    <a:pos x="0" y="395"/>
                  </a:cxn>
                </a:cxnLst>
                <a:rect l="0" t="0" r="r" b="b"/>
                <a:pathLst>
                  <a:path w="1189" h="395">
                    <a:moveTo>
                      <a:pt x="0" y="395"/>
                    </a:moveTo>
                    <a:cubicBezTo>
                      <a:pt x="0" y="395"/>
                      <a:pt x="74" y="389"/>
                      <a:pt x="88" y="365"/>
                    </a:cubicBezTo>
                    <a:cubicBezTo>
                      <a:pt x="88" y="365"/>
                      <a:pt x="149" y="359"/>
                      <a:pt x="162" y="365"/>
                    </a:cubicBezTo>
                    <a:cubicBezTo>
                      <a:pt x="162" y="365"/>
                      <a:pt x="504" y="304"/>
                      <a:pt x="625" y="359"/>
                    </a:cubicBezTo>
                    <a:cubicBezTo>
                      <a:pt x="625" y="359"/>
                      <a:pt x="683" y="389"/>
                      <a:pt x="805" y="360"/>
                    </a:cubicBezTo>
                    <a:cubicBezTo>
                      <a:pt x="805" y="360"/>
                      <a:pt x="793" y="293"/>
                      <a:pt x="742" y="300"/>
                    </a:cubicBezTo>
                    <a:cubicBezTo>
                      <a:pt x="742" y="300"/>
                      <a:pt x="714" y="253"/>
                      <a:pt x="657" y="257"/>
                    </a:cubicBezTo>
                    <a:cubicBezTo>
                      <a:pt x="657" y="257"/>
                      <a:pt x="658" y="257"/>
                      <a:pt x="667" y="230"/>
                    </a:cubicBezTo>
                    <a:cubicBezTo>
                      <a:pt x="667" y="230"/>
                      <a:pt x="706" y="279"/>
                      <a:pt x="735" y="234"/>
                    </a:cubicBezTo>
                    <a:cubicBezTo>
                      <a:pt x="735" y="234"/>
                      <a:pt x="820" y="287"/>
                      <a:pt x="880" y="259"/>
                    </a:cubicBezTo>
                    <a:cubicBezTo>
                      <a:pt x="816" y="234"/>
                      <a:pt x="816" y="234"/>
                      <a:pt x="816" y="234"/>
                    </a:cubicBezTo>
                    <a:cubicBezTo>
                      <a:pt x="816" y="234"/>
                      <a:pt x="857" y="166"/>
                      <a:pt x="805" y="138"/>
                    </a:cubicBezTo>
                    <a:cubicBezTo>
                      <a:pt x="752" y="109"/>
                      <a:pt x="826" y="109"/>
                      <a:pt x="826" y="109"/>
                    </a:cubicBezTo>
                    <a:cubicBezTo>
                      <a:pt x="826" y="109"/>
                      <a:pt x="806" y="141"/>
                      <a:pt x="857" y="128"/>
                    </a:cubicBezTo>
                    <a:cubicBezTo>
                      <a:pt x="857" y="128"/>
                      <a:pt x="830" y="73"/>
                      <a:pt x="816" y="73"/>
                    </a:cubicBezTo>
                    <a:cubicBezTo>
                      <a:pt x="803" y="73"/>
                      <a:pt x="826" y="38"/>
                      <a:pt x="848" y="37"/>
                    </a:cubicBezTo>
                    <a:cubicBezTo>
                      <a:pt x="848" y="37"/>
                      <a:pt x="855" y="10"/>
                      <a:pt x="832" y="13"/>
                    </a:cubicBezTo>
                    <a:cubicBezTo>
                      <a:pt x="832" y="13"/>
                      <a:pt x="849" y="0"/>
                      <a:pt x="861" y="28"/>
                    </a:cubicBezTo>
                    <a:cubicBezTo>
                      <a:pt x="861" y="28"/>
                      <a:pt x="851" y="48"/>
                      <a:pt x="884" y="66"/>
                    </a:cubicBezTo>
                    <a:cubicBezTo>
                      <a:pt x="917" y="83"/>
                      <a:pt x="887" y="99"/>
                      <a:pt x="882" y="104"/>
                    </a:cubicBezTo>
                    <a:cubicBezTo>
                      <a:pt x="876" y="110"/>
                      <a:pt x="887" y="99"/>
                      <a:pt x="887" y="99"/>
                    </a:cubicBezTo>
                    <a:cubicBezTo>
                      <a:pt x="887" y="99"/>
                      <a:pt x="873" y="185"/>
                      <a:pt x="919" y="135"/>
                    </a:cubicBezTo>
                    <a:cubicBezTo>
                      <a:pt x="919" y="135"/>
                      <a:pt x="936" y="114"/>
                      <a:pt x="961" y="145"/>
                    </a:cubicBezTo>
                    <a:cubicBezTo>
                      <a:pt x="961" y="145"/>
                      <a:pt x="965" y="193"/>
                      <a:pt x="1003" y="182"/>
                    </a:cubicBezTo>
                    <a:cubicBezTo>
                      <a:pt x="1003" y="182"/>
                      <a:pt x="1070" y="182"/>
                      <a:pt x="1073" y="193"/>
                    </a:cubicBezTo>
                    <a:cubicBezTo>
                      <a:pt x="1078" y="206"/>
                      <a:pt x="1126" y="228"/>
                      <a:pt x="1104" y="273"/>
                    </a:cubicBezTo>
                    <a:cubicBezTo>
                      <a:pt x="1104" y="273"/>
                      <a:pt x="1151" y="291"/>
                      <a:pt x="1151" y="301"/>
                    </a:cubicBezTo>
                    <a:cubicBezTo>
                      <a:pt x="1151" y="313"/>
                      <a:pt x="1160" y="325"/>
                      <a:pt x="1160" y="325"/>
                    </a:cubicBezTo>
                    <a:cubicBezTo>
                      <a:pt x="1160" y="325"/>
                      <a:pt x="1189" y="363"/>
                      <a:pt x="1181" y="391"/>
                    </a:cubicBezTo>
                    <a:lnTo>
                      <a:pt x="0" y="395"/>
                    </a:lnTo>
                    <a:close/>
                  </a:path>
                </a:pathLst>
              </a:custGeom>
              <a:gradFill rotWithShape="1">
                <a:gsLst>
                  <a:gs pos="0">
                    <a:srgbClr val="FFFFFF"/>
                  </a:gs>
                  <a:gs pos="100000">
                    <a:srgbClr val="C7C7C7"/>
                  </a:gs>
                </a:gsLst>
                <a:lin ang="5400000" scaled="1"/>
              </a:gradFill>
              <a:ln w="9525" cap="flat" cmpd="sng">
                <a:noFill/>
                <a:prstDash val="solid"/>
                <a:round/>
                <a:headEnd type="none" w="med" len="med"/>
                <a:tailEnd type="none" w="med" len="med"/>
              </a:ln>
              <a:effectLst/>
            </p:spPr>
            <p:txBody>
              <a:bodyPr/>
              <a:lstStyle/>
              <a:p>
                <a:endParaRPr lang="en-GB"/>
              </a:p>
            </p:txBody>
          </p:sp>
          <p:sp>
            <p:nvSpPr>
              <p:cNvPr id="28" name="Freeform 17"/>
              <p:cNvSpPr>
                <a:spLocks/>
              </p:cNvSpPr>
              <p:nvPr/>
            </p:nvSpPr>
            <p:spPr bwMode="gray">
              <a:xfrm>
                <a:off x="3192" y="1462"/>
                <a:ext cx="378" cy="364"/>
              </a:xfrm>
              <a:custGeom>
                <a:avLst/>
                <a:gdLst/>
                <a:ahLst/>
                <a:cxnLst>
                  <a:cxn ang="0">
                    <a:pos x="17" y="0"/>
                  </a:cxn>
                  <a:cxn ang="0">
                    <a:pos x="11" y="21"/>
                  </a:cxn>
                  <a:cxn ang="0">
                    <a:pos x="40" y="60"/>
                  </a:cxn>
                  <a:cxn ang="0">
                    <a:pos x="62" y="105"/>
                  </a:cxn>
                  <a:cxn ang="0">
                    <a:pos x="81" y="92"/>
                  </a:cxn>
                  <a:cxn ang="0">
                    <a:pos x="114" y="129"/>
                  </a:cxn>
                  <a:cxn ang="0">
                    <a:pos x="155" y="170"/>
                  </a:cxn>
                  <a:cxn ang="0">
                    <a:pos x="109" y="191"/>
                  </a:cxn>
                  <a:cxn ang="0">
                    <a:pos x="166" y="191"/>
                  </a:cxn>
                  <a:cxn ang="0">
                    <a:pos x="141" y="221"/>
                  </a:cxn>
                  <a:cxn ang="0">
                    <a:pos x="116" y="266"/>
                  </a:cxn>
                  <a:cxn ang="0">
                    <a:pos x="191" y="272"/>
                  </a:cxn>
                  <a:cxn ang="0">
                    <a:pos x="107" y="300"/>
                  </a:cxn>
                  <a:cxn ang="0">
                    <a:pos x="100" y="304"/>
                  </a:cxn>
                  <a:cxn ang="0">
                    <a:pos x="317" y="305"/>
                  </a:cxn>
                  <a:cxn ang="0">
                    <a:pos x="285" y="251"/>
                  </a:cxn>
                  <a:cxn ang="0">
                    <a:pos x="254" y="200"/>
                  </a:cxn>
                  <a:cxn ang="0">
                    <a:pos x="228" y="147"/>
                  </a:cxn>
                  <a:cxn ang="0">
                    <a:pos x="141" y="129"/>
                  </a:cxn>
                  <a:cxn ang="0">
                    <a:pos x="85" y="70"/>
                  </a:cxn>
                  <a:cxn ang="0">
                    <a:pos x="17" y="0"/>
                  </a:cxn>
                </a:cxnLst>
                <a:rect l="0" t="0" r="r" b="b"/>
                <a:pathLst>
                  <a:path w="317" h="305">
                    <a:moveTo>
                      <a:pt x="17" y="0"/>
                    </a:moveTo>
                    <a:cubicBezTo>
                      <a:pt x="17" y="0"/>
                      <a:pt x="0" y="18"/>
                      <a:pt x="11" y="21"/>
                    </a:cubicBezTo>
                    <a:cubicBezTo>
                      <a:pt x="22" y="25"/>
                      <a:pt x="58" y="37"/>
                      <a:pt x="40" y="60"/>
                    </a:cubicBezTo>
                    <a:cubicBezTo>
                      <a:pt x="15" y="94"/>
                      <a:pt x="47" y="111"/>
                      <a:pt x="62" y="105"/>
                    </a:cubicBezTo>
                    <a:cubicBezTo>
                      <a:pt x="78" y="99"/>
                      <a:pt x="72" y="92"/>
                      <a:pt x="81" y="92"/>
                    </a:cubicBezTo>
                    <a:cubicBezTo>
                      <a:pt x="103" y="92"/>
                      <a:pt x="104" y="132"/>
                      <a:pt x="114" y="129"/>
                    </a:cubicBezTo>
                    <a:cubicBezTo>
                      <a:pt x="114" y="129"/>
                      <a:pt x="178" y="139"/>
                      <a:pt x="155" y="170"/>
                    </a:cubicBezTo>
                    <a:cubicBezTo>
                      <a:pt x="147" y="181"/>
                      <a:pt x="138" y="200"/>
                      <a:pt x="109" y="191"/>
                    </a:cubicBezTo>
                    <a:cubicBezTo>
                      <a:pt x="109" y="191"/>
                      <a:pt x="147" y="218"/>
                      <a:pt x="166" y="191"/>
                    </a:cubicBezTo>
                    <a:cubicBezTo>
                      <a:pt x="184" y="164"/>
                      <a:pt x="201" y="235"/>
                      <a:pt x="141" y="221"/>
                    </a:cubicBezTo>
                    <a:cubicBezTo>
                      <a:pt x="141" y="221"/>
                      <a:pt x="211" y="271"/>
                      <a:pt x="116" y="266"/>
                    </a:cubicBezTo>
                    <a:cubicBezTo>
                      <a:pt x="205" y="268"/>
                      <a:pt x="125" y="265"/>
                      <a:pt x="191" y="272"/>
                    </a:cubicBezTo>
                    <a:cubicBezTo>
                      <a:pt x="257" y="280"/>
                      <a:pt x="172" y="303"/>
                      <a:pt x="107" y="300"/>
                    </a:cubicBezTo>
                    <a:cubicBezTo>
                      <a:pt x="100" y="304"/>
                      <a:pt x="100" y="304"/>
                      <a:pt x="100" y="304"/>
                    </a:cubicBezTo>
                    <a:cubicBezTo>
                      <a:pt x="285" y="304"/>
                      <a:pt x="317" y="305"/>
                      <a:pt x="317" y="305"/>
                    </a:cubicBezTo>
                    <a:cubicBezTo>
                      <a:pt x="317" y="305"/>
                      <a:pt x="264" y="281"/>
                      <a:pt x="285" y="251"/>
                    </a:cubicBezTo>
                    <a:cubicBezTo>
                      <a:pt x="247" y="220"/>
                      <a:pt x="283" y="222"/>
                      <a:pt x="254" y="200"/>
                    </a:cubicBezTo>
                    <a:cubicBezTo>
                      <a:pt x="227" y="178"/>
                      <a:pt x="245" y="169"/>
                      <a:pt x="228" y="147"/>
                    </a:cubicBezTo>
                    <a:cubicBezTo>
                      <a:pt x="211" y="125"/>
                      <a:pt x="143" y="133"/>
                      <a:pt x="141" y="129"/>
                    </a:cubicBezTo>
                    <a:cubicBezTo>
                      <a:pt x="140" y="126"/>
                      <a:pt x="111" y="112"/>
                      <a:pt x="85" y="70"/>
                    </a:cubicBezTo>
                    <a:cubicBezTo>
                      <a:pt x="60" y="29"/>
                      <a:pt x="23" y="26"/>
                      <a:pt x="17" y="0"/>
                    </a:cubicBezTo>
                    <a:close/>
                  </a:path>
                </a:pathLst>
              </a:custGeom>
              <a:gradFill rotWithShape="1">
                <a:gsLst>
                  <a:gs pos="0">
                    <a:srgbClr val="B0B0B0"/>
                  </a:gs>
                  <a:gs pos="100000">
                    <a:srgbClr val="B0B0B0">
                      <a:gamma/>
                      <a:shade val="36471"/>
                      <a:invGamma/>
                    </a:srgbClr>
                  </a:gs>
                </a:gsLst>
                <a:lin ang="0" scaled="1"/>
              </a:gradFill>
              <a:ln w="9525" cap="flat" cmpd="sng">
                <a:noFill/>
                <a:prstDash val="solid"/>
                <a:round/>
                <a:headEnd type="none" w="med" len="med"/>
                <a:tailEnd type="none" w="med" len="med"/>
              </a:ln>
              <a:effectLst/>
            </p:spPr>
            <p:txBody>
              <a:bodyPr/>
              <a:lstStyle/>
              <a:p>
                <a:endParaRPr lang="en-GB"/>
              </a:p>
            </p:txBody>
          </p:sp>
          <p:sp>
            <p:nvSpPr>
              <p:cNvPr id="29" name="Freeform 18"/>
              <p:cNvSpPr>
                <a:spLocks/>
              </p:cNvSpPr>
              <p:nvPr/>
            </p:nvSpPr>
            <p:spPr bwMode="gray">
              <a:xfrm>
                <a:off x="3195" y="1581"/>
                <a:ext cx="55" cy="43"/>
              </a:xfrm>
              <a:custGeom>
                <a:avLst/>
                <a:gdLst/>
                <a:ahLst/>
                <a:cxnLst>
                  <a:cxn ang="0">
                    <a:pos x="27" y="0"/>
                  </a:cxn>
                  <a:cxn ang="0">
                    <a:pos x="62" y="15"/>
                  </a:cxn>
                  <a:cxn ang="0">
                    <a:pos x="29" y="27"/>
                  </a:cxn>
                  <a:cxn ang="0">
                    <a:pos x="27" y="0"/>
                  </a:cxn>
                </a:cxnLst>
                <a:rect l="0" t="0" r="r" b="b"/>
                <a:pathLst>
                  <a:path w="62" h="49">
                    <a:moveTo>
                      <a:pt x="27" y="0"/>
                    </a:moveTo>
                    <a:cubicBezTo>
                      <a:pt x="27" y="0"/>
                      <a:pt x="62" y="3"/>
                      <a:pt x="62" y="15"/>
                    </a:cubicBezTo>
                    <a:cubicBezTo>
                      <a:pt x="62" y="27"/>
                      <a:pt x="57" y="49"/>
                      <a:pt x="29" y="27"/>
                    </a:cubicBezTo>
                    <a:cubicBezTo>
                      <a:pt x="0" y="5"/>
                      <a:pt x="15" y="3"/>
                      <a:pt x="27" y="0"/>
                    </a:cubicBezTo>
                    <a:close/>
                  </a:path>
                </a:pathLst>
              </a:custGeom>
              <a:gradFill rotWithShape="1">
                <a:gsLst>
                  <a:gs pos="0">
                    <a:srgbClr val="B0B0B0"/>
                  </a:gs>
                  <a:gs pos="100000">
                    <a:srgbClr val="B0B0B0">
                      <a:gamma/>
                      <a:shade val="46275"/>
                      <a:invGamma/>
                    </a:srgbClr>
                  </a:gs>
                </a:gsLst>
                <a:lin ang="5400000" scaled="1"/>
              </a:gradFill>
              <a:ln w="9525" cap="flat" cmpd="sng">
                <a:noFill/>
                <a:prstDash val="solid"/>
                <a:round/>
                <a:headEnd type="none" w="med" len="med"/>
                <a:tailEnd type="none" w="med" len="med"/>
              </a:ln>
              <a:effectLst/>
            </p:spPr>
            <p:txBody>
              <a:bodyPr/>
              <a:lstStyle/>
              <a:p>
                <a:endParaRPr lang="en-GB"/>
              </a:p>
            </p:txBody>
          </p:sp>
          <p:sp>
            <p:nvSpPr>
              <p:cNvPr id="30" name="Freeform 19"/>
              <p:cNvSpPr>
                <a:spLocks/>
              </p:cNvSpPr>
              <p:nvPr/>
            </p:nvSpPr>
            <p:spPr bwMode="gray">
              <a:xfrm>
                <a:off x="3206" y="1594"/>
                <a:ext cx="79" cy="59"/>
              </a:xfrm>
              <a:custGeom>
                <a:avLst/>
                <a:gdLst/>
                <a:ahLst/>
                <a:cxnLst>
                  <a:cxn ang="0">
                    <a:pos x="18" y="44"/>
                  </a:cxn>
                  <a:cxn ang="0">
                    <a:pos x="58" y="27"/>
                  </a:cxn>
                  <a:cxn ang="0">
                    <a:pos x="45" y="64"/>
                  </a:cxn>
                  <a:cxn ang="0">
                    <a:pos x="18" y="44"/>
                  </a:cxn>
                </a:cxnLst>
                <a:rect l="0" t="0" r="r" b="b"/>
                <a:pathLst>
                  <a:path w="90" h="67">
                    <a:moveTo>
                      <a:pt x="18" y="44"/>
                    </a:moveTo>
                    <a:cubicBezTo>
                      <a:pt x="18" y="44"/>
                      <a:pt x="58" y="54"/>
                      <a:pt x="58" y="27"/>
                    </a:cubicBezTo>
                    <a:cubicBezTo>
                      <a:pt x="58" y="0"/>
                      <a:pt x="90" y="67"/>
                      <a:pt x="45" y="64"/>
                    </a:cubicBezTo>
                    <a:cubicBezTo>
                      <a:pt x="0" y="60"/>
                      <a:pt x="18" y="44"/>
                      <a:pt x="18" y="44"/>
                    </a:cubicBezTo>
                    <a:close/>
                  </a:path>
                </a:pathLst>
              </a:custGeom>
              <a:gradFill rotWithShape="1">
                <a:gsLst>
                  <a:gs pos="0">
                    <a:srgbClr val="B0B0B0"/>
                  </a:gs>
                  <a:gs pos="100000">
                    <a:srgbClr val="B0B0B0">
                      <a:gamma/>
                      <a:shade val="46275"/>
                      <a:invGamma/>
                    </a:srgbClr>
                  </a:gs>
                </a:gsLst>
                <a:lin ang="5400000" scaled="1"/>
              </a:gradFill>
              <a:ln w="9525" cap="flat" cmpd="sng">
                <a:noFill/>
                <a:prstDash val="solid"/>
                <a:round/>
                <a:headEnd type="none" w="med" len="med"/>
                <a:tailEnd type="none" w="med" len="med"/>
              </a:ln>
              <a:effectLst/>
            </p:spPr>
            <p:txBody>
              <a:bodyPr/>
              <a:lstStyle/>
              <a:p>
                <a:endParaRPr lang="en-GB"/>
              </a:p>
            </p:txBody>
          </p:sp>
          <p:sp>
            <p:nvSpPr>
              <p:cNvPr id="31" name="Freeform 20"/>
              <p:cNvSpPr>
                <a:spLocks/>
              </p:cNvSpPr>
              <p:nvPr/>
            </p:nvSpPr>
            <p:spPr bwMode="gray">
              <a:xfrm>
                <a:off x="3017" y="1550"/>
                <a:ext cx="62" cy="89"/>
              </a:xfrm>
              <a:custGeom>
                <a:avLst/>
                <a:gdLst/>
                <a:ahLst/>
                <a:cxnLst>
                  <a:cxn ang="0">
                    <a:pos x="0" y="93"/>
                  </a:cxn>
                  <a:cxn ang="0">
                    <a:pos x="65" y="13"/>
                  </a:cxn>
                  <a:cxn ang="0">
                    <a:pos x="72" y="101"/>
                  </a:cxn>
                  <a:cxn ang="0">
                    <a:pos x="0" y="93"/>
                  </a:cxn>
                </a:cxnLst>
                <a:rect l="0" t="0" r="r" b="b"/>
                <a:pathLst>
                  <a:path w="72" h="101">
                    <a:moveTo>
                      <a:pt x="0" y="93"/>
                    </a:moveTo>
                    <a:cubicBezTo>
                      <a:pt x="0" y="93"/>
                      <a:pt x="25" y="0"/>
                      <a:pt x="65" y="13"/>
                    </a:cubicBezTo>
                    <a:cubicBezTo>
                      <a:pt x="72" y="101"/>
                      <a:pt x="72" y="101"/>
                      <a:pt x="72" y="101"/>
                    </a:cubicBezTo>
                    <a:cubicBezTo>
                      <a:pt x="72" y="101"/>
                      <a:pt x="60" y="31"/>
                      <a:pt x="0" y="93"/>
                    </a:cubicBezTo>
                    <a:close/>
                  </a:path>
                </a:pathLst>
              </a:custGeom>
              <a:gradFill rotWithShape="1">
                <a:gsLst>
                  <a:gs pos="0">
                    <a:srgbClr val="C7C7C7"/>
                  </a:gs>
                  <a:gs pos="100000">
                    <a:srgbClr val="FFFFFF"/>
                  </a:gs>
                </a:gsLst>
                <a:lin ang="5400000" scaled="1"/>
              </a:gradFill>
              <a:ln w="9525" cap="flat" cmpd="sng">
                <a:noFill/>
                <a:prstDash val="solid"/>
                <a:round/>
                <a:headEnd type="none" w="med" len="med"/>
                <a:tailEnd type="none" w="med" len="med"/>
              </a:ln>
              <a:effectLst/>
            </p:spPr>
            <p:txBody>
              <a:bodyPr/>
              <a:lstStyle/>
              <a:p>
                <a:endParaRPr lang="en-GB"/>
              </a:p>
            </p:txBody>
          </p:sp>
          <p:sp>
            <p:nvSpPr>
              <p:cNvPr id="32" name="Freeform 21"/>
              <p:cNvSpPr>
                <a:spLocks/>
              </p:cNvSpPr>
              <p:nvPr/>
            </p:nvSpPr>
            <p:spPr bwMode="gray">
              <a:xfrm>
                <a:off x="2889" y="1530"/>
                <a:ext cx="51" cy="62"/>
              </a:xfrm>
              <a:custGeom>
                <a:avLst/>
                <a:gdLst/>
                <a:ahLst/>
                <a:cxnLst>
                  <a:cxn ang="0">
                    <a:pos x="60" y="20"/>
                  </a:cxn>
                  <a:cxn ang="0">
                    <a:pos x="0" y="60"/>
                  </a:cxn>
                  <a:cxn ang="0">
                    <a:pos x="60" y="20"/>
                  </a:cxn>
                </a:cxnLst>
                <a:rect l="0" t="0" r="r" b="b"/>
                <a:pathLst>
                  <a:path w="60" h="71">
                    <a:moveTo>
                      <a:pt x="60" y="20"/>
                    </a:moveTo>
                    <a:cubicBezTo>
                      <a:pt x="60" y="20"/>
                      <a:pt x="27" y="71"/>
                      <a:pt x="0" y="60"/>
                    </a:cubicBezTo>
                    <a:cubicBezTo>
                      <a:pt x="0" y="60"/>
                      <a:pt x="25" y="0"/>
                      <a:pt x="60" y="20"/>
                    </a:cubicBezTo>
                    <a:close/>
                  </a:path>
                </a:pathLst>
              </a:custGeom>
              <a:gradFill rotWithShape="1">
                <a:gsLst>
                  <a:gs pos="0">
                    <a:srgbClr val="FFFFFF"/>
                  </a:gs>
                  <a:gs pos="100000">
                    <a:srgbClr val="C7C7C7"/>
                  </a:gs>
                </a:gsLst>
                <a:lin ang="5400000" scaled="1"/>
              </a:gradFill>
              <a:ln w="9525" cap="flat" cmpd="sng">
                <a:noFill/>
                <a:prstDash val="solid"/>
                <a:round/>
                <a:headEnd type="none" w="med" len="med"/>
                <a:tailEnd type="none" w="med" len="med"/>
              </a:ln>
              <a:effectLst/>
            </p:spPr>
            <p:txBody>
              <a:bodyPr/>
              <a:lstStyle/>
              <a:p>
                <a:endParaRPr lang="en-GB"/>
              </a:p>
            </p:txBody>
          </p:sp>
          <p:sp>
            <p:nvSpPr>
              <p:cNvPr id="33" name="Freeform 22"/>
              <p:cNvSpPr>
                <a:spLocks/>
              </p:cNvSpPr>
              <p:nvPr/>
            </p:nvSpPr>
            <p:spPr bwMode="gray">
              <a:xfrm>
                <a:off x="2966" y="1660"/>
                <a:ext cx="26" cy="28"/>
              </a:xfrm>
              <a:custGeom>
                <a:avLst/>
                <a:gdLst/>
                <a:ahLst/>
                <a:cxnLst>
                  <a:cxn ang="0">
                    <a:pos x="29" y="0"/>
                  </a:cxn>
                  <a:cxn ang="0">
                    <a:pos x="31" y="31"/>
                  </a:cxn>
                  <a:cxn ang="0">
                    <a:pos x="29" y="0"/>
                  </a:cxn>
                </a:cxnLst>
                <a:rect l="0" t="0" r="r" b="b"/>
                <a:pathLst>
                  <a:path w="31" h="31">
                    <a:moveTo>
                      <a:pt x="29" y="0"/>
                    </a:moveTo>
                    <a:cubicBezTo>
                      <a:pt x="31" y="31"/>
                      <a:pt x="31" y="31"/>
                      <a:pt x="31" y="31"/>
                    </a:cubicBezTo>
                    <a:cubicBezTo>
                      <a:pt x="31" y="31"/>
                      <a:pt x="0" y="20"/>
                      <a:pt x="29" y="0"/>
                    </a:cubicBezTo>
                    <a:close/>
                  </a:path>
                </a:pathLst>
              </a:custGeom>
              <a:gradFill rotWithShape="1">
                <a:gsLst>
                  <a:gs pos="0">
                    <a:srgbClr val="C7C7C7"/>
                  </a:gs>
                  <a:gs pos="100000">
                    <a:srgbClr val="FFFFFF"/>
                  </a:gs>
                </a:gsLst>
                <a:lin ang="5400000" scaled="1"/>
              </a:gradFill>
              <a:ln w="9525" cap="flat" cmpd="sng">
                <a:noFill/>
                <a:prstDash val="solid"/>
                <a:round/>
                <a:headEnd type="none" w="med" len="med"/>
                <a:tailEnd type="none" w="med" len="med"/>
              </a:ln>
              <a:effectLst/>
            </p:spPr>
            <p:txBody>
              <a:bodyPr/>
              <a:lstStyle/>
              <a:p>
                <a:endParaRPr lang="en-GB"/>
              </a:p>
            </p:txBody>
          </p:sp>
          <p:sp>
            <p:nvSpPr>
              <p:cNvPr id="34" name="Freeform 23"/>
              <p:cNvSpPr>
                <a:spLocks/>
              </p:cNvSpPr>
              <p:nvPr/>
            </p:nvSpPr>
            <p:spPr bwMode="gray">
              <a:xfrm>
                <a:off x="3257" y="1587"/>
                <a:ext cx="79" cy="86"/>
              </a:xfrm>
              <a:custGeom>
                <a:avLst/>
                <a:gdLst/>
                <a:ahLst/>
                <a:cxnLst>
                  <a:cxn ang="0">
                    <a:pos x="5" y="20"/>
                  </a:cxn>
                  <a:cxn ang="0">
                    <a:pos x="16" y="99"/>
                  </a:cxn>
                  <a:cxn ang="0">
                    <a:pos x="90" y="77"/>
                  </a:cxn>
                  <a:cxn ang="0">
                    <a:pos x="65" y="33"/>
                  </a:cxn>
                  <a:cxn ang="0">
                    <a:pos x="34" y="0"/>
                  </a:cxn>
                  <a:cxn ang="0">
                    <a:pos x="5" y="20"/>
                  </a:cxn>
                </a:cxnLst>
                <a:rect l="0" t="0" r="r" b="b"/>
                <a:pathLst>
                  <a:path w="90" h="99">
                    <a:moveTo>
                      <a:pt x="5" y="20"/>
                    </a:moveTo>
                    <a:cubicBezTo>
                      <a:pt x="29" y="16"/>
                      <a:pt x="16" y="99"/>
                      <a:pt x="16" y="99"/>
                    </a:cubicBezTo>
                    <a:cubicBezTo>
                      <a:pt x="16" y="86"/>
                      <a:pt x="90" y="77"/>
                      <a:pt x="90" y="77"/>
                    </a:cubicBezTo>
                    <a:cubicBezTo>
                      <a:pt x="90" y="77"/>
                      <a:pt x="67" y="46"/>
                      <a:pt x="65" y="33"/>
                    </a:cubicBezTo>
                    <a:cubicBezTo>
                      <a:pt x="63" y="20"/>
                      <a:pt x="34" y="0"/>
                      <a:pt x="34" y="0"/>
                    </a:cubicBezTo>
                    <a:cubicBezTo>
                      <a:pt x="34" y="0"/>
                      <a:pt x="0" y="20"/>
                      <a:pt x="5" y="20"/>
                    </a:cubicBezTo>
                    <a:close/>
                  </a:path>
                </a:pathLst>
              </a:custGeom>
              <a:solidFill>
                <a:srgbClr val="E8E8E8"/>
              </a:solidFill>
              <a:ln w="9525">
                <a:noFill/>
                <a:round/>
                <a:headEnd/>
                <a:tailEnd/>
              </a:ln>
            </p:spPr>
            <p:txBody>
              <a:bodyPr/>
              <a:lstStyle/>
              <a:p>
                <a:endParaRPr lang="en-GB"/>
              </a:p>
            </p:txBody>
          </p:sp>
        </p:grpSp>
      </p:grpSp>
      <p:cxnSp>
        <p:nvCxnSpPr>
          <p:cNvPr id="51" name="Gerade Verbindung 44"/>
          <p:cNvCxnSpPr/>
          <p:nvPr/>
        </p:nvCxnSpPr>
        <p:spPr>
          <a:xfrm>
            <a:off x="0" y="2884508"/>
            <a:ext cx="1219835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050" y="0"/>
            <a:ext cx="10877550" cy="907820"/>
          </a:xfrm>
        </p:spPr>
        <p:txBody>
          <a:bodyPr>
            <a:normAutofit fontScale="90000"/>
          </a:bodyPr>
          <a:lstStyle/>
          <a:p>
            <a:pPr algn="l"/>
            <a:r>
              <a:rPr lang="en-US" sz="3200" dirty="0">
                <a:latin typeface="Corbel" panose="020B0503020204020204" pitchFamily="34" charset="0"/>
              </a:rPr>
              <a:t>TOOL AND PROCESS CHANGE ARE ONLY THE TIP OF THE ICEBURG</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25</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220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7820"/>
          </a:xfrm>
        </p:spPr>
        <p:txBody>
          <a:bodyPr>
            <a:normAutofit/>
          </a:bodyPr>
          <a:lstStyle/>
          <a:p>
            <a:pPr algn="l"/>
            <a:r>
              <a:rPr lang="en-US" sz="3200" dirty="0">
                <a:latin typeface="Corbel" panose="020B0503020204020204" pitchFamily="34" charset="0"/>
              </a:rPr>
              <a:t>THE 4 KEY COMPONENTS OF OUR IMPLEMENTATION</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26</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prosymmetry.com/wp-content/uploads/2014/09/tempusr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02495" y="1055219"/>
            <a:ext cx="3394365" cy="2039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87215" y="1492208"/>
            <a:ext cx="5446610" cy="95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93698" y="3473551"/>
            <a:ext cx="5339893" cy="189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bwMode="auto">
          <a:xfrm>
            <a:off x="0" y="3454499"/>
            <a:ext cx="12198350" cy="0"/>
          </a:xfrm>
          <a:prstGeom prst="line">
            <a:avLst/>
          </a:prstGeom>
          <a:solidFill>
            <a:schemeClr val="tx2"/>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Straight Connector 14"/>
          <p:cNvCxnSpPr/>
          <p:nvPr/>
        </p:nvCxnSpPr>
        <p:spPr bwMode="auto">
          <a:xfrm>
            <a:off x="6027165" y="940119"/>
            <a:ext cx="0" cy="5003481"/>
          </a:xfrm>
          <a:prstGeom prst="line">
            <a:avLst/>
          </a:prstGeom>
          <a:solidFill>
            <a:schemeClr val="tx2"/>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TextBox 15"/>
          <p:cNvSpPr txBox="1"/>
          <p:nvPr/>
        </p:nvSpPr>
        <p:spPr>
          <a:xfrm>
            <a:off x="1" y="3085063"/>
            <a:ext cx="5739124" cy="276999"/>
          </a:xfrm>
          <a:prstGeom prst="rect">
            <a:avLst/>
          </a:prstGeom>
          <a:noFill/>
        </p:spPr>
        <p:txBody>
          <a:bodyPr wrap="square" lIns="0" tIns="0" rIns="0" bIns="0" rtlCol="0">
            <a:spAutoFit/>
          </a:bodyPr>
          <a:lstStyle/>
          <a:p>
            <a:pPr algn="ctr">
              <a:lnSpc>
                <a:spcPct val="90000"/>
              </a:lnSpc>
              <a:spcBef>
                <a:spcPts val="0"/>
              </a:spcBef>
              <a:spcAft>
                <a:spcPts val="600"/>
              </a:spcAft>
            </a:pPr>
            <a:r>
              <a:rPr lang="en-US" sz="2000" dirty="0">
                <a:solidFill>
                  <a:schemeClr val="tx1">
                    <a:lumMod val="65000"/>
                    <a:lumOff val="35000"/>
                  </a:schemeClr>
                </a:solidFill>
                <a:latin typeface="Calibri" panose="020F0502020204030204" pitchFamily="34" charset="0"/>
                <a:cs typeface="Arial" panose="020B0604020202020204" pitchFamily="34" charset="0"/>
              </a:rPr>
              <a:t>Tempus Resource as the software tool</a:t>
            </a:r>
          </a:p>
        </p:txBody>
      </p:sp>
      <p:sp>
        <p:nvSpPr>
          <p:cNvPr id="17" name="TextBox 16"/>
          <p:cNvSpPr txBox="1"/>
          <p:nvPr/>
        </p:nvSpPr>
        <p:spPr>
          <a:xfrm>
            <a:off x="7683399" y="3061181"/>
            <a:ext cx="2782557" cy="276999"/>
          </a:xfrm>
          <a:prstGeom prst="rect">
            <a:avLst/>
          </a:prstGeom>
          <a:noFill/>
        </p:spPr>
        <p:txBody>
          <a:bodyPr wrap="none" lIns="0" tIns="0" rIns="0" bIns="0" rtlCol="0">
            <a:spAutoFit/>
          </a:bodyPr>
          <a:lstStyle/>
          <a:p>
            <a:pPr>
              <a:lnSpc>
                <a:spcPct val="90000"/>
              </a:lnSpc>
              <a:spcBef>
                <a:spcPts val="0"/>
              </a:spcBef>
              <a:spcAft>
                <a:spcPts val="600"/>
              </a:spcAft>
            </a:pPr>
            <a:r>
              <a:rPr lang="en-US" sz="2000" dirty="0">
                <a:solidFill>
                  <a:schemeClr val="tx1">
                    <a:lumMod val="65000"/>
                    <a:lumOff val="35000"/>
                  </a:schemeClr>
                </a:solidFill>
                <a:latin typeface="Calibri" panose="020F0502020204030204" pitchFamily="34" charset="0"/>
                <a:cs typeface="Arial" panose="020B0604020202020204" pitchFamily="34" charset="0"/>
              </a:rPr>
              <a:t>How we start new projects</a:t>
            </a:r>
          </a:p>
        </p:txBody>
      </p:sp>
      <p:sp>
        <p:nvSpPr>
          <p:cNvPr id="18" name="TextBox 17"/>
          <p:cNvSpPr txBox="1"/>
          <p:nvPr/>
        </p:nvSpPr>
        <p:spPr>
          <a:xfrm>
            <a:off x="851217" y="5542791"/>
            <a:ext cx="4147354" cy="276999"/>
          </a:xfrm>
          <a:prstGeom prst="rect">
            <a:avLst/>
          </a:prstGeom>
          <a:noFill/>
        </p:spPr>
        <p:txBody>
          <a:bodyPr wrap="none" lIns="0" tIns="0" rIns="0" bIns="0" rtlCol="0">
            <a:spAutoFit/>
          </a:bodyPr>
          <a:lstStyle/>
          <a:p>
            <a:pPr>
              <a:lnSpc>
                <a:spcPct val="90000"/>
              </a:lnSpc>
              <a:spcBef>
                <a:spcPts val="0"/>
              </a:spcBef>
              <a:spcAft>
                <a:spcPts val="600"/>
              </a:spcAft>
            </a:pPr>
            <a:r>
              <a:rPr lang="en-US" sz="2000" dirty="0">
                <a:solidFill>
                  <a:schemeClr val="tx1">
                    <a:lumMod val="65000"/>
                    <a:lumOff val="35000"/>
                  </a:schemeClr>
                </a:solidFill>
                <a:latin typeface="Calibri" panose="020F0502020204030204" pitchFamily="34" charset="0"/>
                <a:cs typeface="Arial" panose="020B0604020202020204" pitchFamily="34" charset="0"/>
              </a:rPr>
              <a:t>Project orientated resource aggregation</a:t>
            </a:r>
          </a:p>
        </p:txBody>
      </p:sp>
      <p:sp>
        <p:nvSpPr>
          <p:cNvPr id="19" name="TextBox 18"/>
          <p:cNvSpPr txBox="1"/>
          <p:nvPr/>
        </p:nvSpPr>
        <p:spPr>
          <a:xfrm>
            <a:off x="6282370" y="5542791"/>
            <a:ext cx="5458161" cy="276999"/>
          </a:xfrm>
          <a:prstGeom prst="rect">
            <a:avLst/>
          </a:prstGeom>
          <a:noFill/>
        </p:spPr>
        <p:txBody>
          <a:bodyPr wrap="none" lIns="0" tIns="0" rIns="0" bIns="0" rtlCol="0">
            <a:spAutoFit/>
          </a:bodyPr>
          <a:lstStyle/>
          <a:p>
            <a:pPr>
              <a:lnSpc>
                <a:spcPct val="90000"/>
              </a:lnSpc>
              <a:spcBef>
                <a:spcPts val="0"/>
              </a:spcBef>
              <a:spcAft>
                <a:spcPts val="600"/>
              </a:spcAft>
            </a:pPr>
            <a:r>
              <a:rPr lang="en-US" sz="2000" dirty="0">
                <a:solidFill>
                  <a:schemeClr val="tx1">
                    <a:lumMod val="65000"/>
                    <a:lumOff val="35000"/>
                  </a:schemeClr>
                </a:solidFill>
                <a:latin typeface="Calibri" panose="020F0502020204030204" pitchFamily="34" charset="0"/>
                <a:cs typeface="Arial" panose="020B0604020202020204" pitchFamily="34" charset="0"/>
              </a:rPr>
              <a:t>Process, Rules, Guidelines &gt; Common understanding</a:t>
            </a:r>
          </a:p>
        </p:txBody>
      </p:sp>
      <p:pic>
        <p:nvPicPr>
          <p:cNvPr id="2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0270" y="3682527"/>
            <a:ext cx="4849701" cy="148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75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7820"/>
          </a:xfrm>
        </p:spPr>
        <p:txBody>
          <a:bodyPr>
            <a:normAutofit/>
          </a:bodyPr>
          <a:lstStyle/>
          <a:p>
            <a:pPr algn="l"/>
            <a:r>
              <a:rPr lang="en-US" sz="3200" dirty="0">
                <a:latin typeface="Corbel" panose="020B0503020204020204" pitchFamily="34" charset="0"/>
              </a:rPr>
              <a:t>KEY SUCCESS DRIVERS – TEMPUS RESOURCE</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27</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http://prosymmetry.com/wp-content/uploads/2014/09/tempusr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8675" y="1291910"/>
            <a:ext cx="7273010" cy="43694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54405" y="5557707"/>
            <a:ext cx="10815896" cy="387798"/>
          </a:xfrm>
          <a:prstGeom prst="rect">
            <a:avLst/>
          </a:prstGeom>
          <a:noFill/>
        </p:spPr>
        <p:txBody>
          <a:bodyPr wrap="square" lIns="0" tIns="0" rIns="0" bIns="0" rtlCol="0">
            <a:spAutoFit/>
          </a:bodyPr>
          <a:lstStyle/>
          <a:p>
            <a:pPr algn="ctr">
              <a:lnSpc>
                <a:spcPct val="90000"/>
              </a:lnSpc>
              <a:spcBef>
                <a:spcPts val="0"/>
              </a:spcBef>
              <a:spcAft>
                <a:spcPts val="600"/>
              </a:spcAft>
            </a:pPr>
            <a:r>
              <a:rPr lang="en-US" sz="2800" dirty="0">
                <a:solidFill>
                  <a:schemeClr val="tx1">
                    <a:lumMod val="65000"/>
                    <a:lumOff val="35000"/>
                  </a:schemeClr>
                </a:solidFill>
                <a:latin typeface="Calibri" panose="020F0502020204030204" pitchFamily="34" charset="0"/>
                <a:cs typeface="Arial" panose="020B0604020202020204" pitchFamily="34" charset="0"/>
              </a:rPr>
              <a:t>Software tool that is easy to implement and focus on the problem to solve</a:t>
            </a:r>
          </a:p>
        </p:txBody>
      </p:sp>
    </p:spTree>
    <p:extLst>
      <p:ext uri="{BB962C8B-B14F-4D97-AF65-F5344CB8AC3E}">
        <p14:creationId xmlns:p14="http://schemas.microsoft.com/office/powerpoint/2010/main" val="173934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7820"/>
          </a:xfrm>
        </p:spPr>
        <p:txBody>
          <a:bodyPr>
            <a:normAutofit/>
          </a:bodyPr>
          <a:lstStyle/>
          <a:p>
            <a:pPr algn="l"/>
            <a:r>
              <a:rPr lang="en-US" sz="3200" dirty="0">
                <a:latin typeface="Corbel" panose="020B0503020204020204" pitchFamily="34" charset="0"/>
              </a:rPr>
              <a:t>KEY SUCCESS DRIVERS – PROJECT INTAKE</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28</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3453" y="2209800"/>
            <a:ext cx="10276423" cy="18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5234220"/>
            <a:ext cx="12198349" cy="387798"/>
          </a:xfrm>
          <a:prstGeom prst="rect">
            <a:avLst/>
          </a:prstGeom>
          <a:noFill/>
        </p:spPr>
        <p:txBody>
          <a:bodyPr wrap="square" lIns="0" tIns="0" rIns="0" bIns="0" rtlCol="0">
            <a:spAutoFit/>
          </a:bodyPr>
          <a:lstStyle/>
          <a:p>
            <a:pPr algn="ctr">
              <a:lnSpc>
                <a:spcPct val="90000"/>
              </a:lnSpc>
              <a:spcBef>
                <a:spcPts val="0"/>
              </a:spcBef>
              <a:spcAft>
                <a:spcPts val="600"/>
              </a:spcAft>
            </a:pPr>
            <a:r>
              <a:rPr lang="en-US" sz="2800" dirty="0">
                <a:solidFill>
                  <a:schemeClr val="tx1">
                    <a:lumMod val="65000"/>
                    <a:lumOff val="35000"/>
                  </a:schemeClr>
                </a:solidFill>
                <a:latin typeface="Calibri" panose="020F0502020204030204" pitchFamily="34" charset="0"/>
                <a:cs typeface="Arial" panose="020B0604020202020204" pitchFamily="34" charset="0"/>
              </a:rPr>
              <a:t>Demand estimation of new initiatives up front</a:t>
            </a:r>
          </a:p>
        </p:txBody>
      </p:sp>
    </p:spTree>
    <p:extLst>
      <p:ext uri="{BB962C8B-B14F-4D97-AF65-F5344CB8AC3E}">
        <p14:creationId xmlns:p14="http://schemas.microsoft.com/office/powerpoint/2010/main" val="418375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7820"/>
          </a:xfrm>
        </p:spPr>
        <p:txBody>
          <a:bodyPr>
            <a:normAutofit/>
          </a:bodyPr>
          <a:lstStyle/>
          <a:p>
            <a:pPr algn="l"/>
            <a:r>
              <a:rPr lang="en-US" sz="3200" dirty="0">
                <a:latin typeface="Corbel" panose="020B0503020204020204" pitchFamily="34" charset="0"/>
              </a:rPr>
              <a:t>KEY SUCCESS DRIVERS – QUARTERLY PLANNING CYCLE</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29</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ieren 105"/>
          <p:cNvGrpSpPr/>
          <p:nvPr/>
        </p:nvGrpSpPr>
        <p:grpSpPr bwMode="gray">
          <a:xfrm>
            <a:off x="2160314" y="1600201"/>
            <a:ext cx="9825474" cy="3321772"/>
            <a:chOff x="323850" y="1916114"/>
            <a:chExt cx="8497092" cy="3050697"/>
          </a:xfrm>
        </p:grpSpPr>
        <p:sp>
          <p:nvSpPr>
            <p:cNvPr id="12" name="Rechteck 11"/>
            <p:cNvSpPr/>
            <p:nvPr/>
          </p:nvSpPr>
          <p:spPr bwMode="gray">
            <a:xfrm>
              <a:off x="323850" y="2391251"/>
              <a:ext cx="1649730" cy="2575560"/>
            </a:xfrm>
            <a:prstGeom prst="rect">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180000" rIns="0" bIns="72000"/>
            <a:lstStyle/>
            <a:p>
              <a:pPr marL="190500" indent="-190500" algn="ctr">
                <a:lnSpc>
                  <a:spcPct val="95000"/>
                </a:lnSpc>
                <a:spcAft>
                  <a:spcPts val="800"/>
                </a:spcAft>
                <a:buClr>
                  <a:srgbClr val="808080"/>
                </a:buClr>
                <a:defRPr/>
              </a:pPr>
              <a:r>
                <a:rPr lang="en-US" sz="1600" b="1" noProof="1">
                  <a:solidFill>
                    <a:srgbClr val="000000"/>
                  </a:solidFill>
                  <a:latin typeface="Calibri" panose="020F0502020204030204" pitchFamily="34" charset="0"/>
                  <a:cs typeface="Arial" charset="0"/>
                </a:rPr>
                <a:t>Initial Model</a:t>
              </a:r>
              <a:br>
                <a:rPr lang="en-US" sz="1600" b="1" noProof="1">
                  <a:solidFill>
                    <a:srgbClr val="000000"/>
                  </a:solidFill>
                  <a:latin typeface="Calibri" panose="020F0502020204030204" pitchFamily="34" charset="0"/>
                  <a:cs typeface="Arial" charset="0"/>
                </a:rPr>
              </a:br>
              <a:r>
                <a:rPr lang="en-US" sz="1200" b="1" noProof="1">
                  <a:solidFill>
                    <a:srgbClr val="000000"/>
                  </a:solidFill>
                  <a:latin typeface="Calibri" panose="020F0502020204030204" pitchFamily="34" charset="0"/>
                  <a:cs typeface="Arial" charset="0"/>
                </a:rPr>
                <a:t/>
              </a:r>
              <a:br>
                <a:rPr lang="en-US" sz="1200" b="1" noProof="1">
                  <a:solidFill>
                    <a:srgbClr val="000000"/>
                  </a:solidFill>
                  <a:latin typeface="Calibri" panose="020F0502020204030204" pitchFamily="34" charset="0"/>
                  <a:cs typeface="Arial" charset="0"/>
                </a:rPr>
              </a:br>
              <a:r>
                <a:rPr lang="en-US" sz="1200" noProof="1">
                  <a:solidFill>
                    <a:srgbClr val="000000"/>
                  </a:solidFill>
                  <a:latin typeface="Calibri" panose="020F0502020204030204" pitchFamily="34" charset="0"/>
                  <a:cs typeface="Arial" charset="0"/>
                </a:rPr>
                <a:t>MPM creates an initial model and tries to resolve major demand / capacity deficits with the relevant stakeholders</a:t>
              </a:r>
            </a:p>
            <a:p>
              <a:pPr marL="190500" indent="-190500" algn="ctr">
                <a:lnSpc>
                  <a:spcPct val="95000"/>
                </a:lnSpc>
                <a:spcAft>
                  <a:spcPts val="800"/>
                </a:spcAft>
                <a:buClr>
                  <a:srgbClr val="808080"/>
                </a:buClr>
                <a:defRPr/>
              </a:pPr>
              <a:endParaRPr lang="en-US" sz="1200" b="1" noProof="1">
                <a:solidFill>
                  <a:srgbClr val="000000"/>
                </a:solidFill>
                <a:latin typeface="Calibri" panose="020F0502020204030204" pitchFamily="34" charset="0"/>
                <a:cs typeface="Arial" charset="0"/>
              </a:endParaRPr>
            </a:p>
          </p:txBody>
        </p:sp>
        <p:sp>
          <p:nvSpPr>
            <p:cNvPr id="13" name="Gleichschenkliges Dreieck 50"/>
            <p:cNvSpPr/>
            <p:nvPr/>
          </p:nvSpPr>
          <p:spPr bwMode="gray">
            <a:xfrm rot="5400000">
              <a:off x="974953" y="1940081"/>
              <a:ext cx="347524" cy="299590"/>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latin typeface="Calibri" panose="020F0502020204030204" pitchFamily="34" charset="0"/>
                <a:cs typeface="Arial" charset="0"/>
              </a:endParaRPr>
            </a:p>
          </p:txBody>
        </p:sp>
        <p:sp>
          <p:nvSpPr>
            <p:cNvPr id="14" name="Rechteck 12"/>
            <p:cNvSpPr/>
            <p:nvPr/>
          </p:nvSpPr>
          <p:spPr bwMode="gray">
            <a:xfrm>
              <a:off x="2035690" y="2391251"/>
              <a:ext cx="1649730" cy="2575560"/>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180000" rIns="0" bIns="72000"/>
            <a:lstStyle/>
            <a:p>
              <a:pPr marL="190500" indent="-190500" algn="ctr">
                <a:lnSpc>
                  <a:spcPct val="95000"/>
                </a:lnSpc>
                <a:spcAft>
                  <a:spcPts val="800"/>
                </a:spcAft>
                <a:buClr>
                  <a:srgbClr val="808080"/>
                </a:buClr>
                <a:defRPr/>
              </a:pPr>
              <a:r>
                <a:rPr lang="en-US" sz="1600" b="1" noProof="1">
                  <a:solidFill>
                    <a:srgbClr val="FFFFFF"/>
                  </a:solidFill>
                  <a:latin typeface="Calibri" panose="020F0502020204030204" pitchFamily="34" charset="0"/>
                  <a:cs typeface="Arial" charset="0"/>
                </a:rPr>
                <a:t>Assignment deadline</a:t>
              </a:r>
              <a:br>
                <a:rPr lang="en-US" sz="1600" b="1" noProof="1">
                  <a:solidFill>
                    <a:srgbClr val="FFFFFF"/>
                  </a:solidFill>
                  <a:latin typeface="Calibri" panose="020F0502020204030204" pitchFamily="34" charset="0"/>
                  <a:cs typeface="Arial" charset="0"/>
                </a:rPr>
              </a:br>
              <a:r>
                <a:rPr lang="en-US" sz="1200" noProof="1">
                  <a:solidFill>
                    <a:srgbClr val="FFFFFF"/>
                  </a:solidFill>
                  <a:latin typeface="Calibri" panose="020F0502020204030204" pitchFamily="34" charset="0"/>
                  <a:cs typeface="Arial" charset="0"/>
                </a:rPr>
                <a:t>The team leads have replaced generic resource assignments with named resources (where possible) in Tempus Resource</a:t>
              </a:r>
            </a:p>
            <a:p>
              <a:pPr algn="ctr">
                <a:lnSpc>
                  <a:spcPct val="95000"/>
                </a:lnSpc>
                <a:spcAft>
                  <a:spcPts val="800"/>
                </a:spcAft>
                <a:buClr>
                  <a:srgbClr val="808080"/>
                </a:buClr>
                <a:defRPr/>
              </a:pPr>
              <a:endParaRPr lang="en-US" sz="1200" noProof="1">
                <a:solidFill>
                  <a:srgbClr val="FFFFFF"/>
                </a:solidFill>
                <a:latin typeface="Calibri" panose="020F0502020204030204" pitchFamily="34" charset="0"/>
                <a:cs typeface="Arial" charset="0"/>
              </a:endParaRPr>
            </a:p>
          </p:txBody>
        </p:sp>
        <p:sp>
          <p:nvSpPr>
            <p:cNvPr id="15" name="Gleichschenkliges Dreieck 51"/>
            <p:cNvSpPr/>
            <p:nvPr/>
          </p:nvSpPr>
          <p:spPr bwMode="gray">
            <a:xfrm rot="5400000">
              <a:off x="2686793" y="1940081"/>
              <a:ext cx="347524" cy="299590"/>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latin typeface="Calibri" panose="020F0502020204030204" pitchFamily="34" charset="0"/>
                <a:cs typeface="Arial" charset="0"/>
              </a:endParaRPr>
            </a:p>
          </p:txBody>
        </p:sp>
        <p:sp>
          <p:nvSpPr>
            <p:cNvPr id="16" name="Rechteck 13"/>
            <p:cNvSpPr/>
            <p:nvPr/>
          </p:nvSpPr>
          <p:spPr bwMode="gray">
            <a:xfrm>
              <a:off x="3747530" y="2391251"/>
              <a:ext cx="1649730" cy="2575560"/>
            </a:xfrm>
            <a:prstGeom prst="rect">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180000" rIns="0" bIns="72000"/>
            <a:lstStyle/>
            <a:p>
              <a:pPr marL="190500" indent="-190500" algn="ctr">
                <a:lnSpc>
                  <a:spcPct val="95000"/>
                </a:lnSpc>
                <a:spcAft>
                  <a:spcPts val="800"/>
                </a:spcAft>
                <a:buClr>
                  <a:srgbClr val="808080"/>
                </a:buClr>
                <a:defRPr/>
              </a:pPr>
              <a:r>
                <a:rPr lang="en-US" sz="1600" b="1" noProof="1">
                  <a:solidFill>
                    <a:srgbClr val="000000"/>
                  </a:solidFill>
                  <a:latin typeface="Calibri" panose="020F0502020204030204" pitchFamily="34" charset="0"/>
                  <a:cs typeface="Arial" charset="0"/>
                </a:rPr>
                <a:t>Conflict Resolution Phase </a:t>
              </a:r>
              <a:br>
                <a:rPr lang="en-US" sz="1600" b="1" noProof="1">
                  <a:solidFill>
                    <a:srgbClr val="000000"/>
                  </a:solidFill>
                  <a:latin typeface="Calibri" panose="020F0502020204030204" pitchFamily="34" charset="0"/>
                  <a:cs typeface="Arial" charset="0"/>
                </a:rPr>
              </a:br>
              <a:r>
                <a:rPr lang="en-US" sz="1200" noProof="1">
                  <a:solidFill>
                    <a:srgbClr val="000000"/>
                  </a:solidFill>
                  <a:latin typeface="Calibri" panose="020F0502020204030204" pitchFamily="34" charset="0"/>
                  <a:cs typeface="Arial" charset="0"/>
                </a:rPr>
                <a:t>Core Teams and Team Leads solve remaining conflict (demand greater than available capacity) in discusions and finally in Conflict Resolution Meeting. If conflicts can’t be resolved, possible scenarios will be modeled in Tempus Resource by MPM</a:t>
              </a:r>
            </a:p>
            <a:p>
              <a:pPr marL="190500" indent="-190500" algn="ctr">
                <a:lnSpc>
                  <a:spcPct val="95000"/>
                </a:lnSpc>
                <a:spcAft>
                  <a:spcPts val="800"/>
                </a:spcAft>
                <a:buClr>
                  <a:srgbClr val="808080"/>
                </a:buClr>
                <a:defRPr/>
              </a:pPr>
              <a:endParaRPr lang="en-US" sz="1200" noProof="1">
                <a:solidFill>
                  <a:srgbClr val="000000"/>
                </a:solidFill>
                <a:latin typeface="Calibri" panose="020F0502020204030204" pitchFamily="34" charset="0"/>
                <a:cs typeface="Arial" charset="0"/>
              </a:endParaRPr>
            </a:p>
          </p:txBody>
        </p:sp>
        <p:sp>
          <p:nvSpPr>
            <p:cNvPr id="17" name="Gleichschenkliges Dreieck 52"/>
            <p:cNvSpPr/>
            <p:nvPr/>
          </p:nvSpPr>
          <p:spPr bwMode="gray">
            <a:xfrm rot="5400000">
              <a:off x="4398633" y="1940081"/>
              <a:ext cx="347524" cy="299590"/>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latin typeface="Calibri" panose="020F0502020204030204" pitchFamily="34" charset="0"/>
                <a:cs typeface="Arial" charset="0"/>
              </a:endParaRPr>
            </a:p>
          </p:txBody>
        </p:sp>
        <p:sp>
          <p:nvSpPr>
            <p:cNvPr id="18" name="Rechteck 14"/>
            <p:cNvSpPr/>
            <p:nvPr/>
          </p:nvSpPr>
          <p:spPr bwMode="gray">
            <a:xfrm>
              <a:off x="5459371" y="2391251"/>
              <a:ext cx="1649730" cy="2575560"/>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180000" rIns="0" bIns="72000"/>
            <a:lstStyle/>
            <a:p>
              <a:pPr marL="190500" indent="-190500" algn="ctr">
                <a:lnSpc>
                  <a:spcPct val="95000"/>
                </a:lnSpc>
                <a:spcAft>
                  <a:spcPts val="800"/>
                </a:spcAft>
                <a:buClr>
                  <a:srgbClr val="808080"/>
                </a:buClr>
                <a:defRPr/>
              </a:pPr>
              <a:r>
                <a:rPr lang="en-US" sz="1600" b="1" noProof="1">
                  <a:solidFill>
                    <a:srgbClr val="FFFFFF"/>
                  </a:solidFill>
                  <a:latin typeface="Calibri" panose="020F0502020204030204" pitchFamily="34" charset="0"/>
                  <a:cs typeface="Arial" charset="0"/>
                </a:rPr>
                <a:t>Modeling deadline</a:t>
              </a:r>
              <a:br>
                <a:rPr lang="en-US" sz="1600" b="1" noProof="1">
                  <a:solidFill>
                    <a:srgbClr val="FFFFFF"/>
                  </a:solidFill>
                  <a:latin typeface="Calibri" panose="020F0502020204030204" pitchFamily="34" charset="0"/>
                  <a:cs typeface="Arial" charset="0"/>
                </a:rPr>
              </a:br>
              <a:r>
                <a:rPr lang="en-US" sz="1600" b="1" noProof="1">
                  <a:solidFill>
                    <a:srgbClr val="FFFFFF"/>
                  </a:solidFill>
                  <a:latin typeface="Calibri" panose="020F0502020204030204" pitchFamily="34" charset="0"/>
                  <a:cs typeface="Arial" charset="0"/>
                </a:rPr>
                <a:t/>
              </a:r>
              <a:br>
                <a:rPr lang="en-US" sz="1600" b="1" noProof="1">
                  <a:solidFill>
                    <a:srgbClr val="FFFFFF"/>
                  </a:solidFill>
                  <a:latin typeface="Calibri" panose="020F0502020204030204" pitchFamily="34" charset="0"/>
                  <a:cs typeface="Arial" charset="0"/>
                </a:rPr>
              </a:br>
              <a:r>
                <a:rPr lang="en-US" sz="1200" noProof="1">
                  <a:solidFill>
                    <a:srgbClr val="FFFFFF"/>
                  </a:solidFill>
                  <a:latin typeface="Calibri" panose="020F0502020204030204" pitchFamily="34" charset="0"/>
                  <a:cs typeface="Arial" charset="0"/>
                </a:rPr>
                <a:t>All conflicts are either resolved or possible models have been created</a:t>
              </a:r>
            </a:p>
            <a:p>
              <a:pPr marL="190500" indent="-190500" algn="ctr">
                <a:lnSpc>
                  <a:spcPct val="95000"/>
                </a:lnSpc>
                <a:spcAft>
                  <a:spcPts val="800"/>
                </a:spcAft>
                <a:buClr>
                  <a:srgbClr val="808080"/>
                </a:buClr>
                <a:defRPr/>
              </a:pPr>
              <a:endParaRPr lang="en-US" sz="1200" noProof="1">
                <a:solidFill>
                  <a:srgbClr val="FFFFFF"/>
                </a:solidFill>
                <a:latin typeface="Calibri" panose="020F0502020204030204" pitchFamily="34" charset="0"/>
                <a:cs typeface="Arial" charset="0"/>
              </a:endParaRPr>
            </a:p>
          </p:txBody>
        </p:sp>
        <p:sp>
          <p:nvSpPr>
            <p:cNvPr id="19" name="Gleichschenkliges Dreieck 78"/>
            <p:cNvSpPr/>
            <p:nvPr/>
          </p:nvSpPr>
          <p:spPr bwMode="gray">
            <a:xfrm rot="5400000">
              <a:off x="6110474" y="1940081"/>
              <a:ext cx="347524" cy="299590"/>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latin typeface="Calibri" panose="020F0502020204030204" pitchFamily="34" charset="0"/>
                <a:cs typeface="Arial" charset="0"/>
              </a:endParaRPr>
            </a:p>
          </p:txBody>
        </p:sp>
        <p:sp>
          <p:nvSpPr>
            <p:cNvPr id="20" name="Rechteck 15"/>
            <p:cNvSpPr/>
            <p:nvPr/>
          </p:nvSpPr>
          <p:spPr bwMode="gray">
            <a:xfrm>
              <a:off x="7171212" y="2391251"/>
              <a:ext cx="1649730" cy="2575560"/>
            </a:xfrm>
            <a:prstGeom prst="rect">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180000" rIns="0" bIns="72000"/>
            <a:lstStyle/>
            <a:p>
              <a:pPr marL="190500" indent="-190500" algn="ctr">
                <a:lnSpc>
                  <a:spcPct val="95000"/>
                </a:lnSpc>
                <a:spcAft>
                  <a:spcPts val="800"/>
                </a:spcAft>
                <a:buClr>
                  <a:srgbClr val="808080"/>
                </a:buClr>
                <a:defRPr/>
              </a:pPr>
              <a:r>
                <a:rPr lang="en-US" sz="1600" b="1" noProof="1">
                  <a:solidFill>
                    <a:srgbClr val="000000"/>
                  </a:solidFill>
                  <a:latin typeface="Calibri" panose="020F0502020204030204" pitchFamily="34" charset="0"/>
                  <a:cs typeface="Arial" charset="0"/>
                </a:rPr>
                <a:t>PLM Approval</a:t>
              </a:r>
              <a:r>
                <a:rPr lang="en-US" sz="1200" b="1" noProof="1">
                  <a:solidFill>
                    <a:srgbClr val="000000"/>
                  </a:solidFill>
                  <a:latin typeface="Calibri" panose="020F0502020204030204" pitchFamily="34" charset="0"/>
                  <a:cs typeface="Arial" charset="0"/>
                </a:rPr>
                <a:t/>
              </a:r>
              <a:br>
                <a:rPr lang="en-US" sz="1200" b="1" noProof="1">
                  <a:solidFill>
                    <a:srgbClr val="000000"/>
                  </a:solidFill>
                  <a:latin typeface="Calibri" panose="020F0502020204030204" pitchFamily="34" charset="0"/>
                  <a:cs typeface="Arial" charset="0"/>
                </a:rPr>
              </a:br>
              <a:r>
                <a:rPr lang="en-US" sz="1200" b="1" noProof="1">
                  <a:solidFill>
                    <a:srgbClr val="000000"/>
                  </a:solidFill>
                  <a:latin typeface="Calibri" panose="020F0502020204030204" pitchFamily="34" charset="0"/>
                  <a:cs typeface="Arial" charset="0"/>
                </a:rPr>
                <a:t/>
              </a:r>
              <a:br>
                <a:rPr lang="en-US" sz="1200" b="1" noProof="1">
                  <a:solidFill>
                    <a:srgbClr val="000000"/>
                  </a:solidFill>
                  <a:latin typeface="Calibri" panose="020F0502020204030204" pitchFamily="34" charset="0"/>
                  <a:cs typeface="Arial" charset="0"/>
                </a:rPr>
              </a:br>
              <a:r>
                <a:rPr lang="en-US" sz="1200" noProof="1">
                  <a:solidFill>
                    <a:srgbClr val="000000"/>
                  </a:solidFill>
                  <a:latin typeface="Calibri" panose="020F0502020204030204" pitchFamily="34" charset="0"/>
                  <a:cs typeface="Arial" charset="0"/>
                </a:rPr>
                <a:t>The PLM Board approves one model and core teams will adjust demand / assignments accordingly</a:t>
              </a:r>
            </a:p>
            <a:p>
              <a:pPr marL="190500" indent="-190500" algn="ctr">
                <a:lnSpc>
                  <a:spcPct val="95000"/>
                </a:lnSpc>
                <a:spcAft>
                  <a:spcPts val="800"/>
                </a:spcAft>
                <a:buClr>
                  <a:srgbClr val="808080"/>
                </a:buClr>
                <a:defRPr/>
              </a:pPr>
              <a:endParaRPr lang="en-US" sz="1200" noProof="1">
                <a:solidFill>
                  <a:srgbClr val="000000"/>
                </a:solidFill>
                <a:latin typeface="Calibri" panose="020F0502020204030204" pitchFamily="34" charset="0"/>
                <a:cs typeface="Arial" charset="0"/>
              </a:endParaRPr>
            </a:p>
          </p:txBody>
        </p:sp>
        <p:sp>
          <p:nvSpPr>
            <p:cNvPr id="21" name="Gleichschenkliges Dreieck 79"/>
            <p:cNvSpPr/>
            <p:nvPr/>
          </p:nvSpPr>
          <p:spPr bwMode="gray">
            <a:xfrm rot="5400000">
              <a:off x="7822315" y="1940081"/>
              <a:ext cx="347524" cy="299590"/>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latin typeface="Calibri" panose="020F0502020204030204" pitchFamily="34" charset="0"/>
                <a:cs typeface="Arial" charset="0"/>
              </a:endParaRPr>
            </a:p>
          </p:txBody>
        </p:sp>
        <p:sp>
          <p:nvSpPr>
            <p:cNvPr id="22" name="Ellipse 86"/>
            <p:cNvSpPr/>
            <p:nvPr/>
          </p:nvSpPr>
          <p:spPr bwMode="gray">
            <a:xfrm>
              <a:off x="859023" y="4290218"/>
              <a:ext cx="579384" cy="579384"/>
            </a:xfrm>
            <a:prstGeom prst="ellipse">
              <a:avLst/>
            </a:prstGeom>
            <a:solidFill>
              <a:srgbClr val="A6A6A6"/>
            </a:solidFill>
            <a:ln w="12700">
              <a:noFill/>
              <a:round/>
              <a:headEnd/>
              <a:tailEnd/>
            </a:ln>
          </p:spPr>
          <p:txBody>
            <a:bodyPr tIns="54000" rtlCol="0" anchor="ctr"/>
            <a:lstStyle/>
            <a:p>
              <a:pPr algn="ctr"/>
              <a:endParaRPr lang="en-US" sz="1050" noProof="1">
                <a:solidFill>
                  <a:srgbClr val="006600"/>
                </a:solidFill>
                <a:latin typeface="Calibri" panose="020F0502020204030204" pitchFamily="34" charset="0"/>
              </a:endParaRPr>
            </a:p>
          </p:txBody>
        </p:sp>
        <p:sp>
          <p:nvSpPr>
            <p:cNvPr id="23" name="Ellipse 94"/>
            <p:cNvSpPr/>
            <p:nvPr/>
          </p:nvSpPr>
          <p:spPr bwMode="gray">
            <a:xfrm>
              <a:off x="2570863" y="4290218"/>
              <a:ext cx="579384" cy="579384"/>
            </a:xfrm>
            <a:prstGeom prst="ellipse">
              <a:avLst/>
            </a:prstGeom>
            <a:solidFill>
              <a:srgbClr val="A6A6A6"/>
            </a:solidFill>
            <a:ln w="12700">
              <a:noFill/>
              <a:round/>
              <a:headEnd/>
              <a:tailEnd/>
            </a:ln>
          </p:spPr>
          <p:txBody>
            <a:bodyPr tIns="54000" rtlCol="0" anchor="ctr"/>
            <a:lstStyle/>
            <a:p>
              <a:pPr algn="ctr"/>
              <a:endParaRPr lang="en-US" sz="1050" noProof="1">
                <a:solidFill>
                  <a:srgbClr val="006600"/>
                </a:solidFill>
                <a:latin typeface="Calibri" panose="020F0502020204030204" pitchFamily="34" charset="0"/>
              </a:endParaRPr>
            </a:p>
          </p:txBody>
        </p:sp>
        <p:sp>
          <p:nvSpPr>
            <p:cNvPr id="24" name="Ellipse 98"/>
            <p:cNvSpPr/>
            <p:nvPr/>
          </p:nvSpPr>
          <p:spPr bwMode="gray">
            <a:xfrm>
              <a:off x="5994544" y="4290218"/>
              <a:ext cx="579384" cy="579384"/>
            </a:xfrm>
            <a:prstGeom prst="ellipse">
              <a:avLst/>
            </a:prstGeom>
            <a:solidFill>
              <a:srgbClr val="A6A6A6"/>
            </a:solidFill>
            <a:ln w="12700">
              <a:noFill/>
              <a:round/>
              <a:headEnd/>
              <a:tailEnd/>
            </a:ln>
          </p:spPr>
          <p:txBody>
            <a:bodyPr tIns="54000" rtlCol="0" anchor="ctr"/>
            <a:lstStyle/>
            <a:p>
              <a:pPr algn="ctr"/>
              <a:endParaRPr lang="en-US" sz="1050" noProof="1">
                <a:solidFill>
                  <a:srgbClr val="006600"/>
                </a:solidFill>
                <a:latin typeface="Calibri" panose="020F0502020204030204" pitchFamily="34" charset="0"/>
              </a:endParaRPr>
            </a:p>
          </p:txBody>
        </p:sp>
        <p:sp>
          <p:nvSpPr>
            <p:cNvPr id="25" name="Ellipse 102"/>
            <p:cNvSpPr/>
            <p:nvPr/>
          </p:nvSpPr>
          <p:spPr bwMode="gray">
            <a:xfrm>
              <a:off x="7706385" y="4290218"/>
              <a:ext cx="579384" cy="579384"/>
            </a:xfrm>
            <a:prstGeom prst="ellipse">
              <a:avLst/>
            </a:prstGeom>
            <a:solidFill>
              <a:srgbClr val="A6A6A6"/>
            </a:solidFill>
            <a:ln w="12700">
              <a:noFill/>
              <a:round/>
              <a:headEnd/>
              <a:tailEnd/>
            </a:ln>
          </p:spPr>
          <p:txBody>
            <a:bodyPr tIns="54000" rtlCol="0" anchor="ctr"/>
            <a:lstStyle/>
            <a:p>
              <a:pPr algn="ctr"/>
              <a:endParaRPr lang="en-US" sz="1050" noProof="1">
                <a:solidFill>
                  <a:srgbClr val="006600"/>
                </a:solidFill>
                <a:latin typeface="Calibri" panose="020F0502020204030204" pitchFamily="34" charset="0"/>
              </a:endParaRPr>
            </a:p>
          </p:txBody>
        </p:sp>
        <p:sp>
          <p:nvSpPr>
            <p:cNvPr id="26" name="Abgerundetes Rechteck 73"/>
            <p:cNvSpPr/>
            <p:nvPr/>
          </p:nvSpPr>
          <p:spPr bwMode="gray">
            <a:xfrm>
              <a:off x="323850" y="4372993"/>
              <a:ext cx="1649730" cy="477358"/>
            </a:xfrm>
            <a:prstGeom prst="roundRect">
              <a:avLst>
                <a:gd name="adj" fmla="val 6505"/>
              </a:avLst>
            </a:prstGeom>
            <a:noFill/>
            <a:ln w="12700">
              <a:noFill/>
              <a:miter lim="800000"/>
              <a:headEnd/>
              <a:tailEnd/>
            </a:ln>
            <a:effectLst/>
            <a:scene3d>
              <a:camera prst="orthographicFront"/>
              <a:lightRig rig="balanced" dir="t"/>
            </a:scene3d>
            <a:sp3d/>
          </p:spPr>
          <p:txBody>
            <a:bodyPr lIns="0" tIns="0" rIns="0" bIns="0" anchor="ctr" anchorCtr="0"/>
            <a:lstStyle/>
            <a:p>
              <a:pPr marL="190500" indent="-190500" algn="ctr">
                <a:lnSpc>
                  <a:spcPct val="95000"/>
                </a:lnSpc>
                <a:spcAft>
                  <a:spcPts val="400"/>
                </a:spcAft>
                <a:buClr>
                  <a:srgbClr val="808080"/>
                </a:buClr>
                <a:defRPr/>
              </a:pPr>
              <a:r>
                <a:rPr lang="en-US" sz="2400" b="1" noProof="1">
                  <a:solidFill>
                    <a:schemeClr val="bg1"/>
                  </a:solidFill>
                  <a:latin typeface="Calibri" panose="020F0502020204030204" pitchFamily="34" charset="0"/>
                  <a:cs typeface="Arial" charset="0"/>
                </a:rPr>
                <a:t>3</a:t>
              </a:r>
              <a:r>
                <a:rPr lang="en-US" sz="2400" b="1" baseline="30000" noProof="1">
                  <a:solidFill>
                    <a:schemeClr val="bg1"/>
                  </a:solidFill>
                  <a:latin typeface="Calibri" panose="020F0502020204030204" pitchFamily="34" charset="0"/>
                  <a:cs typeface="Arial" charset="0"/>
                </a:rPr>
                <a:t>rd*</a:t>
              </a:r>
              <a:r>
                <a:rPr lang="en-US" sz="2400" b="1" noProof="1">
                  <a:solidFill>
                    <a:schemeClr val="bg1"/>
                  </a:solidFill>
                  <a:latin typeface="Calibri" panose="020F0502020204030204" pitchFamily="34" charset="0"/>
                  <a:cs typeface="Arial" charset="0"/>
                </a:rPr>
                <a:t> </a:t>
              </a:r>
            </a:p>
          </p:txBody>
        </p:sp>
        <p:sp>
          <p:nvSpPr>
            <p:cNvPr id="27" name="Abgerundetes Rechteck 74"/>
            <p:cNvSpPr/>
            <p:nvPr/>
          </p:nvSpPr>
          <p:spPr bwMode="gray">
            <a:xfrm>
              <a:off x="2035690" y="4372993"/>
              <a:ext cx="1649730" cy="477358"/>
            </a:xfrm>
            <a:prstGeom prst="roundRect">
              <a:avLst>
                <a:gd name="adj" fmla="val 6505"/>
              </a:avLst>
            </a:prstGeom>
            <a:noFill/>
            <a:ln w="12700">
              <a:noFill/>
              <a:miter lim="800000"/>
              <a:headEnd/>
              <a:tailEnd/>
            </a:ln>
            <a:effectLst/>
            <a:scene3d>
              <a:camera prst="orthographicFront"/>
              <a:lightRig rig="balanced" dir="t"/>
            </a:scene3d>
            <a:sp3d/>
          </p:spPr>
          <p:txBody>
            <a:bodyPr lIns="0" tIns="0" rIns="0" bIns="0" anchor="ctr" anchorCtr="0"/>
            <a:lstStyle/>
            <a:p>
              <a:pPr marL="190500" indent="-190500" algn="ctr">
                <a:lnSpc>
                  <a:spcPct val="95000"/>
                </a:lnSpc>
                <a:spcAft>
                  <a:spcPts val="400"/>
                </a:spcAft>
                <a:buClr>
                  <a:srgbClr val="808080"/>
                </a:buClr>
                <a:defRPr/>
              </a:pPr>
              <a:r>
                <a:rPr lang="en-US" sz="2400" b="1" noProof="1">
                  <a:solidFill>
                    <a:schemeClr val="bg1"/>
                  </a:solidFill>
                  <a:latin typeface="Calibri" panose="020F0502020204030204" pitchFamily="34" charset="0"/>
                  <a:cs typeface="Arial" charset="0"/>
                </a:rPr>
                <a:t>7</a:t>
              </a:r>
              <a:r>
                <a:rPr lang="en-US" sz="2400" b="1" baseline="30000" noProof="1">
                  <a:solidFill>
                    <a:schemeClr val="bg1"/>
                  </a:solidFill>
                  <a:latin typeface="Calibri" panose="020F0502020204030204" pitchFamily="34" charset="0"/>
                  <a:cs typeface="Arial" charset="0"/>
                </a:rPr>
                <a:t>th*</a:t>
              </a:r>
              <a:r>
                <a:rPr lang="en-US" sz="2400" b="1" noProof="1">
                  <a:solidFill>
                    <a:schemeClr val="bg1"/>
                  </a:solidFill>
                  <a:latin typeface="Calibri" panose="020F0502020204030204" pitchFamily="34" charset="0"/>
                  <a:cs typeface="Arial" charset="0"/>
                </a:rPr>
                <a:t> </a:t>
              </a:r>
            </a:p>
          </p:txBody>
        </p:sp>
        <p:sp>
          <p:nvSpPr>
            <p:cNvPr id="28" name="Abgerundetes Rechteck 76"/>
            <p:cNvSpPr/>
            <p:nvPr/>
          </p:nvSpPr>
          <p:spPr bwMode="gray">
            <a:xfrm>
              <a:off x="5459371" y="4372993"/>
              <a:ext cx="1649730" cy="477358"/>
            </a:xfrm>
            <a:prstGeom prst="roundRect">
              <a:avLst>
                <a:gd name="adj" fmla="val 6505"/>
              </a:avLst>
            </a:prstGeom>
            <a:noFill/>
            <a:ln w="12700">
              <a:noFill/>
              <a:miter lim="800000"/>
              <a:headEnd/>
              <a:tailEnd/>
            </a:ln>
            <a:effectLst/>
            <a:scene3d>
              <a:camera prst="orthographicFront"/>
              <a:lightRig rig="balanced" dir="t"/>
            </a:scene3d>
            <a:sp3d/>
          </p:spPr>
          <p:txBody>
            <a:bodyPr lIns="0" tIns="0" rIns="0" bIns="0" anchor="ctr" anchorCtr="0"/>
            <a:lstStyle/>
            <a:p>
              <a:pPr marL="190500" indent="-190500" algn="ctr">
                <a:lnSpc>
                  <a:spcPct val="95000"/>
                </a:lnSpc>
                <a:spcAft>
                  <a:spcPts val="400"/>
                </a:spcAft>
                <a:buClr>
                  <a:srgbClr val="808080"/>
                </a:buClr>
                <a:defRPr/>
              </a:pPr>
              <a:r>
                <a:rPr lang="en-US" sz="2400" b="1" noProof="1">
                  <a:solidFill>
                    <a:schemeClr val="bg1"/>
                  </a:solidFill>
                  <a:latin typeface="Calibri" panose="020F0502020204030204" pitchFamily="34" charset="0"/>
                  <a:cs typeface="Arial" charset="0"/>
                </a:rPr>
                <a:t>14</a:t>
              </a:r>
              <a:r>
                <a:rPr lang="en-US" sz="2400" b="1" baseline="30000" noProof="1">
                  <a:solidFill>
                    <a:schemeClr val="bg1"/>
                  </a:solidFill>
                  <a:latin typeface="Calibri" panose="020F0502020204030204" pitchFamily="34" charset="0"/>
                  <a:cs typeface="Arial" charset="0"/>
                </a:rPr>
                <a:t>th*</a:t>
              </a:r>
              <a:r>
                <a:rPr lang="en-US" sz="2400" b="1" noProof="1">
                  <a:solidFill>
                    <a:schemeClr val="bg1"/>
                  </a:solidFill>
                  <a:latin typeface="Calibri" panose="020F0502020204030204" pitchFamily="34" charset="0"/>
                  <a:cs typeface="Arial" charset="0"/>
                </a:rPr>
                <a:t> </a:t>
              </a:r>
            </a:p>
          </p:txBody>
        </p:sp>
        <p:sp>
          <p:nvSpPr>
            <p:cNvPr id="29" name="Abgerundetes Rechteck 77"/>
            <p:cNvSpPr/>
            <p:nvPr/>
          </p:nvSpPr>
          <p:spPr bwMode="gray">
            <a:xfrm>
              <a:off x="7171212" y="4372993"/>
              <a:ext cx="1649730" cy="477358"/>
            </a:xfrm>
            <a:prstGeom prst="roundRect">
              <a:avLst>
                <a:gd name="adj" fmla="val 6505"/>
              </a:avLst>
            </a:prstGeom>
            <a:noFill/>
            <a:ln w="12700">
              <a:noFill/>
              <a:miter lim="800000"/>
              <a:headEnd/>
              <a:tailEnd/>
            </a:ln>
            <a:effectLst/>
            <a:scene3d>
              <a:camera prst="orthographicFront"/>
              <a:lightRig rig="balanced" dir="t"/>
            </a:scene3d>
            <a:sp3d/>
          </p:spPr>
          <p:txBody>
            <a:bodyPr lIns="0" tIns="0" rIns="0" bIns="0" anchor="ctr" anchorCtr="0"/>
            <a:lstStyle/>
            <a:p>
              <a:pPr marL="190500" indent="-190500" algn="ctr">
                <a:lnSpc>
                  <a:spcPct val="95000"/>
                </a:lnSpc>
                <a:spcAft>
                  <a:spcPts val="400"/>
                </a:spcAft>
                <a:buClr>
                  <a:srgbClr val="808080"/>
                </a:buClr>
                <a:defRPr/>
              </a:pPr>
              <a:r>
                <a:rPr lang="en-US" sz="2400" b="1" noProof="1">
                  <a:solidFill>
                    <a:schemeClr val="bg1"/>
                  </a:solidFill>
                  <a:latin typeface="Calibri" panose="020F0502020204030204" pitchFamily="34" charset="0"/>
                  <a:cs typeface="Arial" charset="0"/>
                </a:rPr>
                <a:t>20</a:t>
              </a:r>
              <a:r>
                <a:rPr lang="en-US" sz="2400" b="1" baseline="30000" noProof="1">
                  <a:solidFill>
                    <a:schemeClr val="bg1"/>
                  </a:solidFill>
                  <a:latin typeface="Calibri" panose="020F0502020204030204" pitchFamily="34" charset="0"/>
                  <a:cs typeface="Arial" charset="0"/>
                </a:rPr>
                <a:t>th*</a:t>
              </a:r>
              <a:r>
                <a:rPr lang="en-US" sz="2400" b="1" noProof="1">
                  <a:solidFill>
                    <a:schemeClr val="bg1"/>
                  </a:solidFill>
                  <a:latin typeface="Calibri" panose="020F0502020204030204" pitchFamily="34" charset="0"/>
                  <a:cs typeface="Arial" charset="0"/>
                </a:rPr>
                <a:t> </a:t>
              </a:r>
            </a:p>
          </p:txBody>
        </p:sp>
      </p:grpSp>
      <p:sp>
        <p:nvSpPr>
          <p:cNvPr id="30" name="Rechteck 11"/>
          <p:cNvSpPr/>
          <p:nvPr/>
        </p:nvSpPr>
        <p:spPr bwMode="gray">
          <a:xfrm>
            <a:off x="194355" y="2117484"/>
            <a:ext cx="1907638" cy="2798547"/>
          </a:xfrm>
          <a:prstGeom prst="rect">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180000" rIns="0" bIns="72000"/>
          <a:lstStyle/>
          <a:p>
            <a:pPr marL="190500" indent="-190500" algn="ctr">
              <a:lnSpc>
                <a:spcPct val="95000"/>
              </a:lnSpc>
              <a:spcAft>
                <a:spcPts val="800"/>
              </a:spcAft>
              <a:buClr>
                <a:srgbClr val="808080"/>
              </a:buClr>
              <a:defRPr/>
            </a:pPr>
            <a:r>
              <a:rPr lang="en-US" sz="1600" b="1" noProof="1">
                <a:solidFill>
                  <a:srgbClr val="000000"/>
                </a:solidFill>
                <a:latin typeface="Calibri" panose="020F0502020204030204" pitchFamily="34" charset="0"/>
                <a:cs typeface="Arial" charset="0"/>
              </a:rPr>
              <a:t>Demand Deadline</a:t>
            </a:r>
            <a:br>
              <a:rPr lang="en-US" sz="1600" b="1" noProof="1">
                <a:solidFill>
                  <a:srgbClr val="000000"/>
                </a:solidFill>
                <a:latin typeface="Calibri" panose="020F0502020204030204" pitchFamily="34" charset="0"/>
                <a:cs typeface="Arial" charset="0"/>
              </a:rPr>
            </a:br>
            <a:r>
              <a:rPr lang="en-US" sz="1200" b="1" noProof="1">
                <a:solidFill>
                  <a:srgbClr val="000000"/>
                </a:solidFill>
                <a:latin typeface="Calibri" panose="020F0502020204030204" pitchFamily="34" charset="0"/>
                <a:cs typeface="Arial" charset="0"/>
              </a:rPr>
              <a:t/>
            </a:r>
            <a:br>
              <a:rPr lang="en-US" sz="1200" b="1" noProof="1">
                <a:solidFill>
                  <a:srgbClr val="000000"/>
                </a:solidFill>
                <a:latin typeface="Calibri" panose="020F0502020204030204" pitchFamily="34" charset="0"/>
                <a:cs typeface="Arial" charset="0"/>
              </a:rPr>
            </a:br>
            <a:r>
              <a:rPr lang="en-US" sz="1200" noProof="1">
                <a:solidFill>
                  <a:srgbClr val="000000"/>
                </a:solidFill>
                <a:latin typeface="Calibri" panose="020F0502020204030204" pitchFamily="34" charset="0"/>
                <a:cs typeface="Arial" charset="0"/>
              </a:rPr>
              <a:t>The core teams have finished </a:t>
            </a:r>
            <a:br>
              <a:rPr lang="en-US" sz="1200" noProof="1">
                <a:solidFill>
                  <a:srgbClr val="000000"/>
                </a:solidFill>
                <a:latin typeface="Calibri" panose="020F0502020204030204" pitchFamily="34" charset="0"/>
                <a:cs typeface="Arial" charset="0"/>
              </a:rPr>
            </a:br>
            <a:r>
              <a:rPr lang="en-US" sz="1200" noProof="1">
                <a:solidFill>
                  <a:srgbClr val="000000"/>
                </a:solidFill>
                <a:latin typeface="Calibri" panose="020F0502020204030204" pitchFamily="34" charset="0"/>
                <a:cs typeface="Arial" charset="0"/>
              </a:rPr>
              <a:t>to define the demand for the project for all planning horizons and entered them in Tempus Resource </a:t>
            </a:r>
          </a:p>
          <a:p>
            <a:pPr marL="190500" indent="-190500" algn="ctr">
              <a:lnSpc>
                <a:spcPct val="95000"/>
              </a:lnSpc>
              <a:spcAft>
                <a:spcPts val="800"/>
              </a:spcAft>
              <a:buClr>
                <a:srgbClr val="808080"/>
              </a:buClr>
              <a:defRPr/>
            </a:pPr>
            <a:endParaRPr lang="en-US" sz="1200" b="1" noProof="1">
              <a:solidFill>
                <a:srgbClr val="000000"/>
              </a:solidFill>
              <a:latin typeface="Calibri" panose="020F0502020204030204" pitchFamily="34" charset="0"/>
              <a:cs typeface="Arial" charset="0"/>
            </a:endParaRPr>
          </a:p>
        </p:txBody>
      </p:sp>
      <p:sp>
        <p:nvSpPr>
          <p:cNvPr id="31" name="Gleichschenkliges Dreieck 50"/>
          <p:cNvSpPr/>
          <p:nvPr/>
        </p:nvSpPr>
        <p:spPr bwMode="gray">
          <a:xfrm rot="5400000">
            <a:off x="1017296" y="1609323"/>
            <a:ext cx="378405" cy="360160"/>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latin typeface="Calibri" panose="020F0502020204030204" pitchFamily="34" charset="0"/>
              <a:cs typeface="Arial" charset="0"/>
            </a:endParaRPr>
          </a:p>
        </p:txBody>
      </p:sp>
      <p:sp>
        <p:nvSpPr>
          <p:cNvPr id="32" name="Ellipse 86"/>
          <p:cNvSpPr/>
          <p:nvPr/>
        </p:nvSpPr>
        <p:spPr bwMode="gray">
          <a:xfrm>
            <a:off x="871519" y="4185260"/>
            <a:ext cx="669961" cy="630866"/>
          </a:xfrm>
          <a:prstGeom prst="ellipse">
            <a:avLst/>
          </a:prstGeom>
          <a:solidFill>
            <a:srgbClr val="A6A6A6"/>
          </a:solidFill>
          <a:ln w="12700">
            <a:noFill/>
            <a:round/>
            <a:headEnd/>
            <a:tailEnd/>
          </a:ln>
        </p:spPr>
        <p:txBody>
          <a:bodyPr tIns="54000" rtlCol="0" anchor="ctr"/>
          <a:lstStyle/>
          <a:p>
            <a:pPr algn="ctr"/>
            <a:endParaRPr lang="en-US" sz="1050" noProof="1">
              <a:solidFill>
                <a:srgbClr val="006600"/>
              </a:solidFill>
              <a:latin typeface="Calibri" panose="020F0502020204030204" pitchFamily="34" charset="0"/>
            </a:endParaRPr>
          </a:p>
        </p:txBody>
      </p:sp>
      <p:sp>
        <p:nvSpPr>
          <p:cNvPr id="33" name="Abgerundetes Rechteck 73"/>
          <p:cNvSpPr/>
          <p:nvPr/>
        </p:nvSpPr>
        <p:spPr bwMode="gray">
          <a:xfrm>
            <a:off x="252676" y="4275390"/>
            <a:ext cx="1907638" cy="519774"/>
          </a:xfrm>
          <a:prstGeom prst="roundRect">
            <a:avLst>
              <a:gd name="adj" fmla="val 6505"/>
            </a:avLst>
          </a:prstGeom>
          <a:noFill/>
          <a:ln w="12700">
            <a:noFill/>
            <a:miter lim="800000"/>
            <a:headEnd/>
            <a:tailEnd/>
          </a:ln>
          <a:effectLst/>
          <a:scene3d>
            <a:camera prst="orthographicFront"/>
            <a:lightRig rig="balanced" dir="t"/>
          </a:scene3d>
          <a:sp3d/>
        </p:spPr>
        <p:txBody>
          <a:bodyPr lIns="0" tIns="0" rIns="0" bIns="0" anchor="ctr" anchorCtr="0"/>
          <a:lstStyle/>
          <a:p>
            <a:pPr marL="190500" indent="-190500" algn="ctr">
              <a:lnSpc>
                <a:spcPct val="95000"/>
              </a:lnSpc>
              <a:spcAft>
                <a:spcPts val="400"/>
              </a:spcAft>
              <a:buClr>
                <a:srgbClr val="808080"/>
              </a:buClr>
              <a:defRPr/>
            </a:pPr>
            <a:r>
              <a:rPr lang="en-US" sz="2400" b="1" noProof="1">
                <a:solidFill>
                  <a:schemeClr val="bg1"/>
                </a:solidFill>
                <a:latin typeface="Calibri" panose="020F0502020204030204" pitchFamily="34" charset="0"/>
                <a:cs typeface="Arial" charset="0"/>
              </a:rPr>
              <a:t>1</a:t>
            </a:r>
            <a:r>
              <a:rPr lang="en-US" sz="2400" b="1" baseline="30000" noProof="1">
                <a:solidFill>
                  <a:schemeClr val="bg1"/>
                </a:solidFill>
                <a:latin typeface="Calibri" panose="020F0502020204030204" pitchFamily="34" charset="0"/>
                <a:cs typeface="Arial" charset="0"/>
              </a:rPr>
              <a:t>st*</a:t>
            </a:r>
            <a:r>
              <a:rPr lang="en-US" sz="2400" b="1" noProof="1">
                <a:solidFill>
                  <a:schemeClr val="bg1"/>
                </a:solidFill>
                <a:latin typeface="Calibri" panose="020F0502020204030204" pitchFamily="34" charset="0"/>
                <a:cs typeface="Arial" charset="0"/>
              </a:rPr>
              <a:t> </a:t>
            </a:r>
          </a:p>
        </p:txBody>
      </p:sp>
      <p:sp>
        <p:nvSpPr>
          <p:cNvPr id="34" name="TextBox 33"/>
          <p:cNvSpPr txBox="1"/>
          <p:nvPr/>
        </p:nvSpPr>
        <p:spPr>
          <a:xfrm>
            <a:off x="-29096" y="5394060"/>
            <a:ext cx="12227445" cy="387798"/>
          </a:xfrm>
          <a:prstGeom prst="rect">
            <a:avLst/>
          </a:prstGeom>
          <a:noFill/>
        </p:spPr>
        <p:txBody>
          <a:bodyPr wrap="square" lIns="0" tIns="0" rIns="0" bIns="0" rtlCol="0">
            <a:spAutoFit/>
          </a:bodyPr>
          <a:lstStyle/>
          <a:p>
            <a:pPr algn="ctr">
              <a:lnSpc>
                <a:spcPct val="90000"/>
              </a:lnSpc>
              <a:spcBef>
                <a:spcPts val="0"/>
              </a:spcBef>
              <a:spcAft>
                <a:spcPts val="600"/>
              </a:spcAft>
            </a:pPr>
            <a:r>
              <a:rPr lang="en-US" sz="2800" dirty="0">
                <a:solidFill>
                  <a:schemeClr val="tx1">
                    <a:lumMod val="65000"/>
                    <a:lumOff val="35000"/>
                  </a:schemeClr>
                </a:solidFill>
                <a:latin typeface="Calibri" panose="020F0502020204030204" pitchFamily="34" charset="0"/>
                <a:cs typeface="Arial" panose="020B0604020202020204" pitchFamily="34" charset="0"/>
              </a:rPr>
              <a:t>Quarterly Process &gt; Feedback and Adoption after every cycle</a:t>
            </a:r>
          </a:p>
        </p:txBody>
      </p:sp>
    </p:spTree>
    <p:extLst>
      <p:ext uri="{BB962C8B-B14F-4D97-AF65-F5344CB8AC3E}">
        <p14:creationId xmlns:p14="http://schemas.microsoft.com/office/powerpoint/2010/main" val="331075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3716000" y="6160932"/>
            <a:ext cx="2133600" cy="365125"/>
          </a:xfrm>
        </p:spPr>
        <p:txBody>
          <a:bodyPr/>
          <a:lstStyle/>
          <a:p>
            <a:fld id="{FAA17265-072A-42DA-9895-4FDD4193B31A}" type="slidenum">
              <a:rPr lang="en-US" smtClean="0">
                <a:solidFill>
                  <a:schemeClr val="bg1"/>
                </a:solidFill>
                <a:latin typeface="Segoe UI Light" pitchFamily="34" charset="0"/>
                <a:cs typeface="Levenim MT" pitchFamily="2" charset="-79"/>
              </a:rPr>
              <a:pPr/>
              <a:t>3</a:t>
            </a:fld>
            <a:endParaRPr lang="en-US" dirty="0">
              <a:solidFill>
                <a:schemeClr val="bg1"/>
              </a:solidFill>
              <a:latin typeface="Segoe UI Light" pitchFamily="34" charset="0"/>
              <a:cs typeface="Levenim MT" pitchFamily="2" charset="-79"/>
            </a:endParaRPr>
          </a:p>
        </p:txBody>
      </p:sp>
      <p:pic>
        <p:nvPicPr>
          <p:cNvPr id="1026" name="Picture 2" descr="Cool Vendr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3206" y="133549"/>
            <a:ext cx="1107252" cy="67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8429" y="94113"/>
            <a:ext cx="2810505" cy="704862"/>
          </a:xfrm>
          <a:prstGeom prst="rect">
            <a:avLst/>
          </a:prstGeom>
        </p:spPr>
      </p:pic>
      <p:sp>
        <p:nvSpPr>
          <p:cNvPr id="2" name="TextBox 1"/>
          <p:cNvSpPr txBox="1"/>
          <p:nvPr/>
        </p:nvSpPr>
        <p:spPr>
          <a:xfrm>
            <a:off x="431948" y="1179996"/>
            <a:ext cx="4377498" cy="1723549"/>
          </a:xfrm>
          <a:prstGeom prst="rect">
            <a:avLst/>
          </a:prstGeom>
          <a:noFill/>
        </p:spPr>
        <p:txBody>
          <a:bodyPr wrap="square" rtlCol="0">
            <a:spAutoFit/>
          </a:bodyPr>
          <a:lstStyle/>
          <a:p>
            <a:r>
              <a:rPr lang="en-US" u="sng" dirty="0"/>
              <a:t>About Tempus Resource</a:t>
            </a:r>
          </a:p>
          <a:p>
            <a:pPr algn="just"/>
            <a:r>
              <a:rPr lang="en-US" sz="1100" dirty="0"/>
              <a:t>Tempus Resource is a next generation Resource Portfolio Management solution available in the cloud or on premise. Uniquely, it provides actionable intelligence to Executives, PMO’s and resource managers through an array of real time modeling and what if simulation capabilities. </a:t>
            </a:r>
          </a:p>
          <a:p>
            <a:pPr algn="just"/>
            <a:endParaRPr lang="en-US" sz="1100" dirty="0"/>
          </a:p>
          <a:p>
            <a:pPr algn="just"/>
            <a:r>
              <a:rPr lang="en-US" sz="1100" dirty="0"/>
              <a:t>Tempus Resource is available as a stand alone resource planning tool replacing spreadsheets or integrated with other systems. Clients have from 50 to 15,000 resources. </a:t>
            </a:r>
          </a:p>
        </p:txBody>
      </p:sp>
      <p:sp>
        <p:nvSpPr>
          <p:cNvPr id="12" name="TextBox 11"/>
          <p:cNvSpPr txBox="1"/>
          <p:nvPr/>
        </p:nvSpPr>
        <p:spPr>
          <a:xfrm>
            <a:off x="6579440" y="4301542"/>
            <a:ext cx="4088561" cy="1877437"/>
          </a:xfrm>
          <a:prstGeom prst="rect">
            <a:avLst/>
          </a:prstGeom>
          <a:noFill/>
        </p:spPr>
        <p:txBody>
          <a:bodyPr wrap="square" rtlCol="0">
            <a:spAutoFit/>
          </a:bodyPr>
          <a:lstStyle/>
          <a:p>
            <a:r>
              <a:rPr lang="en-US" u="sng" dirty="0"/>
              <a:t>Integrations</a:t>
            </a:r>
          </a:p>
          <a:p>
            <a:pPr algn="just"/>
            <a:r>
              <a:rPr lang="en-US" sz="1100" dirty="0"/>
              <a:t>Tempus Resource allows for flexible data capture.  Direct entry, bulk update and flexible off the shelf integrations all play a key role. Open </a:t>
            </a:r>
            <a:r>
              <a:rPr lang="en-US" sz="1100" b="1" dirty="0"/>
              <a:t>API connects to any system</a:t>
            </a:r>
            <a:r>
              <a:rPr lang="en-US" sz="1100" dirty="0"/>
              <a:t>. Some of our notable integrations include:</a:t>
            </a:r>
          </a:p>
          <a:p>
            <a:endParaRPr lang="en-US" dirty="0"/>
          </a:p>
          <a:p>
            <a:endParaRPr lang="en-US" dirty="0"/>
          </a:p>
          <a:p>
            <a:endParaRPr lang="en-US" dirty="0"/>
          </a:p>
        </p:txBody>
      </p:sp>
      <p:pic>
        <p:nvPicPr>
          <p:cNvPr id="15" name="Picture 14" descr="http://www.quantumpm.com/wp-content/uploads/2013/12/ms-project-logo-home-pag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62625" y="5522368"/>
            <a:ext cx="1147041" cy="42544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descr="https://upload.wikimedia.org/wikipedia/en/thumb/b/bf/JIRA_logo.svg/800px-JIRA_logo.svg.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103988" y="5166905"/>
            <a:ext cx="629794" cy="31489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6" descr="https://www.smartsheet.com/files/haymaker/smartsheet-logo-navy-horizontal.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691940" y="5201891"/>
            <a:ext cx="1114208" cy="35515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a:stretch>
            <a:fillRect/>
          </a:stretch>
        </p:blipFill>
        <p:spPr>
          <a:xfrm>
            <a:off x="6420867" y="2024236"/>
            <a:ext cx="711157" cy="504993"/>
          </a:xfrm>
          <a:prstGeom prst="rect">
            <a:avLst/>
          </a:prstGeom>
        </p:spPr>
      </p:pic>
      <p:pic>
        <p:nvPicPr>
          <p:cNvPr id="21" name="Picture 20"/>
          <p:cNvPicPr>
            <a:picLocks noChangeAspect="1"/>
          </p:cNvPicPr>
          <p:nvPr/>
        </p:nvPicPr>
        <p:blipFill>
          <a:blip r:embed="rId9"/>
          <a:stretch>
            <a:fillRect/>
          </a:stretch>
        </p:blipFill>
        <p:spPr>
          <a:xfrm>
            <a:off x="7907499" y="3494173"/>
            <a:ext cx="611714" cy="626672"/>
          </a:xfrm>
          <a:prstGeom prst="rect">
            <a:avLst/>
          </a:prstGeom>
        </p:spPr>
      </p:pic>
      <p:pic>
        <p:nvPicPr>
          <p:cNvPr id="24" name="Picture 23"/>
          <p:cNvPicPr>
            <a:picLocks noChangeAspect="1"/>
          </p:cNvPicPr>
          <p:nvPr/>
        </p:nvPicPr>
        <p:blipFill>
          <a:blip r:embed="rId10"/>
          <a:stretch>
            <a:fillRect/>
          </a:stretch>
        </p:blipFill>
        <p:spPr>
          <a:xfrm>
            <a:off x="6435661" y="2764744"/>
            <a:ext cx="1156046" cy="387886"/>
          </a:xfrm>
          <a:prstGeom prst="rect">
            <a:avLst/>
          </a:prstGeom>
        </p:spPr>
      </p:pic>
      <p:pic>
        <p:nvPicPr>
          <p:cNvPr id="25" name="Picture 24"/>
          <p:cNvPicPr>
            <a:picLocks noChangeAspect="1"/>
          </p:cNvPicPr>
          <p:nvPr/>
        </p:nvPicPr>
        <p:blipFill>
          <a:blip r:embed="rId11"/>
          <a:stretch>
            <a:fillRect/>
          </a:stretch>
        </p:blipFill>
        <p:spPr>
          <a:xfrm>
            <a:off x="6773220" y="1536786"/>
            <a:ext cx="962160" cy="399772"/>
          </a:xfrm>
          <a:prstGeom prst="rect">
            <a:avLst/>
          </a:prstGeom>
        </p:spPr>
      </p:pic>
      <p:pic>
        <p:nvPicPr>
          <p:cNvPr id="26" name="Picture 25"/>
          <p:cNvPicPr>
            <a:picLocks noChangeAspect="1"/>
          </p:cNvPicPr>
          <p:nvPr/>
        </p:nvPicPr>
        <p:blipFill>
          <a:blip r:embed="rId12"/>
          <a:stretch>
            <a:fillRect/>
          </a:stretch>
        </p:blipFill>
        <p:spPr>
          <a:xfrm>
            <a:off x="8035111" y="4210362"/>
            <a:ext cx="2180727" cy="386041"/>
          </a:xfrm>
          <a:prstGeom prst="rect">
            <a:avLst/>
          </a:prstGeom>
        </p:spPr>
      </p:pic>
      <p:pic>
        <p:nvPicPr>
          <p:cNvPr id="28" name="Picture 27"/>
          <p:cNvPicPr>
            <a:picLocks noChangeAspect="1"/>
          </p:cNvPicPr>
          <p:nvPr/>
        </p:nvPicPr>
        <p:blipFill>
          <a:blip r:embed="rId13"/>
          <a:stretch>
            <a:fillRect/>
          </a:stretch>
        </p:blipFill>
        <p:spPr>
          <a:xfrm>
            <a:off x="16338001" y="3798042"/>
            <a:ext cx="209312" cy="139930"/>
          </a:xfrm>
          <a:prstGeom prst="rect">
            <a:avLst/>
          </a:prstGeom>
        </p:spPr>
      </p:pic>
      <p:pic>
        <p:nvPicPr>
          <p:cNvPr id="27" name="Picture 2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059727" y="5523331"/>
            <a:ext cx="785010" cy="470782"/>
          </a:xfrm>
          <a:prstGeom prst="rect">
            <a:avLst/>
          </a:prstGeom>
          <a:effectLst>
            <a:outerShdw blurRad="50800" dist="38100" dir="8100000" algn="tr" rotWithShape="0">
              <a:prstClr val="black">
                <a:alpha val="40000"/>
              </a:prstClr>
            </a:outerShdw>
          </a:effectLst>
        </p:spPr>
      </p:pic>
      <p:pic>
        <p:nvPicPr>
          <p:cNvPr id="29" name="Picture 8" descr="https://s3.graphiq.com/sites/default/files/688/media/images/t2/_1174101.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149468" y="5434562"/>
            <a:ext cx="759852" cy="57949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6"/>
          <a:stretch>
            <a:fillRect/>
          </a:stretch>
        </p:blipFill>
        <p:spPr>
          <a:xfrm>
            <a:off x="9780252" y="1337573"/>
            <a:ext cx="1303411" cy="698730"/>
          </a:xfrm>
          <a:prstGeom prst="rect">
            <a:avLst/>
          </a:prstGeom>
        </p:spPr>
      </p:pic>
      <p:pic>
        <p:nvPicPr>
          <p:cNvPr id="38" name="Picture 4" descr="https://web-assets.domo.com/blog/wp-content/uploads/2014/08/connector-excel-logo.pn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677317" y="5481802"/>
            <a:ext cx="1056317" cy="382460"/>
          </a:xfrm>
          <a:prstGeom prst="rect">
            <a:avLst/>
          </a:prstGeom>
          <a:solidFill>
            <a:schemeClr val="bg1"/>
          </a:solidFill>
          <a:effectLst>
            <a:outerShdw blurRad="50800" dist="38100" dir="8100000" algn="tr" rotWithShape="0">
              <a:prstClr val="black">
                <a:alpha val="40000"/>
              </a:prstClr>
            </a:outerShdw>
          </a:effectLst>
        </p:spPr>
      </p:pic>
      <p:sp>
        <p:nvSpPr>
          <p:cNvPr id="6" name="Rectangle 5"/>
          <p:cNvSpPr/>
          <p:nvPr/>
        </p:nvSpPr>
        <p:spPr>
          <a:xfrm>
            <a:off x="394503" y="4190639"/>
            <a:ext cx="4572000" cy="1600438"/>
          </a:xfrm>
          <a:prstGeom prst="rect">
            <a:avLst/>
          </a:prstGeom>
        </p:spPr>
        <p:txBody>
          <a:bodyPr>
            <a:spAutoFit/>
          </a:bodyPr>
          <a:lstStyle/>
          <a:p>
            <a:r>
              <a:rPr lang="en-GB" sz="1400" i="1" dirty="0">
                <a:latin typeface="Calibri Light" charset="0"/>
                <a:ea typeface="Calibri Light" charset="0"/>
                <a:cs typeface="Calibri Light" charset="0"/>
              </a:rPr>
              <a:t>“</a:t>
            </a:r>
            <a:r>
              <a:rPr lang="en-GB" sz="1400" b="1" i="1" dirty="0">
                <a:latin typeface="Calibri Light" charset="0"/>
                <a:ea typeface="Calibri Light" charset="0"/>
                <a:cs typeface="Calibri Light" charset="0"/>
              </a:rPr>
              <a:t>We needed a tool that would be robust, easy to use and able to perform fast, flexible ‘what-if?’ scenarios so that we could make decisions in a properly informed way. It’s very easy to create a new project, create or change a model, create custom fields and understand how they will impact the look and feel of our capacity analyses” </a:t>
            </a:r>
          </a:p>
          <a:p>
            <a:r>
              <a:rPr lang="en-US" sz="1400" b="1" dirty="0">
                <a:solidFill>
                  <a:srgbClr val="FF0000"/>
                </a:solidFill>
              </a:rPr>
              <a:t>Yoav Shulman, </a:t>
            </a:r>
            <a:r>
              <a:rPr lang="en-US" sz="1400" b="1" dirty="0" err="1">
                <a:solidFill>
                  <a:srgbClr val="FF0000"/>
                </a:solidFill>
              </a:rPr>
              <a:t>FUNDtech’s</a:t>
            </a:r>
            <a:r>
              <a:rPr lang="en-US" sz="1400" b="1" dirty="0">
                <a:solidFill>
                  <a:srgbClr val="FF0000"/>
                </a:solidFill>
              </a:rPr>
              <a:t> VP PMO Manager </a:t>
            </a:r>
          </a:p>
        </p:txBody>
      </p:sp>
      <p:pic>
        <p:nvPicPr>
          <p:cNvPr id="10" name="Picture 9"/>
          <p:cNvPicPr>
            <a:picLocks noChangeAspect="1"/>
          </p:cNvPicPr>
          <p:nvPr/>
        </p:nvPicPr>
        <p:blipFill>
          <a:blip r:embed="rId18"/>
          <a:stretch>
            <a:fillRect/>
          </a:stretch>
        </p:blipFill>
        <p:spPr>
          <a:xfrm>
            <a:off x="4089237" y="6027129"/>
            <a:ext cx="795337" cy="699376"/>
          </a:xfrm>
          <a:prstGeom prst="rect">
            <a:avLst/>
          </a:prstGeom>
          <a:effectLst>
            <a:outerShdw blurRad="50800" dist="38100" dir="8100000" algn="tr" rotWithShape="0">
              <a:prstClr val="black">
                <a:alpha val="40000"/>
              </a:prstClr>
            </a:outerShdw>
          </a:effectLst>
        </p:spPr>
      </p:pic>
      <p:sp>
        <p:nvSpPr>
          <p:cNvPr id="4" name="Rectangle 3"/>
          <p:cNvSpPr/>
          <p:nvPr/>
        </p:nvSpPr>
        <p:spPr>
          <a:xfrm>
            <a:off x="712417" y="2885372"/>
            <a:ext cx="4206440" cy="1200329"/>
          </a:xfrm>
          <a:prstGeom prst="rect">
            <a:avLst/>
          </a:prstGeom>
        </p:spPr>
        <p:txBody>
          <a:bodyPr wrap="square">
            <a:spAutoFit/>
          </a:bodyPr>
          <a:lstStyle/>
          <a:p>
            <a:pPr marL="171450" indent="-171450" algn="just">
              <a:buFont typeface="Arial" panose="020B0604020202020204" pitchFamily="34" charset="0"/>
              <a:buChar char="•"/>
            </a:pPr>
            <a:r>
              <a:rPr lang="en-US" sz="1200" b="1" dirty="0"/>
              <a:t>Tempus Resource by ProSymmetry named Cool Vendor 2016 for PPM</a:t>
            </a:r>
            <a:r>
              <a:rPr lang="en-US" sz="1200" dirty="0"/>
              <a:t> </a:t>
            </a:r>
            <a:r>
              <a:rPr lang="en-US" sz="1200" b="1" dirty="0"/>
              <a:t>Resource Management</a:t>
            </a:r>
          </a:p>
          <a:p>
            <a:pPr marL="171450" indent="-171450" algn="just">
              <a:buFont typeface="Arial" panose="020B0604020202020204" pitchFamily="34" charset="0"/>
              <a:buChar char="•"/>
            </a:pPr>
            <a:r>
              <a:rPr lang="en-US" sz="1200" b="1" dirty="0"/>
              <a:t>Tempus Resource named in 2015 PPM Market Guide (strategic decision making).</a:t>
            </a:r>
          </a:p>
          <a:p>
            <a:pPr marL="171450" indent="-171450" algn="just">
              <a:buFont typeface="Arial" panose="020B0604020202020204" pitchFamily="34" charset="0"/>
              <a:buChar char="•"/>
            </a:pPr>
            <a:r>
              <a:rPr lang="en-US" sz="1200" b="1" dirty="0"/>
              <a:t>Tempus Resource in Gartner 2016 Hype Cycle-Resource Planning</a:t>
            </a:r>
          </a:p>
        </p:txBody>
      </p:sp>
      <p:pic>
        <p:nvPicPr>
          <p:cNvPr id="13" name="Picture 12"/>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1165082" y="1790154"/>
            <a:ext cx="772730" cy="763964"/>
          </a:xfrm>
          <a:prstGeom prst="rect">
            <a:avLst/>
          </a:prstGeom>
        </p:spPr>
      </p:pic>
      <p:pic>
        <p:nvPicPr>
          <p:cNvPr id="22" name="Picture 21"/>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546212" y="1055609"/>
            <a:ext cx="2150456" cy="283371"/>
          </a:xfrm>
          <a:prstGeom prst="rect">
            <a:avLst/>
          </a:prstGeom>
        </p:spPr>
      </p:pic>
      <p:pic>
        <p:nvPicPr>
          <p:cNvPr id="39" name="Picture 3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171701" y="5513309"/>
            <a:ext cx="1695450" cy="400050"/>
          </a:xfrm>
          <a:prstGeom prst="rect">
            <a:avLst/>
          </a:prstGeom>
        </p:spPr>
      </p:pic>
      <p:pic>
        <p:nvPicPr>
          <p:cNvPr id="3" name="Picture 2" descr="Image result for dell logo"/>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5347373" y="1556015"/>
            <a:ext cx="614978" cy="7610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8797383" y="2933581"/>
            <a:ext cx="1905000" cy="537524"/>
          </a:xfrm>
          <a:prstGeom prst="rect">
            <a:avLst/>
          </a:prstGeom>
        </p:spPr>
      </p:pic>
      <p:pic>
        <p:nvPicPr>
          <p:cNvPr id="18" name="Picture 17"/>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7142740" y="1850575"/>
            <a:ext cx="1818946" cy="1011599"/>
          </a:xfrm>
          <a:prstGeom prst="rect">
            <a:avLst/>
          </a:prstGeom>
        </p:spPr>
      </p:pic>
      <p:pic>
        <p:nvPicPr>
          <p:cNvPr id="1027" name="Picture 6" descr="NEDBANK_lockup_logo_RGB_lr"/>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6806109" y="3398794"/>
            <a:ext cx="899420" cy="7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10896599" y="2737156"/>
            <a:ext cx="998349" cy="471214"/>
          </a:xfrm>
          <a:prstGeom prst="rect">
            <a:avLst/>
          </a:prstGeom>
        </p:spPr>
      </p:pic>
      <p:pic>
        <p:nvPicPr>
          <p:cNvPr id="8" name="Picture 7"/>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5940131" y="6142073"/>
            <a:ext cx="768924" cy="643238"/>
          </a:xfrm>
          <a:prstGeom prst="rect">
            <a:avLst/>
          </a:prstGeom>
        </p:spPr>
      </p:pic>
      <p:pic>
        <p:nvPicPr>
          <p:cNvPr id="37" name="Picture 3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60325" y="94113"/>
            <a:ext cx="1208702" cy="548414"/>
          </a:xfrm>
          <a:prstGeom prst="rect">
            <a:avLst/>
          </a:prstGeom>
        </p:spPr>
      </p:pic>
      <p:pic>
        <p:nvPicPr>
          <p:cNvPr id="41" name="Picture 40"/>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4995818" y="6111640"/>
            <a:ext cx="741695" cy="704107"/>
          </a:xfrm>
          <a:prstGeom prst="rect">
            <a:avLst/>
          </a:prstGeom>
        </p:spPr>
      </p:pic>
      <p:pic>
        <p:nvPicPr>
          <p:cNvPr id="42" name="Picture 4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1165082" y="582081"/>
            <a:ext cx="942975" cy="1116554"/>
          </a:xfrm>
          <a:prstGeom prst="rect">
            <a:avLst/>
          </a:prstGeom>
        </p:spPr>
      </p:pic>
      <p:pic>
        <p:nvPicPr>
          <p:cNvPr id="45" name="Picture 2" descr="Google"/>
          <p:cNvPicPr>
            <a:picLocks noChangeAspect="1" noChangeArrowheads="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6324593" y="428705"/>
            <a:ext cx="1392226" cy="4775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6669945" y="991106"/>
            <a:ext cx="1750653" cy="387125"/>
          </a:xfrm>
          <a:prstGeom prst="rect">
            <a:avLst/>
          </a:prstGeom>
        </p:spPr>
      </p:pic>
      <p:pic>
        <p:nvPicPr>
          <p:cNvPr id="48" name="Picture 8" descr="Image result"/>
          <p:cNvPicPr>
            <a:picLocks noChangeAspect="1" noChangeArrowheads="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9983311" y="3934080"/>
            <a:ext cx="2072229" cy="58022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5244602" y="2471705"/>
            <a:ext cx="1010104" cy="534982"/>
          </a:xfrm>
          <a:prstGeom prst="rect">
            <a:avLst/>
          </a:prstGeom>
        </p:spPr>
      </p:pic>
      <p:pic>
        <p:nvPicPr>
          <p:cNvPr id="43" name="Picture 16" descr="Image result"/>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5360931" y="161818"/>
            <a:ext cx="753162" cy="6001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lonza.com/~/media/Images/About%20Lonza/Company%20Profile/LONZA_Logo_42mm_low.ashx?la=en"/>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10668001" y="3485536"/>
            <a:ext cx="1277604" cy="26126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8985475" y="5513309"/>
            <a:ext cx="713357" cy="581255"/>
          </a:xfrm>
          <a:prstGeom prst="rect">
            <a:avLst/>
          </a:prstGeom>
        </p:spPr>
      </p:pic>
      <p:pic>
        <p:nvPicPr>
          <p:cNvPr id="20" name="Picture 19"/>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8572501" y="3565247"/>
            <a:ext cx="1887299" cy="598221"/>
          </a:xfrm>
          <a:prstGeom prst="rect">
            <a:avLst/>
          </a:prstGeom>
        </p:spPr>
      </p:pic>
      <p:pic>
        <p:nvPicPr>
          <p:cNvPr id="34" name="Picture 33"/>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761621" y="1397027"/>
            <a:ext cx="1856289" cy="794361"/>
          </a:xfrm>
          <a:prstGeom prst="rect">
            <a:avLst/>
          </a:prstGeom>
        </p:spPr>
      </p:pic>
      <p:pic>
        <p:nvPicPr>
          <p:cNvPr id="23" name="Picture 22"/>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a:off x="7771509" y="2638828"/>
            <a:ext cx="865493" cy="739143"/>
          </a:xfrm>
          <a:prstGeom prst="rect">
            <a:avLst/>
          </a:prstGeom>
        </p:spPr>
      </p:pic>
      <p:pic>
        <p:nvPicPr>
          <p:cNvPr id="2054" name="Picture 6" descr="Image result for reserve bank of australia logo">
            <a:extLst>
              <a:ext uri="{FF2B5EF4-FFF2-40B4-BE49-F238E27FC236}">
                <a16:creationId xmlns:a16="http://schemas.microsoft.com/office/drawing/2014/main" xmlns="" id="{231254D8-03F3-4C19-824E-4AA5A0F637E1}"/>
              </a:ext>
            </a:extLst>
          </p:cNvPr>
          <p:cNvPicPr>
            <a:picLocks noChangeAspect="1" noChangeArrowheads="1"/>
          </p:cNvPicPr>
          <p:nvPr/>
        </p:nvPicPr>
        <p:blipFill>
          <a:blip r:embed="rId41" cstate="email">
            <a:extLst>
              <a:ext uri="{28A0092B-C50C-407E-A947-70E740481C1C}">
                <a14:useLocalDpi xmlns:a14="http://schemas.microsoft.com/office/drawing/2010/main" val="0"/>
              </a:ext>
            </a:extLst>
          </a:blip>
          <a:srcRect/>
          <a:stretch>
            <a:fillRect/>
          </a:stretch>
        </p:blipFill>
        <p:spPr bwMode="auto">
          <a:xfrm>
            <a:off x="5154192" y="3342058"/>
            <a:ext cx="1328776" cy="980428"/>
          </a:xfrm>
          <a:prstGeom prst="rect">
            <a:avLst/>
          </a:prstGeom>
          <a:noFill/>
          <a:extLst>
            <a:ext uri="{909E8E84-426E-40DD-AFC4-6F175D3DCCD1}">
              <a14:hiddenFill xmlns:a14="http://schemas.microsoft.com/office/drawing/2010/main">
                <a:solidFill>
                  <a:srgbClr val="FFFFFF"/>
                </a:solidFill>
              </a14:hiddenFill>
            </a:ext>
          </a:extLst>
        </p:spPr>
      </p:pic>
      <p:pic>
        <p:nvPicPr>
          <p:cNvPr id="32" name="Graphic 31">
            <a:extLst>
              <a:ext uri="{FF2B5EF4-FFF2-40B4-BE49-F238E27FC236}">
                <a16:creationId xmlns:a16="http://schemas.microsoft.com/office/drawing/2014/main" xmlns="" id="{BB91794A-D4E3-459C-A66C-7D9408385268}"/>
              </a:ext>
            </a:extLst>
          </p:cNvPr>
          <p:cNvPicPr>
            <a:picLocks noChangeAspect="1"/>
          </p:cNvPicPr>
          <p:nvPr/>
        </p:nvPicPr>
        <p:blipFill>
          <a:blip r:embed="rId42" cstate="email">
            <a:extLst>
              <a:ext uri="{28A0092B-C50C-407E-A947-70E740481C1C}">
                <a14:useLocalDpi xmlns:a14="http://schemas.microsoft.com/office/drawing/2010/main" val="0"/>
              </a:ext>
              <a:ext uri="{96DAC541-7B7A-43D3-8B79-37D633B846F1}">
                <asvg:svgBlip xmlns:asvg="http://schemas.microsoft.com/office/drawing/2016/SVG/main" xmlns="" r:embed="rId43"/>
              </a:ext>
            </a:extLst>
          </a:blip>
          <a:stretch>
            <a:fillRect/>
          </a:stretch>
        </p:blipFill>
        <p:spPr>
          <a:xfrm>
            <a:off x="9698832" y="84257"/>
            <a:ext cx="1938337" cy="725693"/>
          </a:xfrm>
          <a:prstGeom prst="rect">
            <a:avLst/>
          </a:prstGeom>
        </p:spPr>
      </p:pic>
      <p:pic>
        <p:nvPicPr>
          <p:cNvPr id="2052" name="Picture 4" descr="Acelity Logo">
            <a:extLst>
              <a:ext uri="{FF2B5EF4-FFF2-40B4-BE49-F238E27FC236}">
                <a16:creationId xmlns:a16="http://schemas.microsoft.com/office/drawing/2014/main" xmlns="" id="{91D77EDF-766C-4FAF-90BE-8F846C65AADA}"/>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087232" y="4545753"/>
            <a:ext cx="952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ropped-SmallerTicom_CACI_black-1.png">
            <a:extLst>
              <a:ext uri="{FF2B5EF4-FFF2-40B4-BE49-F238E27FC236}">
                <a16:creationId xmlns:a16="http://schemas.microsoft.com/office/drawing/2014/main" xmlns="" id="{AE15C956-B919-4ED7-9075-5FF1322765FC}"/>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637002" y="783793"/>
            <a:ext cx="25241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xmlns="" id="{4DD3B441-C33C-4859-B3F5-A9305DE7AB5B}"/>
              </a:ext>
            </a:extLst>
          </p:cNvPr>
          <p:cNvPicPr>
            <a:picLocks noChangeAspect="1"/>
          </p:cNvPicPr>
          <p:nvPr/>
        </p:nvPicPr>
        <p:blipFill>
          <a:blip r:embed="rId46" cstate="email">
            <a:extLst>
              <a:ext uri="{28A0092B-C50C-407E-A947-70E740481C1C}">
                <a14:useLocalDpi xmlns:a14="http://schemas.microsoft.com/office/drawing/2010/main" val="0"/>
              </a:ext>
            </a:extLst>
          </a:blip>
          <a:stretch>
            <a:fillRect/>
          </a:stretch>
        </p:blipFill>
        <p:spPr>
          <a:xfrm>
            <a:off x="8961686" y="2110523"/>
            <a:ext cx="1973761" cy="680244"/>
          </a:xfrm>
          <a:prstGeom prst="rect">
            <a:avLst/>
          </a:prstGeom>
        </p:spPr>
      </p:pic>
    </p:spTree>
    <p:extLst>
      <p:ext uri="{BB962C8B-B14F-4D97-AF65-F5344CB8AC3E}">
        <p14:creationId xmlns:p14="http://schemas.microsoft.com/office/powerpoint/2010/main" val="4100223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7820"/>
          </a:xfrm>
        </p:spPr>
        <p:txBody>
          <a:bodyPr>
            <a:normAutofit/>
          </a:bodyPr>
          <a:lstStyle/>
          <a:p>
            <a:pPr algn="l"/>
            <a:r>
              <a:rPr lang="en-US" sz="3200" dirty="0">
                <a:latin typeface="Corbel" panose="020B0503020204020204" pitchFamily="34" charset="0"/>
              </a:rPr>
              <a:t>KEY SUCCESS DRIVERS – FOCUS ON CULTURAL CHANGE</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30</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ieren 9"/>
          <p:cNvGrpSpPr/>
          <p:nvPr/>
        </p:nvGrpSpPr>
        <p:grpSpPr>
          <a:xfrm>
            <a:off x="1834194" y="1600200"/>
            <a:ext cx="8513571" cy="2894450"/>
            <a:chOff x="284093" y="1798085"/>
            <a:chExt cx="8513571" cy="2894450"/>
          </a:xfrm>
        </p:grpSpPr>
        <p:grpSp>
          <p:nvGrpSpPr>
            <p:cNvPr id="12" name="Gruppieren 7"/>
            <p:cNvGrpSpPr/>
            <p:nvPr/>
          </p:nvGrpSpPr>
          <p:grpSpPr>
            <a:xfrm>
              <a:off x="284093" y="2275416"/>
              <a:ext cx="2922314" cy="2417119"/>
              <a:chOff x="284093" y="2275416"/>
              <a:chExt cx="2922314" cy="2417119"/>
            </a:xfrm>
          </p:grpSpPr>
          <p:sp>
            <p:nvSpPr>
              <p:cNvPr id="77" name="Ellipse 15"/>
              <p:cNvSpPr/>
              <p:nvPr/>
            </p:nvSpPr>
            <p:spPr bwMode="gray">
              <a:xfrm>
                <a:off x="386915" y="2554485"/>
                <a:ext cx="2782946" cy="1958497"/>
              </a:xfrm>
              <a:prstGeom prst="ellipse">
                <a:avLst/>
              </a:prstGeom>
              <a:solidFill>
                <a:srgbClr val="C0C0C0"/>
              </a:solidFill>
              <a:ln>
                <a:noFill/>
              </a:ln>
              <a:effectLst>
                <a:outerShdw blurRad="254000" sx="102000" sy="102000" algn="ctr" rotWithShape="0">
                  <a:prstClr val="black">
                    <a:alpha val="60000"/>
                  </a:prstClr>
                </a:outerShdw>
              </a:effectLst>
              <a:scene3d>
                <a:camera prst="perspectiveRelaxed" fov="4500000">
                  <a:rot lat="17999998" lon="0" rev="0"/>
                </a:camera>
                <a:lightRig rig="balanced" dir="t">
                  <a:rot lat="0" lon="0" rev="10200000"/>
                </a:lightRig>
              </a:scene3d>
              <a:sp3d extrusionH="101600" prstMaterial="metal">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8" name="Textfeld 17"/>
              <p:cNvSpPr txBox="1"/>
              <p:nvPr/>
            </p:nvSpPr>
            <p:spPr bwMode="gray">
              <a:xfrm>
                <a:off x="284093" y="4230870"/>
                <a:ext cx="2922314" cy="461665"/>
              </a:xfrm>
              <a:prstGeom prst="rect">
                <a:avLst/>
              </a:prstGeom>
              <a:noFill/>
            </p:spPr>
            <p:txBody>
              <a:bodyPr wrap="square" rtlCol="0">
                <a:spAutoFit/>
              </a:bodyPr>
              <a:lstStyle/>
              <a:p>
                <a:pPr algn="ctr"/>
                <a:r>
                  <a:rPr lang="en-US" sz="2400" b="1"/>
                  <a:t>Presence</a:t>
                </a:r>
              </a:p>
            </p:txBody>
          </p:sp>
          <p:grpSp>
            <p:nvGrpSpPr>
              <p:cNvPr id="79" name="Gruppieren 34"/>
              <p:cNvGrpSpPr/>
              <p:nvPr/>
            </p:nvGrpSpPr>
            <p:grpSpPr bwMode="gray">
              <a:xfrm>
                <a:off x="1124247" y="2275416"/>
                <a:ext cx="1292533" cy="1434120"/>
                <a:chOff x="5105420" y="1377045"/>
                <a:chExt cx="3241430" cy="3596504"/>
              </a:xfrm>
            </p:grpSpPr>
            <p:sp>
              <p:nvSpPr>
                <p:cNvPr id="80" name="Abgerundetes Rechteck 35"/>
                <p:cNvSpPr/>
                <p:nvPr/>
              </p:nvSpPr>
              <p:spPr bwMode="gray">
                <a:xfrm>
                  <a:off x="5105420" y="1741001"/>
                  <a:ext cx="3231232" cy="3232548"/>
                </a:xfrm>
                <a:prstGeom prst="roundRect">
                  <a:avLst>
                    <a:gd name="adj" fmla="val 0"/>
                  </a:avLst>
                </a:prstGeom>
                <a:solidFill>
                  <a:srgbClr val="EAEAEA"/>
                </a:solidFill>
                <a:ln w="12700">
                  <a:noFill/>
                  <a:miter lim="800000"/>
                  <a:headEnd/>
                  <a:tailEnd/>
                </a:ln>
                <a:effectLst/>
              </p:spPr>
              <p:txBody>
                <a:bodyPr lIns="0" tIns="0" rIns="0" bIns="0" anchor="ctr" anchorCtr="0"/>
                <a:lstStyle/>
                <a:p>
                  <a:pPr marL="190500" indent="-190500" algn="ctr">
                    <a:buClr>
                      <a:srgbClr val="969696"/>
                    </a:buClr>
                    <a:defRPr/>
                  </a:pPr>
                  <a:endParaRPr lang="en-US" sz="72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charset="0"/>
                  </a:endParaRPr>
                </a:p>
              </p:txBody>
            </p:sp>
            <p:sp>
              <p:nvSpPr>
                <p:cNvPr id="81" name="Abgerundetes Rechteck 36"/>
                <p:cNvSpPr/>
                <p:nvPr/>
              </p:nvSpPr>
              <p:spPr bwMode="gray">
                <a:xfrm>
                  <a:off x="5105420" y="1709136"/>
                  <a:ext cx="3231232" cy="3232548"/>
                </a:xfrm>
                <a:prstGeom prst="roundRect">
                  <a:avLst>
                    <a:gd name="adj" fmla="val 0"/>
                  </a:avLst>
                </a:prstGeom>
                <a:solidFill>
                  <a:srgbClr val="EAEAEA"/>
                </a:solidFill>
                <a:ln w="12700">
                  <a:noFill/>
                  <a:miter lim="800000"/>
                  <a:headEnd/>
                  <a:tailEnd/>
                </a:ln>
                <a:effectLst>
                  <a:outerShdw blurRad="76200" dir="18900000" sy="23000" kx="-1200000" algn="bl" rotWithShape="0">
                    <a:prstClr val="black">
                      <a:alpha val="20000"/>
                    </a:prstClr>
                  </a:outerShdw>
                </a:effectLst>
              </p:spPr>
              <p:txBody>
                <a:bodyPr lIns="0" tIns="0" rIns="0" bIns="0" anchor="ctr" anchorCtr="0"/>
                <a:lstStyle/>
                <a:p>
                  <a:pPr marL="190500" indent="-190500" algn="ctr">
                    <a:buClr>
                      <a:srgbClr val="969696"/>
                    </a:buClr>
                    <a:defRPr/>
                  </a:pPr>
                  <a:endParaRPr lang="en-US" sz="72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charset="0"/>
                  </a:endParaRPr>
                </a:p>
              </p:txBody>
            </p:sp>
            <p:sp>
              <p:nvSpPr>
                <p:cNvPr id="82" name="Abgerundetes Rechteck 37"/>
                <p:cNvSpPr/>
                <p:nvPr/>
              </p:nvSpPr>
              <p:spPr bwMode="gray">
                <a:xfrm>
                  <a:off x="5105420" y="1679292"/>
                  <a:ext cx="3231232" cy="3232548"/>
                </a:xfrm>
                <a:prstGeom prst="roundRect">
                  <a:avLst>
                    <a:gd name="adj" fmla="val 0"/>
                  </a:avLst>
                </a:prstGeom>
                <a:gradFill flip="none" rotWithShape="1">
                  <a:gsLst>
                    <a:gs pos="0">
                      <a:srgbClr val="C0C0C0"/>
                    </a:gs>
                    <a:gs pos="54000">
                      <a:srgbClr val="FFFFFF"/>
                    </a:gs>
                    <a:gs pos="100000">
                      <a:srgbClr val="C0C0C0"/>
                    </a:gs>
                  </a:gsLst>
                  <a:lin ang="13500000" scaled="1"/>
                  <a:tileRect/>
                </a:gradFill>
                <a:ln w="12700">
                  <a:noFill/>
                  <a:miter lim="800000"/>
                  <a:headEnd/>
                  <a:tailEnd/>
                </a:ln>
                <a:effectLst>
                  <a:outerShdw blurRad="254000" algn="ctr" rotWithShape="0">
                    <a:prstClr val="black">
                      <a:alpha val="50000"/>
                    </a:prstClr>
                  </a:outerShdw>
                </a:effectLst>
              </p:spPr>
              <p:txBody>
                <a:bodyPr lIns="0" tIns="0" rIns="0" bIns="0" anchor="ctr" anchorCtr="0"/>
                <a:lstStyle/>
                <a:p>
                  <a:pPr marL="190500" indent="-190500" algn="ctr">
                    <a:buClr>
                      <a:srgbClr val="969696"/>
                    </a:buClr>
                    <a:defRPr/>
                  </a:pPr>
                  <a:endParaRPr lang="en-US" sz="72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charset="0"/>
                  </a:endParaRPr>
                </a:p>
              </p:txBody>
            </p:sp>
            <p:sp>
              <p:nvSpPr>
                <p:cNvPr id="83" name="Auf der gleichen Seite des Rechtecks liegende Ecken abrunden 38"/>
                <p:cNvSpPr/>
                <p:nvPr/>
              </p:nvSpPr>
              <p:spPr bwMode="gray">
                <a:xfrm>
                  <a:off x="5105420" y="1679292"/>
                  <a:ext cx="3231232" cy="893615"/>
                </a:xfrm>
                <a:prstGeom prst="round2SameRect">
                  <a:avLst>
                    <a:gd name="adj1" fmla="val 0"/>
                    <a:gd name="adj2" fmla="val 0"/>
                  </a:avLst>
                </a:prstGeom>
                <a:gradFill>
                  <a:gsLst>
                    <a:gs pos="83000">
                      <a:schemeClr val="accent1">
                        <a:lumMod val="40000"/>
                        <a:lumOff val="60000"/>
                      </a:schemeClr>
                    </a:gs>
                    <a:gs pos="28000">
                      <a:schemeClr val="accent1"/>
                    </a:gs>
                    <a:gs pos="0">
                      <a:schemeClr val="accent1">
                        <a:lumMod val="50000"/>
                      </a:schemeClr>
                    </a:gs>
                  </a:gsLst>
                  <a:lin ang="16200000" scaled="1"/>
                </a:gradFill>
                <a:ln w="12700">
                  <a:noFill/>
                  <a:round/>
                  <a:headEnd/>
                  <a:tailEnd/>
                </a:ln>
                <a:effectLst/>
                <a:scene3d>
                  <a:camera prst="orthographicFront"/>
                  <a:lightRig rig="threePt" dir="t"/>
                </a:scene3d>
                <a:sp3d>
                  <a:bevelT w="25400" h="25400"/>
                </a:sp3d>
              </p:spPr>
              <p:txBody>
                <a:bodyPr lIns="72000" tIns="0" rIns="0" bIns="0" rtlCol="0" anchor="ctr"/>
                <a:lstStyle/>
                <a:p>
                  <a:r>
                    <a:rPr lang="en-US" sz="1600">
                      <a:ln w="18415" cmpd="sng">
                        <a:noFill/>
                        <a:prstDash val="solid"/>
                      </a:ln>
                      <a:solidFill>
                        <a:srgbClr val="FFFFFF"/>
                      </a:solidFill>
                      <a:effectLst>
                        <a:outerShdw blurRad="63500" dir="3600000" algn="tl" rotWithShape="0">
                          <a:srgbClr val="000000">
                            <a:alpha val="70000"/>
                          </a:srgbClr>
                        </a:outerShdw>
                      </a:effectLst>
                    </a:rPr>
                    <a:t>Today</a:t>
                  </a:r>
                </a:p>
              </p:txBody>
            </p:sp>
            <p:grpSp>
              <p:nvGrpSpPr>
                <p:cNvPr id="84" name="Gruppieren 56"/>
                <p:cNvGrpSpPr/>
                <p:nvPr/>
              </p:nvGrpSpPr>
              <p:grpSpPr bwMode="gray">
                <a:xfrm>
                  <a:off x="5452167" y="1377045"/>
                  <a:ext cx="2538832" cy="526670"/>
                  <a:chOff x="5452167" y="1252267"/>
                  <a:chExt cx="2538832" cy="526670"/>
                </a:xfrm>
              </p:grpSpPr>
              <p:sp>
                <p:nvSpPr>
                  <p:cNvPr id="122" name="Ellipse 77"/>
                  <p:cNvSpPr/>
                  <p:nvPr/>
                </p:nvSpPr>
                <p:spPr bwMode="gray">
                  <a:xfrm>
                    <a:off x="5452167" y="1609030"/>
                    <a:ext cx="169907" cy="169907"/>
                  </a:xfrm>
                  <a:prstGeom prst="ellipse">
                    <a:avLst/>
                  </a:prstGeom>
                  <a:solidFill>
                    <a:srgbClr val="7D7D7D"/>
                  </a:solidFill>
                  <a:ln w="12700">
                    <a:solidFill>
                      <a:srgbClr val="FFFFFF"/>
                    </a:solidFill>
                    <a:miter lim="800000"/>
                    <a:headEnd/>
                    <a:tailEnd/>
                  </a:ln>
                  <a:effectLst>
                    <a:innerShdw blurRad="63500" dist="50800" dir="16200000">
                      <a:prstClr val="black">
                        <a:alpha val="50000"/>
                      </a:prstClr>
                    </a:innerShdw>
                  </a:effectLst>
                </p:spPr>
                <p:txBody>
                  <a:bodyPr lIns="0" tIns="0" rIns="0" bIns="0" anchor="ctr" anchorCtr="0"/>
                  <a:lstStyle/>
                  <a:p>
                    <a:pPr marL="190500" indent="-190500" algn="ctr">
                      <a:buClr>
                        <a:srgbClr val="969696"/>
                      </a:buClr>
                      <a:defRPr/>
                    </a:pPr>
                    <a:endParaRPr lang="en-US" sz="7200" b="1">
                      <a:solidFill>
                        <a:srgbClr val="000000"/>
                      </a:solidFill>
                      <a:cs typeface="Arial" charset="0"/>
                    </a:endParaRPr>
                  </a:p>
                </p:txBody>
              </p:sp>
              <p:sp>
                <p:nvSpPr>
                  <p:cNvPr id="123" name="Abgerundetes Rechteck 78"/>
                  <p:cNvSpPr/>
                  <p:nvPr/>
                </p:nvSpPr>
                <p:spPr bwMode="gray">
                  <a:xfrm>
                    <a:off x="5475845" y="1252267"/>
                    <a:ext cx="124728" cy="482703"/>
                  </a:xfrm>
                  <a:prstGeom prst="roundRect">
                    <a:avLst>
                      <a:gd name="adj" fmla="val 50000"/>
                    </a:avLst>
                  </a:prstGeom>
                  <a:gradFill>
                    <a:gsLst>
                      <a:gs pos="0">
                        <a:srgbClr val="CBCBCB"/>
                      </a:gs>
                      <a:gs pos="13000">
                        <a:srgbClr val="5F5F5F"/>
                      </a:gs>
                      <a:gs pos="21001">
                        <a:srgbClr val="5F5F5F"/>
                      </a:gs>
                      <a:gs pos="100000">
                        <a:srgbClr val="FFFFFF"/>
                      </a:gs>
                    </a:gsLst>
                    <a:lin ang="5400000" scaled="0"/>
                  </a:gradFill>
                  <a:ln w="12700">
                    <a:noFill/>
                    <a:round/>
                    <a:headEnd/>
                    <a:tailEnd/>
                  </a:ln>
                  <a:effectLst>
                    <a:outerShdw blurRad="50800" dist="38100" dir="5400000" algn="t" rotWithShape="0">
                      <a:prstClr val="black">
                        <a:alpha val="40000"/>
                      </a:prstClr>
                    </a:outerShdw>
                  </a:effectLst>
                  <a:scene3d>
                    <a:camera prst="orthographicFront"/>
                    <a:lightRig rig="threePt" dir="t"/>
                  </a:scene3d>
                  <a:sp3d>
                    <a:bevelT w="19050"/>
                  </a:sp3d>
                </p:spPr>
                <p:txBody>
                  <a:bodyPr lIns="0" tIns="0" rIns="0" bIns="0" rtlCol="0" anchor="ctr"/>
                  <a:lstStyle/>
                  <a:p>
                    <a:pPr algn="ctr"/>
                    <a:endParaRPr lang="en-US" sz="800"/>
                  </a:p>
                </p:txBody>
              </p:sp>
              <p:sp>
                <p:nvSpPr>
                  <p:cNvPr id="124" name="Ellipse 79"/>
                  <p:cNvSpPr/>
                  <p:nvPr/>
                </p:nvSpPr>
                <p:spPr bwMode="gray">
                  <a:xfrm>
                    <a:off x="7821092" y="1609030"/>
                    <a:ext cx="169907" cy="169907"/>
                  </a:xfrm>
                  <a:prstGeom prst="ellipse">
                    <a:avLst/>
                  </a:prstGeom>
                  <a:solidFill>
                    <a:srgbClr val="7D7D7D"/>
                  </a:solidFill>
                  <a:ln w="12700">
                    <a:solidFill>
                      <a:srgbClr val="FFFFFF"/>
                    </a:solidFill>
                    <a:miter lim="800000"/>
                    <a:headEnd/>
                    <a:tailEnd/>
                  </a:ln>
                  <a:effectLst>
                    <a:innerShdw blurRad="63500" dist="50800" dir="16200000">
                      <a:prstClr val="black">
                        <a:alpha val="50000"/>
                      </a:prstClr>
                    </a:innerShdw>
                  </a:effectLst>
                </p:spPr>
                <p:txBody>
                  <a:bodyPr lIns="0" tIns="0" rIns="0" bIns="0" anchor="ctr" anchorCtr="0"/>
                  <a:lstStyle/>
                  <a:p>
                    <a:pPr marL="190500" indent="-190500" algn="ctr">
                      <a:buClr>
                        <a:srgbClr val="969696"/>
                      </a:buClr>
                      <a:defRPr/>
                    </a:pPr>
                    <a:endParaRPr lang="en-US" sz="7200" b="1">
                      <a:solidFill>
                        <a:srgbClr val="000000"/>
                      </a:solidFill>
                      <a:cs typeface="Arial" charset="0"/>
                    </a:endParaRPr>
                  </a:p>
                </p:txBody>
              </p:sp>
              <p:sp>
                <p:nvSpPr>
                  <p:cNvPr id="125" name="Abgerundetes Rechteck 80"/>
                  <p:cNvSpPr/>
                  <p:nvPr/>
                </p:nvSpPr>
                <p:spPr bwMode="gray">
                  <a:xfrm>
                    <a:off x="7844770" y="1252267"/>
                    <a:ext cx="124728" cy="482703"/>
                  </a:xfrm>
                  <a:prstGeom prst="roundRect">
                    <a:avLst>
                      <a:gd name="adj" fmla="val 50000"/>
                    </a:avLst>
                  </a:prstGeom>
                  <a:gradFill>
                    <a:gsLst>
                      <a:gs pos="0">
                        <a:srgbClr val="CBCBCB"/>
                      </a:gs>
                      <a:gs pos="13000">
                        <a:srgbClr val="5F5F5F"/>
                      </a:gs>
                      <a:gs pos="21001">
                        <a:srgbClr val="5F5F5F"/>
                      </a:gs>
                      <a:gs pos="100000">
                        <a:srgbClr val="FFFFFF"/>
                      </a:gs>
                    </a:gsLst>
                    <a:lin ang="5400000" scaled="0"/>
                  </a:gradFill>
                  <a:ln w="12700">
                    <a:noFill/>
                    <a:round/>
                    <a:headEnd/>
                    <a:tailEnd/>
                  </a:ln>
                  <a:effectLst>
                    <a:outerShdw blurRad="50800" dist="38100" dir="5400000" algn="t" rotWithShape="0">
                      <a:prstClr val="black">
                        <a:alpha val="40000"/>
                      </a:prstClr>
                    </a:outerShdw>
                  </a:effectLst>
                  <a:scene3d>
                    <a:camera prst="orthographicFront"/>
                    <a:lightRig rig="threePt" dir="t"/>
                  </a:scene3d>
                  <a:sp3d>
                    <a:bevelT w="19050"/>
                  </a:sp3d>
                </p:spPr>
                <p:txBody>
                  <a:bodyPr lIns="0" tIns="0" rIns="0" bIns="0" rtlCol="0" anchor="ctr"/>
                  <a:lstStyle/>
                  <a:p>
                    <a:pPr algn="ctr"/>
                    <a:endParaRPr lang="en-US" sz="800"/>
                  </a:p>
                </p:txBody>
              </p:sp>
              <p:sp>
                <p:nvSpPr>
                  <p:cNvPr id="126" name="Ellipse 81"/>
                  <p:cNvSpPr/>
                  <p:nvPr/>
                </p:nvSpPr>
                <p:spPr bwMode="gray">
                  <a:xfrm>
                    <a:off x="6636629" y="1609030"/>
                    <a:ext cx="169907" cy="169907"/>
                  </a:xfrm>
                  <a:prstGeom prst="ellipse">
                    <a:avLst/>
                  </a:prstGeom>
                  <a:solidFill>
                    <a:srgbClr val="7D7D7D"/>
                  </a:solidFill>
                  <a:ln w="12700">
                    <a:solidFill>
                      <a:srgbClr val="FFFFFF"/>
                    </a:solidFill>
                    <a:miter lim="800000"/>
                    <a:headEnd/>
                    <a:tailEnd/>
                  </a:ln>
                  <a:effectLst>
                    <a:innerShdw blurRad="63500" dist="50800" dir="16200000">
                      <a:prstClr val="black">
                        <a:alpha val="50000"/>
                      </a:prstClr>
                    </a:innerShdw>
                  </a:effectLst>
                </p:spPr>
                <p:txBody>
                  <a:bodyPr lIns="0" tIns="0" rIns="0" bIns="0" anchor="ctr" anchorCtr="0"/>
                  <a:lstStyle/>
                  <a:p>
                    <a:pPr marL="190500" indent="-190500" algn="ctr">
                      <a:buClr>
                        <a:srgbClr val="969696"/>
                      </a:buClr>
                      <a:defRPr/>
                    </a:pPr>
                    <a:endParaRPr lang="en-US" sz="7200" b="1">
                      <a:solidFill>
                        <a:srgbClr val="000000"/>
                      </a:solidFill>
                      <a:cs typeface="Arial" charset="0"/>
                    </a:endParaRPr>
                  </a:p>
                </p:txBody>
              </p:sp>
              <p:sp>
                <p:nvSpPr>
                  <p:cNvPr id="127" name="Abgerundetes Rechteck 82"/>
                  <p:cNvSpPr/>
                  <p:nvPr/>
                </p:nvSpPr>
                <p:spPr bwMode="gray">
                  <a:xfrm>
                    <a:off x="6660307" y="1252267"/>
                    <a:ext cx="124728" cy="482703"/>
                  </a:xfrm>
                  <a:prstGeom prst="roundRect">
                    <a:avLst>
                      <a:gd name="adj" fmla="val 50000"/>
                    </a:avLst>
                  </a:prstGeom>
                  <a:gradFill>
                    <a:gsLst>
                      <a:gs pos="0">
                        <a:srgbClr val="CBCBCB"/>
                      </a:gs>
                      <a:gs pos="13000">
                        <a:srgbClr val="5F5F5F"/>
                      </a:gs>
                      <a:gs pos="21001">
                        <a:srgbClr val="5F5F5F"/>
                      </a:gs>
                      <a:gs pos="100000">
                        <a:srgbClr val="FFFFFF"/>
                      </a:gs>
                    </a:gsLst>
                    <a:lin ang="5400000" scaled="0"/>
                  </a:gradFill>
                  <a:ln w="12700">
                    <a:noFill/>
                    <a:round/>
                    <a:headEnd/>
                    <a:tailEnd/>
                  </a:ln>
                  <a:effectLst>
                    <a:outerShdw blurRad="50800" dist="38100" dir="5400000" algn="t" rotWithShape="0">
                      <a:prstClr val="black">
                        <a:alpha val="40000"/>
                      </a:prstClr>
                    </a:outerShdw>
                  </a:effectLst>
                  <a:scene3d>
                    <a:camera prst="orthographicFront"/>
                    <a:lightRig rig="threePt" dir="t"/>
                  </a:scene3d>
                  <a:sp3d>
                    <a:bevelT w="19050"/>
                  </a:sp3d>
                </p:spPr>
                <p:txBody>
                  <a:bodyPr lIns="0" tIns="0" rIns="0" bIns="0" rtlCol="0" anchor="ctr"/>
                  <a:lstStyle/>
                  <a:p>
                    <a:pPr algn="ctr"/>
                    <a:endParaRPr lang="en-US" sz="800"/>
                  </a:p>
                </p:txBody>
              </p:sp>
              <p:sp>
                <p:nvSpPr>
                  <p:cNvPr id="128" name="Ellipse 83"/>
                  <p:cNvSpPr/>
                  <p:nvPr/>
                </p:nvSpPr>
                <p:spPr bwMode="gray">
                  <a:xfrm>
                    <a:off x="6044398" y="1609030"/>
                    <a:ext cx="169907" cy="169907"/>
                  </a:xfrm>
                  <a:prstGeom prst="ellipse">
                    <a:avLst/>
                  </a:prstGeom>
                  <a:solidFill>
                    <a:srgbClr val="7D7D7D"/>
                  </a:solidFill>
                  <a:ln w="12700">
                    <a:solidFill>
                      <a:srgbClr val="FFFFFF"/>
                    </a:solidFill>
                    <a:miter lim="800000"/>
                    <a:headEnd/>
                    <a:tailEnd/>
                  </a:ln>
                  <a:effectLst>
                    <a:innerShdw blurRad="63500" dist="50800" dir="16200000">
                      <a:prstClr val="black">
                        <a:alpha val="50000"/>
                      </a:prstClr>
                    </a:innerShdw>
                  </a:effectLst>
                </p:spPr>
                <p:txBody>
                  <a:bodyPr lIns="0" tIns="0" rIns="0" bIns="0" anchor="ctr" anchorCtr="0"/>
                  <a:lstStyle/>
                  <a:p>
                    <a:pPr marL="190500" indent="-190500" algn="ctr">
                      <a:buClr>
                        <a:srgbClr val="969696"/>
                      </a:buClr>
                      <a:defRPr/>
                    </a:pPr>
                    <a:endParaRPr lang="en-US" sz="7200" b="1">
                      <a:solidFill>
                        <a:srgbClr val="000000"/>
                      </a:solidFill>
                      <a:cs typeface="Arial" charset="0"/>
                    </a:endParaRPr>
                  </a:p>
                </p:txBody>
              </p:sp>
              <p:sp>
                <p:nvSpPr>
                  <p:cNvPr id="129" name="Abgerundetes Rechteck 84"/>
                  <p:cNvSpPr/>
                  <p:nvPr/>
                </p:nvSpPr>
                <p:spPr bwMode="gray">
                  <a:xfrm>
                    <a:off x="6068076" y="1252267"/>
                    <a:ext cx="124728" cy="482703"/>
                  </a:xfrm>
                  <a:prstGeom prst="roundRect">
                    <a:avLst>
                      <a:gd name="adj" fmla="val 50000"/>
                    </a:avLst>
                  </a:prstGeom>
                  <a:gradFill>
                    <a:gsLst>
                      <a:gs pos="0">
                        <a:srgbClr val="CBCBCB"/>
                      </a:gs>
                      <a:gs pos="13000">
                        <a:srgbClr val="5F5F5F"/>
                      </a:gs>
                      <a:gs pos="21001">
                        <a:srgbClr val="5F5F5F"/>
                      </a:gs>
                      <a:gs pos="100000">
                        <a:srgbClr val="FFFFFF"/>
                      </a:gs>
                    </a:gsLst>
                    <a:lin ang="5400000" scaled="0"/>
                  </a:gradFill>
                  <a:ln w="12700">
                    <a:noFill/>
                    <a:round/>
                    <a:headEnd/>
                    <a:tailEnd/>
                  </a:ln>
                  <a:effectLst>
                    <a:outerShdw blurRad="50800" dist="38100" dir="5400000" algn="t" rotWithShape="0">
                      <a:prstClr val="black">
                        <a:alpha val="40000"/>
                      </a:prstClr>
                    </a:outerShdw>
                  </a:effectLst>
                  <a:scene3d>
                    <a:camera prst="orthographicFront"/>
                    <a:lightRig rig="threePt" dir="t"/>
                  </a:scene3d>
                  <a:sp3d>
                    <a:bevelT w="19050"/>
                  </a:sp3d>
                </p:spPr>
                <p:txBody>
                  <a:bodyPr lIns="0" tIns="0" rIns="0" bIns="0" rtlCol="0" anchor="ctr"/>
                  <a:lstStyle/>
                  <a:p>
                    <a:pPr algn="ctr"/>
                    <a:endParaRPr lang="en-US" sz="800"/>
                  </a:p>
                </p:txBody>
              </p:sp>
              <p:sp>
                <p:nvSpPr>
                  <p:cNvPr id="130" name="Ellipse 85"/>
                  <p:cNvSpPr/>
                  <p:nvPr/>
                </p:nvSpPr>
                <p:spPr bwMode="gray">
                  <a:xfrm>
                    <a:off x="7228860" y="1609030"/>
                    <a:ext cx="169907" cy="169907"/>
                  </a:xfrm>
                  <a:prstGeom prst="ellipse">
                    <a:avLst/>
                  </a:prstGeom>
                  <a:solidFill>
                    <a:srgbClr val="7D7D7D"/>
                  </a:solidFill>
                  <a:ln w="12700">
                    <a:solidFill>
                      <a:srgbClr val="FFFFFF"/>
                    </a:solidFill>
                    <a:miter lim="800000"/>
                    <a:headEnd/>
                    <a:tailEnd/>
                  </a:ln>
                  <a:effectLst>
                    <a:innerShdw blurRad="63500" dist="50800" dir="16200000">
                      <a:prstClr val="black">
                        <a:alpha val="50000"/>
                      </a:prstClr>
                    </a:innerShdw>
                  </a:effectLst>
                </p:spPr>
                <p:txBody>
                  <a:bodyPr lIns="0" tIns="0" rIns="0" bIns="0" anchor="ctr" anchorCtr="0"/>
                  <a:lstStyle/>
                  <a:p>
                    <a:pPr marL="190500" indent="-190500" algn="ctr">
                      <a:buClr>
                        <a:srgbClr val="969696"/>
                      </a:buClr>
                      <a:defRPr/>
                    </a:pPr>
                    <a:endParaRPr lang="en-US" sz="7200" b="1">
                      <a:solidFill>
                        <a:srgbClr val="000000"/>
                      </a:solidFill>
                      <a:cs typeface="Arial" charset="0"/>
                    </a:endParaRPr>
                  </a:p>
                </p:txBody>
              </p:sp>
              <p:sp>
                <p:nvSpPr>
                  <p:cNvPr id="131" name="Abgerundetes Rechteck 86"/>
                  <p:cNvSpPr/>
                  <p:nvPr/>
                </p:nvSpPr>
                <p:spPr bwMode="gray">
                  <a:xfrm>
                    <a:off x="7252538" y="1252267"/>
                    <a:ext cx="124728" cy="482703"/>
                  </a:xfrm>
                  <a:prstGeom prst="roundRect">
                    <a:avLst>
                      <a:gd name="adj" fmla="val 50000"/>
                    </a:avLst>
                  </a:prstGeom>
                  <a:gradFill>
                    <a:gsLst>
                      <a:gs pos="0">
                        <a:srgbClr val="CBCBCB"/>
                      </a:gs>
                      <a:gs pos="13000">
                        <a:srgbClr val="5F5F5F"/>
                      </a:gs>
                      <a:gs pos="21001">
                        <a:srgbClr val="5F5F5F"/>
                      </a:gs>
                      <a:gs pos="100000">
                        <a:srgbClr val="FFFFFF"/>
                      </a:gs>
                    </a:gsLst>
                    <a:lin ang="5400000" scaled="0"/>
                  </a:gradFill>
                  <a:ln w="12700">
                    <a:noFill/>
                    <a:round/>
                    <a:headEnd/>
                    <a:tailEnd/>
                  </a:ln>
                  <a:effectLst>
                    <a:outerShdw blurRad="50800" dist="38100" dir="5400000" algn="t" rotWithShape="0">
                      <a:prstClr val="black">
                        <a:alpha val="40000"/>
                      </a:prstClr>
                    </a:outerShdw>
                  </a:effectLst>
                  <a:scene3d>
                    <a:camera prst="orthographicFront"/>
                    <a:lightRig rig="threePt" dir="t"/>
                  </a:scene3d>
                  <a:sp3d>
                    <a:bevelT w="19050"/>
                  </a:sp3d>
                </p:spPr>
                <p:txBody>
                  <a:bodyPr lIns="0" tIns="0" rIns="0" bIns="0" rtlCol="0" anchor="ctr"/>
                  <a:lstStyle/>
                  <a:p>
                    <a:pPr algn="ctr"/>
                    <a:endParaRPr lang="en-US" sz="800"/>
                  </a:p>
                </p:txBody>
              </p:sp>
            </p:grpSp>
            <p:grpSp>
              <p:nvGrpSpPr>
                <p:cNvPr id="85" name="Gruppieren 186"/>
                <p:cNvGrpSpPr/>
                <p:nvPr/>
              </p:nvGrpSpPr>
              <p:grpSpPr bwMode="gray">
                <a:xfrm>
                  <a:off x="5363112" y="2835791"/>
                  <a:ext cx="2678511" cy="1583283"/>
                  <a:chOff x="830251" y="5203647"/>
                  <a:chExt cx="3593203" cy="2565228"/>
                </a:xfrm>
              </p:grpSpPr>
              <p:sp>
                <p:nvSpPr>
                  <p:cNvPr id="87" name="Rechteck 42"/>
                  <p:cNvSpPr/>
                  <p:nvPr/>
                </p:nvSpPr>
                <p:spPr bwMode="gray">
                  <a:xfrm>
                    <a:off x="830251" y="520364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endParaRPr lang="en-US" sz="600">
                      <a:solidFill>
                        <a:srgbClr val="7D7D7D"/>
                      </a:solidFill>
                    </a:endParaRPr>
                  </a:p>
                </p:txBody>
              </p:sp>
              <p:sp>
                <p:nvSpPr>
                  <p:cNvPr id="88" name="Rechteck 43"/>
                  <p:cNvSpPr/>
                  <p:nvPr/>
                </p:nvSpPr>
                <p:spPr bwMode="gray">
                  <a:xfrm>
                    <a:off x="1343333" y="520364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endParaRPr lang="en-US" sz="600">
                      <a:solidFill>
                        <a:srgbClr val="7D7D7D"/>
                      </a:solidFill>
                    </a:endParaRPr>
                  </a:p>
                </p:txBody>
              </p:sp>
              <p:sp>
                <p:nvSpPr>
                  <p:cNvPr id="89" name="Rechteck 44"/>
                  <p:cNvSpPr/>
                  <p:nvPr/>
                </p:nvSpPr>
                <p:spPr bwMode="gray">
                  <a:xfrm>
                    <a:off x="1856415" y="520364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1</a:t>
                    </a:r>
                  </a:p>
                </p:txBody>
              </p:sp>
              <p:sp>
                <p:nvSpPr>
                  <p:cNvPr id="90" name="Rechteck 45"/>
                  <p:cNvSpPr/>
                  <p:nvPr/>
                </p:nvSpPr>
                <p:spPr bwMode="gray">
                  <a:xfrm>
                    <a:off x="2369496" y="520364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a:t>
                    </a:r>
                  </a:p>
                </p:txBody>
              </p:sp>
              <p:sp>
                <p:nvSpPr>
                  <p:cNvPr id="91" name="Rechteck 46"/>
                  <p:cNvSpPr/>
                  <p:nvPr/>
                </p:nvSpPr>
                <p:spPr bwMode="gray">
                  <a:xfrm>
                    <a:off x="2882578" y="520364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3</a:t>
                    </a:r>
                  </a:p>
                </p:txBody>
              </p:sp>
              <p:sp>
                <p:nvSpPr>
                  <p:cNvPr id="92" name="Rechteck 47"/>
                  <p:cNvSpPr/>
                  <p:nvPr/>
                </p:nvSpPr>
                <p:spPr bwMode="gray">
                  <a:xfrm>
                    <a:off x="3395660" y="5203647"/>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4</a:t>
                    </a:r>
                  </a:p>
                </p:txBody>
              </p:sp>
              <p:sp>
                <p:nvSpPr>
                  <p:cNvPr id="93" name="Rechteck 48"/>
                  <p:cNvSpPr/>
                  <p:nvPr/>
                </p:nvSpPr>
                <p:spPr bwMode="gray">
                  <a:xfrm>
                    <a:off x="3908741" y="5203649"/>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5</a:t>
                    </a:r>
                  </a:p>
                </p:txBody>
              </p:sp>
              <p:sp>
                <p:nvSpPr>
                  <p:cNvPr id="94" name="Rechteck 49"/>
                  <p:cNvSpPr/>
                  <p:nvPr/>
                </p:nvSpPr>
                <p:spPr bwMode="gray">
                  <a:xfrm>
                    <a:off x="830251" y="5720121"/>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6</a:t>
                    </a:r>
                  </a:p>
                </p:txBody>
              </p:sp>
              <p:sp>
                <p:nvSpPr>
                  <p:cNvPr id="95" name="Rechteck 50"/>
                  <p:cNvSpPr/>
                  <p:nvPr/>
                </p:nvSpPr>
                <p:spPr bwMode="gray">
                  <a:xfrm>
                    <a:off x="1343333" y="5720121"/>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7</a:t>
                    </a:r>
                  </a:p>
                </p:txBody>
              </p:sp>
              <p:sp>
                <p:nvSpPr>
                  <p:cNvPr id="96" name="Rechteck 51"/>
                  <p:cNvSpPr/>
                  <p:nvPr/>
                </p:nvSpPr>
                <p:spPr bwMode="gray">
                  <a:xfrm>
                    <a:off x="1856415" y="5720121"/>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8</a:t>
                    </a:r>
                  </a:p>
                </p:txBody>
              </p:sp>
              <p:sp>
                <p:nvSpPr>
                  <p:cNvPr id="97" name="Rechteck 52"/>
                  <p:cNvSpPr/>
                  <p:nvPr/>
                </p:nvSpPr>
                <p:spPr bwMode="gray">
                  <a:xfrm>
                    <a:off x="2369496" y="5720121"/>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9</a:t>
                    </a:r>
                  </a:p>
                </p:txBody>
              </p:sp>
              <p:sp>
                <p:nvSpPr>
                  <p:cNvPr id="98" name="Rechteck 53"/>
                  <p:cNvSpPr/>
                  <p:nvPr/>
                </p:nvSpPr>
                <p:spPr bwMode="gray">
                  <a:xfrm>
                    <a:off x="2882578" y="5720121"/>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10</a:t>
                    </a:r>
                  </a:p>
                </p:txBody>
              </p:sp>
              <p:sp>
                <p:nvSpPr>
                  <p:cNvPr id="99" name="Rechteck 54"/>
                  <p:cNvSpPr/>
                  <p:nvPr/>
                </p:nvSpPr>
                <p:spPr bwMode="gray">
                  <a:xfrm>
                    <a:off x="3395660" y="5720121"/>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11</a:t>
                    </a:r>
                  </a:p>
                </p:txBody>
              </p:sp>
              <p:sp>
                <p:nvSpPr>
                  <p:cNvPr id="100" name="Rechteck 55"/>
                  <p:cNvSpPr/>
                  <p:nvPr/>
                </p:nvSpPr>
                <p:spPr bwMode="gray">
                  <a:xfrm>
                    <a:off x="3908741" y="5720121"/>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12</a:t>
                    </a:r>
                  </a:p>
                </p:txBody>
              </p:sp>
              <p:sp>
                <p:nvSpPr>
                  <p:cNvPr id="101" name="Rechteck 56"/>
                  <p:cNvSpPr/>
                  <p:nvPr/>
                </p:nvSpPr>
                <p:spPr bwMode="gray">
                  <a:xfrm>
                    <a:off x="830251" y="6234834"/>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13</a:t>
                    </a:r>
                  </a:p>
                </p:txBody>
              </p:sp>
              <p:sp>
                <p:nvSpPr>
                  <p:cNvPr id="102" name="Rechteck 57"/>
                  <p:cNvSpPr/>
                  <p:nvPr/>
                </p:nvSpPr>
                <p:spPr bwMode="gray">
                  <a:xfrm>
                    <a:off x="1343333" y="6234834"/>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14</a:t>
                    </a:r>
                  </a:p>
                </p:txBody>
              </p:sp>
              <p:sp>
                <p:nvSpPr>
                  <p:cNvPr id="103" name="Rechteck 58"/>
                  <p:cNvSpPr/>
                  <p:nvPr/>
                </p:nvSpPr>
                <p:spPr bwMode="gray">
                  <a:xfrm>
                    <a:off x="1856415" y="6234834"/>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15</a:t>
                    </a:r>
                  </a:p>
                </p:txBody>
              </p:sp>
              <p:sp>
                <p:nvSpPr>
                  <p:cNvPr id="104" name="Rechteck 59"/>
                  <p:cNvSpPr/>
                  <p:nvPr/>
                </p:nvSpPr>
                <p:spPr bwMode="gray">
                  <a:xfrm>
                    <a:off x="2369496" y="6234834"/>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16</a:t>
                    </a:r>
                  </a:p>
                </p:txBody>
              </p:sp>
              <p:sp>
                <p:nvSpPr>
                  <p:cNvPr id="105" name="Rechteck 60"/>
                  <p:cNvSpPr/>
                  <p:nvPr/>
                </p:nvSpPr>
                <p:spPr bwMode="gray">
                  <a:xfrm>
                    <a:off x="2882578" y="6234834"/>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17</a:t>
                    </a:r>
                  </a:p>
                </p:txBody>
              </p:sp>
              <p:sp>
                <p:nvSpPr>
                  <p:cNvPr id="106" name="Rechteck 61"/>
                  <p:cNvSpPr/>
                  <p:nvPr/>
                </p:nvSpPr>
                <p:spPr bwMode="gray">
                  <a:xfrm>
                    <a:off x="3395660" y="6234832"/>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18</a:t>
                    </a:r>
                  </a:p>
                </p:txBody>
              </p:sp>
              <p:sp>
                <p:nvSpPr>
                  <p:cNvPr id="107" name="Rechteck 62"/>
                  <p:cNvSpPr/>
                  <p:nvPr/>
                </p:nvSpPr>
                <p:spPr bwMode="gray">
                  <a:xfrm>
                    <a:off x="3908741" y="6234834"/>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19</a:t>
                    </a:r>
                  </a:p>
                </p:txBody>
              </p:sp>
              <p:sp>
                <p:nvSpPr>
                  <p:cNvPr id="108" name="Rechteck 63"/>
                  <p:cNvSpPr/>
                  <p:nvPr/>
                </p:nvSpPr>
                <p:spPr bwMode="gray">
                  <a:xfrm>
                    <a:off x="830251" y="6751306"/>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20</a:t>
                    </a:r>
                  </a:p>
                </p:txBody>
              </p:sp>
              <p:sp>
                <p:nvSpPr>
                  <p:cNvPr id="109" name="Rechteck 64"/>
                  <p:cNvSpPr/>
                  <p:nvPr/>
                </p:nvSpPr>
                <p:spPr bwMode="gray">
                  <a:xfrm>
                    <a:off x="1343333" y="6751306"/>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21</a:t>
                    </a:r>
                  </a:p>
                </p:txBody>
              </p:sp>
              <p:sp>
                <p:nvSpPr>
                  <p:cNvPr id="110" name="Rechteck 65"/>
                  <p:cNvSpPr/>
                  <p:nvPr/>
                </p:nvSpPr>
                <p:spPr bwMode="gray">
                  <a:xfrm>
                    <a:off x="1856415" y="6751306"/>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22</a:t>
                    </a:r>
                  </a:p>
                </p:txBody>
              </p:sp>
              <p:sp>
                <p:nvSpPr>
                  <p:cNvPr id="111" name="Rechteck 66"/>
                  <p:cNvSpPr/>
                  <p:nvPr/>
                </p:nvSpPr>
                <p:spPr bwMode="gray">
                  <a:xfrm>
                    <a:off x="2369496" y="6751306"/>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23</a:t>
                    </a:r>
                  </a:p>
                </p:txBody>
              </p:sp>
              <p:sp>
                <p:nvSpPr>
                  <p:cNvPr id="112" name="Rechteck 67"/>
                  <p:cNvSpPr/>
                  <p:nvPr/>
                </p:nvSpPr>
                <p:spPr bwMode="gray">
                  <a:xfrm>
                    <a:off x="2882578" y="6751306"/>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24</a:t>
                    </a:r>
                  </a:p>
                </p:txBody>
              </p:sp>
              <p:sp>
                <p:nvSpPr>
                  <p:cNvPr id="113" name="Rechteck 68"/>
                  <p:cNvSpPr/>
                  <p:nvPr/>
                </p:nvSpPr>
                <p:spPr bwMode="gray">
                  <a:xfrm>
                    <a:off x="3395660" y="6751306"/>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25</a:t>
                    </a:r>
                  </a:p>
                </p:txBody>
              </p:sp>
              <p:sp>
                <p:nvSpPr>
                  <p:cNvPr id="114" name="Rechteck 69"/>
                  <p:cNvSpPr/>
                  <p:nvPr/>
                </p:nvSpPr>
                <p:spPr bwMode="gray">
                  <a:xfrm>
                    <a:off x="3908741" y="6751306"/>
                    <a:ext cx="514712" cy="514713"/>
                  </a:xfrm>
                  <a:prstGeom prst="rect">
                    <a:avLst/>
                  </a:prstGeom>
                  <a:solidFill>
                    <a:srgbClr val="EAEAEA"/>
                  </a:solidFill>
                  <a:ln w="12700">
                    <a:solidFill>
                      <a:srgbClr val="D3D3D3"/>
                    </a:solidFill>
                    <a:round/>
                    <a:headEnd/>
                    <a:tailEnd/>
                  </a:ln>
                </p:spPr>
                <p:txBody>
                  <a:bodyPr lIns="0" tIns="0" rIns="0" bIns="0" rtlCol="0" anchor="ctr"/>
                  <a:lstStyle/>
                  <a:p>
                    <a:pPr algn="ctr"/>
                    <a:r>
                      <a:rPr lang="en-US" sz="600">
                        <a:solidFill>
                          <a:srgbClr val="7D7D7D"/>
                        </a:solidFill>
                      </a:rPr>
                      <a:t>26</a:t>
                    </a:r>
                  </a:p>
                </p:txBody>
              </p:sp>
              <p:sp>
                <p:nvSpPr>
                  <p:cNvPr id="115" name="Rechteck 70"/>
                  <p:cNvSpPr/>
                  <p:nvPr/>
                </p:nvSpPr>
                <p:spPr bwMode="gray">
                  <a:xfrm>
                    <a:off x="830251" y="725415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27</a:t>
                    </a:r>
                  </a:p>
                </p:txBody>
              </p:sp>
              <p:sp>
                <p:nvSpPr>
                  <p:cNvPr id="116" name="Rechteck 71"/>
                  <p:cNvSpPr/>
                  <p:nvPr/>
                </p:nvSpPr>
                <p:spPr bwMode="gray">
                  <a:xfrm>
                    <a:off x="1343333" y="725415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28</a:t>
                    </a:r>
                  </a:p>
                </p:txBody>
              </p:sp>
              <p:sp>
                <p:nvSpPr>
                  <p:cNvPr id="117" name="Rechteck 72"/>
                  <p:cNvSpPr/>
                  <p:nvPr/>
                </p:nvSpPr>
                <p:spPr bwMode="gray">
                  <a:xfrm>
                    <a:off x="1856415" y="725415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29</a:t>
                    </a:r>
                  </a:p>
                </p:txBody>
              </p:sp>
              <p:sp>
                <p:nvSpPr>
                  <p:cNvPr id="118" name="Rechteck 73"/>
                  <p:cNvSpPr/>
                  <p:nvPr/>
                </p:nvSpPr>
                <p:spPr bwMode="gray">
                  <a:xfrm>
                    <a:off x="2369496" y="725415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30</a:t>
                    </a:r>
                  </a:p>
                </p:txBody>
              </p:sp>
              <p:sp>
                <p:nvSpPr>
                  <p:cNvPr id="119" name="Rechteck 74"/>
                  <p:cNvSpPr/>
                  <p:nvPr/>
                </p:nvSpPr>
                <p:spPr bwMode="gray">
                  <a:xfrm>
                    <a:off x="2882578" y="7254159"/>
                    <a:ext cx="514712" cy="514713"/>
                  </a:xfrm>
                  <a:prstGeom prst="rect">
                    <a:avLst/>
                  </a:prstGeom>
                  <a:solidFill>
                    <a:srgbClr val="FFFFFF"/>
                  </a:solidFill>
                  <a:ln w="12700">
                    <a:solidFill>
                      <a:srgbClr val="D3D3D3"/>
                    </a:solidFill>
                    <a:round/>
                    <a:headEnd/>
                    <a:tailEnd/>
                  </a:ln>
                </p:spPr>
                <p:txBody>
                  <a:bodyPr lIns="0" tIns="0" rIns="0" bIns="0" rtlCol="0" anchor="ctr"/>
                  <a:lstStyle/>
                  <a:p>
                    <a:pPr algn="ctr"/>
                    <a:r>
                      <a:rPr lang="en-US" sz="600">
                        <a:solidFill>
                          <a:srgbClr val="7D7D7D"/>
                        </a:solidFill>
                      </a:rPr>
                      <a:t>31</a:t>
                    </a:r>
                  </a:p>
                </p:txBody>
              </p:sp>
              <p:sp>
                <p:nvSpPr>
                  <p:cNvPr id="120" name="Rechteck 75"/>
                  <p:cNvSpPr/>
                  <p:nvPr/>
                </p:nvSpPr>
                <p:spPr bwMode="gray">
                  <a:xfrm>
                    <a:off x="3395660" y="7254162"/>
                    <a:ext cx="514712" cy="514713"/>
                  </a:xfrm>
                  <a:prstGeom prst="rect">
                    <a:avLst/>
                  </a:prstGeom>
                  <a:solidFill>
                    <a:srgbClr val="EAEAEA"/>
                  </a:solidFill>
                  <a:ln w="12700">
                    <a:solidFill>
                      <a:srgbClr val="D3D3D3"/>
                    </a:solidFill>
                    <a:round/>
                    <a:headEnd/>
                    <a:tailEnd/>
                  </a:ln>
                </p:spPr>
                <p:txBody>
                  <a:bodyPr lIns="0" tIns="0" rIns="0" bIns="0" rtlCol="0" anchor="ctr"/>
                  <a:lstStyle/>
                  <a:p>
                    <a:pPr algn="ctr"/>
                    <a:endParaRPr lang="en-US" sz="600">
                      <a:solidFill>
                        <a:srgbClr val="7D7D7D"/>
                      </a:solidFill>
                    </a:endParaRPr>
                  </a:p>
                </p:txBody>
              </p:sp>
              <p:sp>
                <p:nvSpPr>
                  <p:cNvPr id="121" name="Rechteck 76"/>
                  <p:cNvSpPr/>
                  <p:nvPr/>
                </p:nvSpPr>
                <p:spPr bwMode="gray">
                  <a:xfrm>
                    <a:off x="3908742" y="7254159"/>
                    <a:ext cx="514712" cy="514713"/>
                  </a:xfrm>
                  <a:prstGeom prst="rect">
                    <a:avLst/>
                  </a:prstGeom>
                  <a:solidFill>
                    <a:srgbClr val="EAEAEA"/>
                  </a:solidFill>
                  <a:ln w="12700">
                    <a:solidFill>
                      <a:srgbClr val="D3D3D3"/>
                    </a:solidFill>
                    <a:round/>
                    <a:headEnd/>
                    <a:tailEnd/>
                  </a:ln>
                </p:spPr>
                <p:txBody>
                  <a:bodyPr lIns="0" tIns="0" rIns="0" bIns="0" rtlCol="0" anchor="ctr"/>
                  <a:lstStyle/>
                  <a:p>
                    <a:pPr algn="ctr"/>
                    <a:endParaRPr lang="en-US" sz="600">
                      <a:solidFill>
                        <a:srgbClr val="7D7D7D"/>
                      </a:solidFill>
                    </a:endParaRPr>
                  </a:p>
                </p:txBody>
              </p:sp>
            </p:grpSp>
            <p:sp>
              <p:nvSpPr>
                <p:cNvPr id="86" name="Freeform 5"/>
                <p:cNvSpPr>
                  <a:spLocks/>
                </p:cNvSpPr>
                <p:nvPr/>
              </p:nvSpPr>
              <p:spPr bwMode="gray">
                <a:xfrm>
                  <a:off x="6999079" y="4101393"/>
                  <a:ext cx="1347771" cy="805838"/>
                </a:xfrm>
                <a:custGeom>
                  <a:avLst/>
                  <a:gdLst>
                    <a:gd name="connsiteX0" fmla="*/ 2696 w 10000"/>
                    <a:gd name="connsiteY0" fmla="*/ 3977 h 10000"/>
                    <a:gd name="connsiteX1" fmla="*/ 0 w 10000"/>
                    <a:gd name="connsiteY1" fmla="*/ 10000 h 10000"/>
                    <a:gd name="connsiteX2" fmla="*/ 10000 w 10000"/>
                    <a:gd name="connsiteY2" fmla="*/ 113 h 10000"/>
                    <a:gd name="connsiteX3" fmla="*/ 10000 w 10000"/>
                    <a:gd name="connsiteY3" fmla="*/ 0 h 10000"/>
                    <a:gd name="connsiteX4" fmla="*/ 2696 w 10000"/>
                    <a:gd name="connsiteY4" fmla="*/ 3977 h 10000"/>
                    <a:gd name="connsiteX0" fmla="*/ 2696 w 10000"/>
                    <a:gd name="connsiteY0" fmla="*/ 3977 h 10000"/>
                    <a:gd name="connsiteX1" fmla="*/ 0 w 10000"/>
                    <a:gd name="connsiteY1" fmla="*/ 10000 h 10000"/>
                    <a:gd name="connsiteX2" fmla="*/ 10000 w 10000"/>
                    <a:gd name="connsiteY2" fmla="*/ 113 h 10000"/>
                    <a:gd name="connsiteX3" fmla="*/ 10000 w 10000"/>
                    <a:gd name="connsiteY3" fmla="*/ 0 h 10000"/>
                    <a:gd name="connsiteX4" fmla="*/ 2696 w 10000"/>
                    <a:gd name="connsiteY4" fmla="*/ 3977 h 10000"/>
                    <a:gd name="connsiteX0" fmla="*/ 2696 w 10000"/>
                    <a:gd name="connsiteY0" fmla="*/ 3872 h 9895"/>
                    <a:gd name="connsiteX1" fmla="*/ 0 w 10000"/>
                    <a:gd name="connsiteY1" fmla="*/ 9895 h 9895"/>
                    <a:gd name="connsiteX2" fmla="*/ 10000 w 10000"/>
                    <a:gd name="connsiteY2" fmla="*/ 8 h 9895"/>
                    <a:gd name="connsiteX3" fmla="*/ 10000 w 10000"/>
                    <a:gd name="connsiteY3" fmla="*/ 0 h 9895"/>
                    <a:gd name="connsiteX4" fmla="*/ 2696 w 10000"/>
                    <a:gd name="connsiteY4" fmla="*/ 3872 h 9895"/>
                    <a:gd name="connsiteX0" fmla="*/ 3153 w 10000"/>
                    <a:gd name="connsiteY0" fmla="*/ 3154 h 10000"/>
                    <a:gd name="connsiteX1" fmla="*/ 0 w 10000"/>
                    <a:gd name="connsiteY1" fmla="*/ 10000 h 10000"/>
                    <a:gd name="connsiteX2" fmla="*/ 10000 w 10000"/>
                    <a:gd name="connsiteY2" fmla="*/ 8 h 10000"/>
                    <a:gd name="connsiteX3" fmla="*/ 10000 w 10000"/>
                    <a:gd name="connsiteY3" fmla="*/ 0 h 10000"/>
                    <a:gd name="connsiteX4" fmla="*/ 3153 w 10000"/>
                    <a:gd name="connsiteY4" fmla="*/ 3154 h 10000"/>
                    <a:gd name="connsiteX0" fmla="*/ 3153 w 10000"/>
                    <a:gd name="connsiteY0" fmla="*/ 3154 h 9527"/>
                    <a:gd name="connsiteX1" fmla="*/ 0 w 10000"/>
                    <a:gd name="connsiteY1" fmla="*/ 9527 h 9527"/>
                    <a:gd name="connsiteX2" fmla="*/ 10000 w 10000"/>
                    <a:gd name="connsiteY2" fmla="*/ 8 h 9527"/>
                    <a:gd name="connsiteX3" fmla="*/ 10000 w 10000"/>
                    <a:gd name="connsiteY3" fmla="*/ 0 h 9527"/>
                    <a:gd name="connsiteX4" fmla="*/ 3153 w 10000"/>
                    <a:gd name="connsiteY4" fmla="*/ 3154 h 9527"/>
                    <a:gd name="connsiteX0" fmla="*/ 3153 w 10000"/>
                    <a:gd name="connsiteY0" fmla="*/ 3311 h 10242"/>
                    <a:gd name="connsiteX1" fmla="*/ 0 w 10000"/>
                    <a:gd name="connsiteY1" fmla="*/ 10242 h 10242"/>
                    <a:gd name="connsiteX2" fmla="*/ 10000 w 10000"/>
                    <a:gd name="connsiteY2" fmla="*/ 8 h 10242"/>
                    <a:gd name="connsiteX3" fmla="*/ 10000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10000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10000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10000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10000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10000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10000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9906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9906 w 10000"/>
                    <a:gd name="connsiteY3" fmla="*/ 0 h 10242"/>
                    <a:gd name="connsiteX4" fmla="*/ 3153 w 10000"/>
                    <a:gd name="connsiteY4" fmla="*/ 3311 h 10242"/>
                    <a:gd name="connsiteX0" fmla="*/ 3153 w 10000"/>
                    <a:gd name="connsiteY0" fmla="*/ 3311 h 10242"/>
                    <a:gd name="connsiteX1" fmla="*/ 0 w 10000"/>
                    <a:gd name="connsiteY1" fmla="*/ 10242 h 10242"/>
                    <a:gd name="connsiteX2" fmla="*/ 10000 w 10000"/>
                    <a:gd name="connsiteY2" fmla="*/ 8 h 10242"/>
                    <a:gd name="connsiteX3" fmla="*/ 9906 w 10000"/>
                    <a:gd name="connsiteY3" fmla="*/ 0 h 10242"/>
                    <a:gd name="connsiteX4" fmla="*/ 3153 w 10000"/>
                    <a:gd name="connsiteY4" fmla="*/ 3311 h 10242"/>
                    <a:gd name="connsiteX0" fmla="*/ 3153 w 10000"/>
                    <a:gd name="connsiteY0" fmla="*/ 3311 h 10000"/>
                    <a:gd name="connsiteX1" fmla="*/ 0 w 10000"/>
                    <a:gd name="connsiteY1" fmla="*/ 10000 h 10000"/>
                    <a:gd name="connsiteX2" fmla="*/ 10000 w 10000"/>
                    <a:gd name="connsiteY2" fmla="*/ 8 h 10000"/>
                    <a:gd name="connsiteX3" fmla="*/ 9906 w 10000"/>
                    <a:gd name="connsiteY3" fmla="*/ 0 h 10000"/>
                    <a:gd name="connsiteX4" fmla="*/ 3153 w 10000"/>
                    <a:gd name="connsiteY4" fmla="*/ 3311 h 10000"/>
                    <a:gd name="connsiteX0" fmla="*/ 3153 w 10000"/>
                    <a:gd name="connsiteY0" fmla="*/ 3311 h 10000"/>
                    <a:gd name="connsiteX1" fmla="*/ 0 w 10000"/>
                    <a:gd name="connsiteY1" fmla="*/ 10000 h 10000"/>
                    <a:gd name="connsiteX2" fmla="*/ 10000 w 10000"/>
                    <a:gd name="connsiteY2" fmla="*/ 8 h 10000"/>
                    <a:gd name="connsiteX3" fmla="*/ 9906 w 10000"/>
                    <a:gd name="connsiteY3" fmla="*/ 0 h 10000"/>
                    <a:gd name="connsiteX4" fmla="*/ 3153 w 10000"/>
                    <a:gd name="connsiteY4" fmla="*/ 3311 h 10000"/>
                    <a:gd name="connsiteX0" fmla="*/ 3153 w 10000"/>
                    <a:gd name="connsiteY0" fmla="*/ 3311 h 10000"/>
                    <a:gd name="connsiteX1" fmla="*/ 0 w 10000"/>
                    <a:gd name="connsiteY1" fmla="*/ 10000 h 10000"/>
                    <a:gd name="connsiteX2" fmla="*/ 10000 w 10000"/>
                    <a:gd name="connsiteY2" fmla="*/ 8 h 10000"/>
                    <a:gd name="connsiteX3" fmla="*/ 9906 w 10000"/>
                    <a:gd name="connsiteY3" fmla="*/ 0 h 10000"/>
                    <a:gd name="connsiteX4" fmla="*/ 3153 w 10000"/>
                    <a:gd name="connsiteY4" fmla="*/ 3311 h 10000"/>
                    <a:gd name="connsiteX0" fmla="*/ 3153 w 10000"/>
                    <a:gd name="connsiteY0" fmla="*/ 3311 h 10000"/>
                    <a:gd name="connsiteX1" fmla="*/ 0 w 10000"/>
                    <a:gd name="connsiteY1" fmla="*/ 10000 h 10000"/>
                    <a:gd name="connsiteX2" fmla="*/ 10000 w 10000"/>
                    <a:gd name="connsiteY2" fmla="*/ 8 h 10000"/>
                    <a:gd name="connsiteX3" fmla="*/ 9906 w 10000"/>
                    <a:gd name="connsiteY3" fmla="*/ 0 h 10000"/>
                    <a:gd name="connsiteX4" fmla="*/ 3153 w 10000"/>
                    <a:gd name="connsiteY4" fmla="*/ 3311 h 10000"/>
                    <a:gd name="connsiteX0" fmla="*/ 3153 w 10000"/>
                    <a:gd name="connsiteY0" fmla="*/ 3311 h 10000"/>
                    <a:gd name="connsiteX1" fmla="*/ 0 w 10000"/>
                    <a:gd name="connsiteY1" fmla="*/ 10000 h 10000"/>
                    <a:gd name="connsiteX2" fmla="*/ 10000 w 10000"/>
                    <a:gd name="connsiteY2" fmla="*/ 8 h 10000"/>
                    <a:gd name="connsiteX3" fmla="*/ 9906 w 10000"/>
                    <a:gd name="connsiteY3" fmla="*/ 0 h 10000"/>
                    <a:gd name="connsiteX4" fmla="*/ 3153 w 10000"/>
                    <a:gd name="connsiteY4" fmla="*/ 3311 h 10000"/>
                    <a:gd name="connsiteX0" fmla="*/ 3153 w 10000"/>
                    <a:gd name="connsiteY0" fmla="*/ 3311 h 10000"/>
                    <a:gd name="connsiteX1" fmla="*/ 0 w 10000"/>
                    <a:gd name="connsiteY1" fmla="*/ 10000 h 10000"/>
                    <a:gd name="connsiteX2" fmla="*/ 10000 w 10000"/>
                    <a:gd name="connsiteY2" fmla="*/ 8 h 10000"/>
                    <a:gd name="connsiteX3" fmla="*/ 9906 w 10000"/>
                    <a:gd name="connsiteY3" fmla="*/ 0 h 10000"/>
                    <a:gd name="connsiteX4" fmla="*/ 3153 w 10000"/>
                    <a:gd name="connsiteY4" fmla="*/ 3311 h 10000"/>
                    <a:gd name="connsiteX0" fmla="*/ 3153 w 10000"/>
                    <a:gd name="connsiteY0" fmla="*/ 3311 h 10000"/>
                    <a:gd name="connsiteX1" fmla="*/ 0 w 10000"/>
                    <a:gd name="connsiteY1" fmla="*/ 10000 h 10000"/>
                    <a:gd name="connsiteX2" fmla="*/ 10000 w 10000"/>
                    <a:gd name="connsiteY2" fmla="*/ 8 h 10000"/>
                    <a:gd name="connsiteX3" fmla="*/ 9906 w 10000"/>
                    <a:gd name="connsiteY3" fmla="*/ 0 h 10000"/>
                    <a:gd name="connsiteX4" fmla="*/ 3153 w 10000"/>
                    <a:gd name="connsiteY4" fmla="*/ 3311 h 10000"/>
                    <a:gd name="connsiteX0" fmla="*/ 5318 w 12165"/>
                    <a:gd name="connsiteY0" fmla="*/ 3311 h 10000"/>
                    <a:gd name="connsiteX1" fmla="*/ 0 w 12165"/>
                    <a:gd name="connsiteY1" fmla="*/ 10000 h 10000"/>
                    <a:gd name="connsiteX2" fmla="*/ 12165 w 12165"/>
                    <a:gd name="connsiteY2" fmla="*/ 8 h 10000"/>
                    <a:gd name="connsiteX3" fmla="*/ 12071 w 12165"/>
                    <a:gd name="connsiteY3" fmla="*/ 0 h 10000"/>
                    <a:gd name="connsiteX4" fmla="*/ 5318 w 12165"/>
                    <a:gd name="connsiteY4" fmla="*/ 3311 h 10000"/>
                    <a:gd name="connsiteX0" fmla="*/ 5318 w 12165"/>
                    <a:gd name="connsiteY0" fmla="*/ 3311 h 10000"/>
                    <a:gd name="connsiteX1" fmla="*/ 0 w 12165"/>
                    <a:gd name="connsiteY1" fmla="*/ 10000 h 10000"/>
                    <a:gd name="connsiteX2" fmla="*/ 12165 w 12165"/>
                    <a:gd name="connsiteY2" fmla="*/ 8 h 10000"/>
                    <a:gd name="connsiteX3" fmla="*/ 12071 w 12165"/>
                    <a:gd name="connsiteY3" fmla="*/ 0 h 10000"/>
                    <a:gd name="connsiteX4" fmla="*/ 5318 w 12165"/>
                    <a:gd name="connsiteY4" fmla="*/ 3311 h 10000"/>
                    <a:gd name="connsiteX0" fmla="*/ 5318 w 12165"/>
                    <a:gd name="connsiteY0" fmla="*/ 3311 h 10000"/>
                    <a:gd name="connsiteX1" fmla="*/ 0 w 12165"/>
                    <a:gd name="connsiteY1" fmla="*/ 10000 h 10000"/>
                    <a:gd name="connsiteX2" fmla="*/ 12165 w 12165"/>
                    <a:gd name="connsiteY2" fmla="*/ 8 h 10000"/>
                    <a:gd name="connsiteX3" fmla="*/ 12071 w 12165"/>
                    <a:gd name="connsiteY3" fmla="*/ 0 h 10000"/>
                    <a:gd name="connsiteX4" fmla="*/ 5318 w 12165"/>
                    <a:gd name="connsiteY4" fmla="*/ 3311 h 10000"/>
                    <a:gd name="connsiteX0" fmla="*/ 4276 w 12165"/>
                    <a:gd name="connsiteY0" fmla="*/ 3008 h 10000"/>
                    <a:gd name="connsiteX1" fmla="*/ 0 w 12165"/>
                    <a:gd name="connsiteY1" fmla="*/ 10000 h 10000"/>
                    <a:gd name="connsiteX2" fmla="*/ 12165 w 12165"/>
                    <a:gd name="connsiteY2" fmla="*/ 8 h 10000"/>
                    <a:gd name="connsiteX3" fmla="*/ 12071 w 12165"/>
                    <a:gd name="connsiteY3" fmla="*/ 0 h 10000"/>
                    <a:gd name="connsiteX4" fmla="*/ 4276 w 12165"/>
                    <a:gd name="connsiteY4" fmla="*/ 3008 h 10000"/>
                    <a:gd name="connsiteX0" fmla="*/ 4276 w 12165"/>
                    <a:gd name="connsiteY0" fmla="*/ 3008 h 10000"/>
                    <a:gd name="connsiteX1" fmla="*/ 0 w 12165"/>
                    <a:gd name="connsiteY1" fmla="*/ 10000 h 10000"/>
                    <a:gd name="connsiteX2" fmla="*/ 12165 w 12165"/>
                    <a:gd name="connsiteY2" fmla="*/ 8 h 10000"/>
                    <a:gd name="connsiteX3" fmla="*/ 12071 w 12165"/>
                    <a:gd name="connsiteY3" fmla="*/ 0 h 10000"/>
                    <a:gd name="connsiteX4" fmla="*/ 4276 w 12165"/>
                    <a:gd name="connsiteY4" fmla="*/ 3008 h 10000"/>
                    <a:gd name="connsiteX0" fmla="*/ 4276 w 12878"/>
                    <a:gd name="connsiteY0" fmla="*/ 4165 h 11157"/>
                    <a:gd name="connsiteX1" fmla="*/ 0 w 12878"/>
                    <a:gd name="connsiteY1" fmla="*/ 11157 h 11157"/>
                    <a:gd name="connsiteX2" fmla="*/ 12165 w 12878"/>
                    <a:gd name="connsiteY2" fmla="*/ 1165 h 11157"/>
                    <a:gd name="connsiteX3" fmla="*/ 4276 w 12878"/>
                    <a:gd name="connsiteY3" fmla="*/ 4165 h 11157"/>
                    <a:gd name="connsiteX0" fmla="*/ 4276 w 12165"/>
                    <a:gd name="connsiteY0" fmla="*/ 3000 h 9992"/>
                    <a:gd name="connsiteX1" fmla="*/ 0 w 12165"/>
                    <a:gd name="connsiteY1" fmla="*/ 9992 h 9992"/>
                    <a:gd name="connsiteX2" fmla="*/ 12165 w 12165"/>
                    <a:gd name="connsiteY2" fmla="*/ 0 h 9992"/>
                    <a:gd name="connsiteX3" fmla="*/ 4276 w 12165"/>
                    <a:gd name="connsiteY3" fmla="*/ 3000 h 9992"/>
                    <a:gd name="connsiteX0" fmla="*/ 3515 w 10000"/>
                    <a:gd name="connsiteY0" fmla="*/ 3002 h 10000"/>
                    <a:gd name="connsiteX1" fmla="*/ 0 w 10000"/>
                    <a:gd name="connsiteY1" fmla="*/ 10000 h 10000"/>
                    <a:gd name="connsiteX2" fmla="*/ 10000 w 10000"/>
                    <a:gd name="connsiteY2" fmla="*/ 0 h 10000"/>
                    <a:gd name="connsiteX3" fmla="*/ 3515 w 10000"/>
                    <a:gd name="connsiteY3" fmla="*/ 3002 h 10000"/>
                    <a:gd name="connsiteX0" fmla="*/ 3515 w 10000"/>
                    <a:gd name="connsiteY0" fmla="*/ 3002 h 10000"/>
                    <a:gd name="connsiteX1" fmla="*/ 0 w 10000"/>
                    <a:gd name="connsiteY1" fmla="*/ 10000 h 10000"/>
                    <a:gd name="connsiteX2" fmla="*/ 10000 w 10000"/>
                    <a:gd name="connsiteY2" fmla="*/ 0 h 10000"/>
                    <a:gd name="connsiteX3" fmla="*/ 3515 w 10000"/>
                    <a:gd name="connsiteY3" fmla="*/ 3002 h 10000"/>
                    <a:gd name="connsiteX0" fmla="*/ 3515 w 10000"/>
                    <a:gd name="connsiteY0" fmla="*/ 3002 h 10000"/>
                    <a:gd name="connsiteX1" fmla="*/ 0 w 10000"/>
                    <a:gd name="connsiteY1" fmla="*/ 10000 h 10000"/>
                    <a:gd name="connsiteX2" fmla="*/ 10000 w 10000"/>
                    <a:gd name="connsiteY2" fmla="*/ 0 h 10000"/>
                    <a:gd name="connsiteX3" fmla="*/ 3515 w 10000"/>
                    <a:gd name="connsiteY3" fmla="*/ 3002 h 10000"/>
                    <a:gd name="connsiteX0" fmla="*/ 3515 w 10000"/>
                    <a:gd name="connsiteY0" fmla="*/ 3002 h 10000"/>
                    <a:gd name="connsiteX1" fmla="*/ 0 w 10000"/>
                    <a:gd name="connsiteY1" fmla="*/ 10000 h 10000"/>
                    <a:gd name="connsiteX2" fmla="*/ 10000 w 10000"/>
                    <a:gd name="connsiteY2" fmla="*/ 0 h 10000"/>
                    <a:gd name="connsiteX3" fmla="*/ 3515 w 10000"/>
                    <a:gd name="connsiteY3" fmla="*/ 3002 h 10000"/>
                    <a:gd name="connsiteX0" fmla="*/ 3515 w 10000"/>
                    <a:gd name="connsiteY0" fmla="*/ 3002 h 10000"/>
                    <a:gd name="connsiteX1" fmla="*/ 0 w 10000"/>
                    <a:gd name="connsiteY1" fmla="*/ 10000 h 10000"/>
                    <a:gd name="connsiteX2" fmla="*/ 10000 w 10000"/>
                    <a:gd name="connsiteY2" fmla="*/ 0 h 10000"/>
                    <a:gd name="connsiteX3" fmla="*/ 3515 w 10000"/>
                    <a:gd name="connsiteY3" fmla="*/ 3002 h 10000"/>
                    <a:gd name="connsiteX0" fmla="*/ 3515 w 10000"/>
                    <a:gd name="connsiteY0" fmla="*/ 3002 h 10000"/>
                    <a:gd name="connsiteX1" fmla="*/ 0 w 10000"/>
                    <a:gd name="connsiteY1" fmla="*/ 10000 h 10000"/>
                    <a:gd name="connsiteX2" fmla="*/ 10000 w 10000"/>
                    <a:gd name="connsiteY2" fmla="*/ 0 h 10000"/>
                    <a:gd name="connsiteX3" fmla="*/ 3515 w 10000"/>
                    <a:gd name="connsiteY3" fmla="*/ 3002 h 10000"/>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3515 w 10015"/>
                    <a:gd name="connsiteY0" fmla="*/ 3368 h 10366"/>
                    <a:gd name="connsiteX1" fmla="*/ 0 w 10015"/>
                    <a:gd name="connsiteY1" fmla="*/ 10366 h 10366"/>
                    <a:gd name="connsiteX2" fmla="*/ 10015 w 10015"/>
                    <a:gd name="connsiteY2" fmla="*/ 0 h 10366"/>
                    <a:gd name="connsiteX3" fmla="*/ 3515 w 10015"/>
                    <a:gd name="connsiteY3" fmla="*/ 3368 h 10366"/>
                    <a:gd name="connsiteX0" fmla="*/ 4616 w 10015"/>
                    <a:gd name="connsiteY0" fmla="*/ 2878 h 10366"/>
                    <a:gd name="connsiteX1" fmla="*/ 0 w 10015"/>
                    <a:gd name="connsiteY1" fmla="*/ 10366 h 10366"/>
                    <a:gd name="connsiteX2" fmla="*/ 10015 w 10015"/>
                    <a:gd name="connsiteY2" fmla="*/ 0 h 10366"/>
                    <a:gd name="connsiteX3" fmla="*/ 4616 w 10015"/>
                    <a:gd name="connsiteY3" fmla="*/ 2878 h 10366"/>
                  </a:gdLst>
                  <a:ahLst/>
                  <a:cxnLst>
                    <a:cxn ang="0">
                      <a:pos x="connsiteX0" y="connsiteY0"/>
                    </a:cxn>
                    <a:cxn ang="0">
                      <a:pos x="connsiteX1" y="connsiteY1"/>
                    </a:cxn>
                    <a:cxn ang="0">
                      <a:pos x="connsiteX2" y="connsiteY2"/>
                    </a:cxn>
                    <a:cxn ang="0">
                      <a:pos x="connsiteX3" y="connsiteY3"/>
                    </a:cxn>
                  </a:cxnLst>
                  <a:rect l="l" t="t" r="r" b="b"/>
                  <a:pathLst>
                    <a:path w="10015" h="10366">
                      <a:moveTo>
                        <a:pt x="4616" y="2878"/>
                      </a:moveTo>
                      <a:cubicBezTo>
                        <a:pt x="4839" y="5786"/>
                        <a:pt x="2360" y="9892"/>
                        <a:pt x="0" y="10366"/>
                      </a:cubicBezTo>
                      <a:cubicBezTo>
                        <a:pt x="2803" y="10002"/>
                        <a:pt x="8842" y="4943"/>
                        <a:pt x="10015" y="0"/>
                      </a:cubicBezTo>
                      <a:cubicBezTo>
                        <a:pt x="9001" y="3244"/>
                        <a:pt x="6992" y="3711"/>
                        <a:pt x="4616" y="2878"/>
                      </a:cubicBezTo>
                      <a:close/>
                    </a:path>
                  </a:pathLst>
                </a:custGeom>
                <a:gradFill flip="none" rotWithShape="1">
                  <a:gsLst>
                    <a:gs pos="28000">
                      <a:srgbClr val="AFAFAF"/>
                    </a:gs>
                    <a:gs pos="65000">
                      <a:srgbClr val="E6E6E6"/>
                    </a:gs>
                  </a:gsLst>
                  <a:lin ang="0" scaled="0"/>
                  <a:tileRect/>
                </a:gradFill>
                <a:ln w="9" cap="flat">
                  <a:noFill/>
                  <a:prstDash val="solid"/>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endParaRPr lang="en-US" sz="800"/>
                </a:p>
              </p:txBody>
            </p:sp>
          </p:grpSp>
        </p:grpSp>
        <p:grpSp>
          <p:nvGrpSpPr>
            <p:cNvPr id="13" name="Gruppieren 6"/>
            <p:cNvGrpSpPr/>
            <p:nvPr/>
          </p:nvGrpSpPr>
          <p:grpSpPr>
            <a:xfrm>
              <a:off x="6014718" y="2554485"/>
              <a:ext cx="2782946" cy="2138050"/>
              <a:chOff x="6014718" y="2554485"/>
              <a:chExt cx="2782946" cy="2138050"/>
            </a:xfrm>
          </p:grpSpPr>
          <p:sp>
            <p:nvSpPr>
              <p:cNvPr id="59" name="Ellipse 18"/>
              <p:cNvSpPr/>
              <p:nvPr/>
            </p:nvSpPr>
            <p:spPr bwMode="gray">
              <a:xfrm>
                <a:off x="6014718" y="2554485"/>
                <a:ext cx="2782946" cy="1958497"/>
              </a:xfrm>
              <a:prstGeom prst="ellipse">
                <a:avLst/>
              </a:prstGeom>
              <a:solidFill>
                <a:srgbClr val="C0C0C0"/>
              </a:solidFill>
              <a:ln>
                <a:noFill/>
              </a:ln>
              <a:effectLst>
                <a:outerShdw blurRad="254000" sx="102000" sy="102000" algn="ctr" rotWithShape="0">
                  <a:prstClr val="black">
                    <a:alpha val="60000"/>
                  </a:prstClr>
                </a:outerShdw>
              </a:effectLst>
              <a:scene3d>
                <a:camera prst="perspectiveRelaxed" fov="4500000">
                  <a:rot lat="17999998" lon="0" rev="0"/>
                </a:camera>
                <a:lightRig rig="balanced" dir="t">
                  <a:rot lat="0" lon="0" rev="10200000"/>
                </a:lightRig>
              </a:scene3d>
              <a:sp3d extrusionH="101600" prstMaterial="metal">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0" name="Textfeld 21"/>
              <p:cNvSpPr txBox="1"/>
              <p:nvPr/>
            </p:nvSpPr>
            <p:spPr bwMode="gray">
              <a:xfrm>
                <a:off x="6439325" y="4230870"/>
                <a:ext cx="1979368" cy="461665"/>
              </a:xfrm>
              <a:prstGeom prst="rect">
                <a:avLst/>
              </a:prstGeom>
              <a:noFill/>
            </p:spPr>
            <p:txBody>
              <a:bodyPr wrap="square" rtlCol="0">
                <a:spAutoFit/>
              </a:bodyPr>
              <a:lstStyle/>
              <a:p>
                <a:pPr algn="ctr"/>
                <a:r>
                  <a:rPr lang="en-US" sz="2400" b="1"/>
                  <a:t>Future</a:t>
                </a:r>
              </a:p>
            </p:txBody>
          </p:sp>
          <p:pic>
            <p:nvPicPr>
              <p:cNvPr id="61" name="_effect" descr="C:\Users\marc.h\Desktop\Schatten-TEST.png"/>
              <p:cNvPicPr>
                <a:picLocks noChangeAspect="1" noChangeArrowheads="1"/>
              </p:cNvPicPr>
              <p:nvPr/>
            </p:nvPicPr>
            <p:blipFill>
              <a:blip r:embed="rId3" cstate="print"/>
              <a:srcRect/>
              <a:stretch>
                <a:fillRect/>
              </a:stretch>
            </p:blipFill>
            <p:spPr bwMode="gray">
              <a:xfrm>
                <a:off x="6453392" y="3637579"/>
                <a:ext cx="898165" cy="269906"/>
              </a:xfrm>
              <a:prstGeom prst="rect">
                <a:avLst/>
              </a:prstGeom>
              <a:noFill/>
            </p:spPr>
          </p:pic>
          <p:pic>
            <p:nvPicPr>
              <p:cNvPr id="62" name="_effect" descr="C:\Users\marc.h\Desktop\Schatten-TEST.png"/>
              <p:cNvPicPr>
                <a:picLocks noChangeAspect="1" noChangeArrowheads="1"/>
              </p:cNvPicPr>
              <p:nvPr/>
            </p:nvPicPr>
            <p:blipFill>
              <a:blip r:embed="rId3" cstate="print"/>
              <a:srcRect/>
              <a:stretch>
                <a:fillRect/>
              </a:stretch>
            </p:blipFill>
            <p:spPr bwMode="gray">
              <a:xfrm>
                <a:off x="7545546" y="3637579"/>
                <a:ext cx="898165" cy="269906"/>
              </a:xfrm>
              <a:prstGeom prst="rect">
                <a:avLst/>
              </a:prstGeom>
              <a:noFill/>
            </p:spPr>
          </p:pic>
          <p:grpSp>
            <p:nvGrpSpPr>
              <p:cNvPr id="63" name="Gruppieren 4"/>
              <p:cNvGrpSpPr/>
              <p:nvPr/>
            </p:nvGrpSpPr>
            <p:grpSpPr bwMode="gray">
              <a:xfrm>
                <a:off x="6489609" y="2823589"/>
                <a:ext cx="1893887" cy="948943"/>
                <a:chOff x="6489609" y="2584791"/>
                <a:chExt cx="1893887" cy="948943"/>
              </a:xfrm>
            </p:grpSpPr>
            <p:grpSp>
              <p:nvGrpSpPr>
                <p:cNvPr id="64" name="Gruppieren 33"/>
                <p:cNvGrpSpPr/>
                <p:nvPr/>
              </p:nvGrpSpPr>
              <p:grpSpPr bwMode="gray">
                <a:xfrm>
                  <a:off x="6489609" y="2584791"/>
                  <a:ext cx="1893887" cy="948943"/>
                  <a:chOff x="6559059" y="2968559"/>
                  <a:chExt cx="1893887" cy="948943"/>
                </a:xfrm>
              </p:grpSpPr>
              <p:sp>
                <p:nvSpPr>
                  <p:cNvPr id="67" name="Oval 7"/>
                  <p:cNvSpPr>
                    <a:spLocks noChangeArrowheads="1"/>
                  </p:cNvSpPr>
                  <p:nvPr/>
                </p:nvSpPr>
                <p:spPr bwMode="gray">
                  <a:xfrm>
                    <a:off x="7343012" y="2968559"/>
                    <a:ext cx="325981" cy="325981"/>
                  </a:xfrm>
                  <a:prstGeom prst="ellipse">
                    <a:avLst/>
                  </a:prstGeom>
                  <a:gradFill>
                    <a:gsLst>
                      <a:gs pos="0">
                        <a:srgbClr val="000000"/>
                      </a:gs>
                      <a:gs pos="100000">
                        <a:srgbClr val="646464"/>
                      </a:gs>
                    </a:gsLst>
                    <a:lin ang="5400000" scaled="0"/>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0"/>
                  <p:cNvSpPr>
                    <a:spLocks/>
                  </p:cNvSpPr>
                  <p:nvPr/>
                </p:nvSpPr>
                <p:spPr bwMode="gray">
                  <a:xfrm>
                    <a:off x="7583998" y="2973558"/>
                    <a:ext cx="554967" cy="599964"/>
                  </a:xfrm>
                  <a:custGeom>
                    <a:avLst/>
                    <a:gdLst/>
                    <a:ahLst/>
                    <a:cxnLst>
                      <a:cxn ang="0">
                        <a:pos x="229" y="81"/>
                      </a:cxn>
                      <a:cxn ang="0">
                        <a:pos x="136" y="9"/>
                      </a:cxn>
                      <a:cxn ang="0">
                        <a:pos x="84" y="21"/>
                      </a:cxn>
                      <a:cxn ang="0">
                        <a:pos x="71" y="47"/>
                      </a:cxn>
                      <a:cxn ang="0">
                        <a:pos x="68" y="58"/>
                      </a:cxn>
                      <a:cxn ang="0">
                        <a:pos x="8" y="179"/>
                      </a:cxn>
                      <a:cxn ang="0">
                        <a:pos x="4" y="192"/>
                      </a:cxn>
                      <a:cxn ang="0">
                        <a:pos x="18" y="229"/>
                      </a:cxn>
                      <a:cxn ang="0">
                        <a:pos x="45" y="249"/>
                      </a:cxn>
                      <a:cxn ang="0">
                        <a:pos x="229" y="81"/>
                      </a:cxn>
                    </a:cxnLst>
                    <a:rect l="0" t="0" r="r" b="b"/>
                    <a:pathLst>
                      <a:path w="235" h="254">
                        <a:moveTo>
                          <a:pt x="229" y="81"/>
                        </a:moveTo>
                        <a:cubicBezTo>
                          <a:pt x="201" y="57"/>
                          <a:pt x="171" y="17"/>
                          <a:pt x="136" y="9"/>
                        </a:cubicBezTo>
                        <a:cubicBezTo>
                          <a:pt x="101" y="0"/>
                          <a:pt x="94" y="11"/>
                          <a:pt x="84" y="21"/>
                        </a:cubicBezTo>
                        <a:cubicBezTo>
                          <a:pt x="76" y="29"/>
                          <a:pt x="74" y="42"/>
                          <a:pt x="71" y="47"/>
                        </a:cubicBezTo>
                        <a:cubicBezTo>
                          <a:pt x="70" y="50"/>
                          <a:pt x="69" y="54"/>
                          <a:pt x="68" y="58"/>
                        </a:cubicBezTo>
                        <a:cubicBezTo>
                          <a:pt x="64" y="76"/>
                          <a:pt x="32" y="158"/>
                          <a:pt x="8" y="179"/>
                        </a:cubicBezTo>
                        <a:cubicBezTo>
                          <a:pt x="7" y="184"/>
                          <a:pt x="6" y="188"/>
                          <a:pt x="4" y="192"/>
                        </a:cubicBezTo>
                        <a:cubicBezTo>
                          <a:pt x="0" y="201"/>
                          <a:pt x="10" y="221"/>
                          <a:pt x="18" y="229"/>
                        </a:cubicBezTo>
                        <a:cubicBezTo>
                          <a:pt x="26" y="237"/>
                          <a:pt x="35" y="245"/>
                          <a:pt x="45" y="249"/>
                        </a:cubicBezTo>
                        <a:cubicBezTo>
                          <a:pt x="54" y="254"/>
                          <a:pt x="235" y="86"/>
                          <a:pt x="229" y="81"/>
                        </a:cubicBezTo>
                        <a:close/>
                      </a:path>
                    </a:pathLst>
                  </a:custGeom>
                  <a:gradFill>
                    <a:gsLst>
                      <a:gs pos="0">
                        <a:srgbClr val="000000"/>
                      </a:gs>
                      <a:gs pos="100000">
                        <a:srgbClr val="646464"/>
                      </a:gs>
                    </a:gsLst>
                    <a:lin ang="5400000" scaled="0"/>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p:cNvSpPr>
                  <p:nvPr/>
                </p:nvSpPr>
                <p:spPr bwMode="gray">
                  <a:xfrm>
                    <a:off x="7499003" y="3013556"/>
                    <a:ext cx="252985" cy="382977"/>
                  </a:xfrm>
                  <a:custGeom>
                    <a:avLst/>
                    <a:gdLst/>
                    <a:ahLst/>
                    <a:cxnLst>
                      <a:cxn ang="0">
                        <a:pos x="104" y="41"/>
                      </a:cxn>
                      <a:cxn ang="0">
                        <a:pos x="107" y="30"/>
                      </a:cxn>
                      <a:cxn ang="0">
                        <a:pos x="104" y="32"/>
                      </a:cxn>
                      <a:cxn ang="0">
                        <a:pos x="60" y="27"/>
                      </a:cxn>
                      <a:cxn ang="0">
                        <a:pos x="23" y="0"/>
                      </a:cxn>
                      <a:cxn ang="0">
                        <a:pos x="18" y="35"/>
                      </a:cxn>
                      <a:cxn ang="0">
                        <a:pos x="6" y="104"/>
                      </a:cxn>
                      <a:cxn ang="0">
                        <a:pos x="44" y="137"/>
                      </a:cxn>
                      <a:cxn ang="0">
                        <a:pos x="44" y="162"/>
                      </a:cxn>
                      <a:cxn ang="0">
                        <a:pos x="104" y="41"/>
                      </a:cxn>
                    </a:cxnLst>
                    <a:rect l="0" t="0" r="r" b="b"/>
                    <a:pathLst>
                      <a:path w="107" h="162">
                        <a:moveTo>
                          <a:pt x="104" y="41"/>
                        </a:moveTo>
                        <a:cubicBezTo>
                          <a:pt x="105" y="37"/>
                          <a:pt x="106" y="33"/>
                          <a:pt x="107" y="30"/>
                        </a:cubicBezTo>
                        <a:cubicBezTo>
                          <a:pt x="106" y="31"/>
                          <a:pt x="105" y="32"/>
                          <a:pt x="104" y="32"/>
                        </a:cubicBezTo>
                        <a:cubicBezTo>
                          <a:pt x="98" y="31"/>
                          <a:pt x="67" y="33"/>
                          <a:pt x="60" y="27"/>
                        </a:cubicBezTo>
                        <a:cubicBezTo>
                          <a:pt x="53" y="20"/>
                          <a:pt x="29" y="0"/>
                          <a:pt x="23" y="0"/>
                        </a:cubicBezTo>
                        <a:cubicBezTo>
                          <a:pt x="16" y="0"/>
                          <a:pt x="21" y="24"/>
                          <a:pt x="18" y="35"/>
                        </a:cubicBezTo>
                        <a:cubicBezTo>
                          <a:pt x="16" y="46"/>
                          <a:pt x="0" y="103"/>
                          <a:pt x="6" y="104"/>
                        </a:cubicBezTo>
                        <a:cubicBezTo>
                          <a:pt x="13" y="104"/>
                          <a:pt x="41" y="116"/>
                          <a:pt x="44" y="137"/>
                        </a:cubicBezTo>
                        <a:cubicBezTo>
                          <a:pt x="46" y="149"/>
                          <a:pt x="45" y="156"/>
                          <a:pt x="44" y="162"/>
                        </a:cubicBezTo>
                        <a:cubicBezTo>
                          <a:pt x="68" y="141"/>
                          <a:pt x="100" y="59"/>
                          <a:pt x="104" y="41"/>
                        </a:cubicBezTo>
                        <a:close/>
                      </a:path>
                    </a:pathLst>
                  </a:custGeom>
                  <a:gradFill>
                    <a:gsLst>
                      <a:gs pos="0">
                        <a:srgbClr val="000000"/>
                      </a:gs>
                      <a:gs pos="100000">
                        <a:srgbClr val="646464"/>
                      </a:gs>
                    </a:gsLst>
                    <a:lin ang="5400000" scaled="0"/>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
                  <p:cNvSpPr>
                    <a:spLocks/>
                  </p:cNvSpPr>
                  <p:nvPr/>
                </p:nvSpPr>
                <p:spPr bwMode="gray">
                  <a:xfrm>
                    <a:off x="7216019" y="3013556"/>
                    <a:ext cx="289983" cy="384977"/>
                  </a:xfrm>
                  <a:custGeom>
                    <a:avLst/>
                    <a:gdLst/>
                    <a:ahLst/>
                    <a:cxnLst>
                      <a:cxn ang="0">
                        <a:pos x="52" y="133"/>
                      </a:cxn>
                      <a:cxn ang="0">
                        <a:pos x="79" y="163"/>
                      </a:cxn>
                      <a:cxn ang="0">
                        <a:pos x="79" y="137"/>
                      </a:cxn>
                      <a:cxn ang="0">
                        <a:pos x="117" y="104"/>
                      </a:cxn>
                      <a:cxn ang="0">
                        <a:pos x="105" y="35"/>
                      </a:cxn>
                      <a:cxn ang="0">
                        <a:pos x="100" y="0"/>
                      </a:cxn>
                      <a:cxn ang="0">
                        <a:pos x="63" y="27"/>
                      </a:cxn>
                      <a:cxn ang="0">
                        <a:pos x="19" y="32"/>
                      </a:cxn>
                      <a:cxn ang="0">
                        <a:pos x="3" y="4"/>
                      </a:cxn>
                      <a:cxn ang="0">
                        <a:pos x="0" y="1"/>
                      </a:cxn>
                      <a:cxn ang="0">
                        <a:pos x="3" y="24"/>
                      </a:cxn>
                      <a:cxn ang="0">
                        <a:pos x="52" y="133"/>
                      </a:cxn>
                    </a:cxnLst>
                    <a:rect l="0" t="0" r="r" b="b"/>
                    <a:pathLst>
                      <a:path w="123" h="163">
                        <a:moveTo>
                          <a:pt x="52" y="133"/>
                        </a:moveTo>
                        <a:cubicBezTo>
                          <a:pt x="62" y="147"/>
                          <a:pt x="70" y="157"/>
                          <a:pt x="79" y="163"/>
                        </a:cubicBezTo>
                        <a:cubicBezTo>
                          <a:pt x="78" y="157"/>
                          <a:pt x="77" y="150"/>
                          <a:pt x="79" y="137"/>
                        </a:cubicBezTo>
                        <a:cubicBezTo>
                          <a:pt x="82" y="116"/>
                          <a:pt x="110" y="104"/>
                          <a:pt x="117" y="104"/>
                        </a:cubicBezTo>
                        <a:cubicBezTo>
                          <a:pt x="123" y="103"/>
                          <a:pt x="107" y="46"/>
                          <a:pt x="105" y="35"/>
                        </a:cubicBezTo>
                        <a:cubicBezTo>
                          <a:pt x="102" y="24"/>
                          <a:pt x="106" y="0"/>
                          <a:pt x="100" y="0"/>
                        </a:cubicBezTo>
                        <a:cubicBezTo>
                          <a:pt x="94" y="0"/>
                          <a:pt x="70" y="20"/>
                          <a:pt x="63" y="27"/>
                        </a:cubicBezTo>
                        <a:cubicBezTo>
                          <a:pt x="56" y="33"/>
                          <a:pt x="25" y="31"/>
                          <a:pt x="19" y="32"/>
                        </a:cubicBezTo>
                        <a:cubicBezTo>
                          <a:pt x="14" y="32"/>
                          <a:pt x="14" y="15"/>
                          <a:pt x="3" y="4"/>
                        </a:cubicBezTo>
                        <a:cubicBezTo>
                          <a:pt x="2" y="3"/>
                          <a:pt x="1" y="2"/>
                          <a:pt x="0" y="1"/>
                        </a:cubicBezTo>
                        <a:cubicBezTo>
                          <a:pt x="1" y="10"/>
                          <a:pt x="2" y="18"/>
                          <a:pt x="3" y="24"/>
                        </a:cubicBezTo>
                        <a:cubicBezTo>
                          <a:pt x="5" y="39"/>
                          <a:pt x="23" y="93"/>
                          <a:pt x="52" y="133"/>
                        </a:cubicBezTo>
                        <a:close/>
                      </a:path>
                    </a:pathLst>
                  </a:custGeom>
                  <a:gradFill>
                    <a:gsLst>
                      <a:gs pos="0">
                        <a:srgbClr val="000000"/>
                      </a:gs>
                      <a:gs pos="100000">
                        <a:srgbClr val="646464"/>
                      </a:gs>
                    </a:gsLst>
                    <a:lin ang="5400000" scaled="0"/>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
                  <p:cNvSpPr>
                    <a:spLocks/>
                  </p:cNvSpPr>
                  <p:nvPr/>
                </p:nvSpPr>
                <p:spPr bwMode="gray">
                  <a:xfrm>
                    <a:off x="6866040" y="2975558"/>
                    <a:ext cx="554967" cy="597964"/>
                  </a:xfrm>
                  <a:custGeom>
                    <a:avLst/>
                    <a:gdLst/>
                    <a:ahLst/>
                    <a:cxnLst>
                      <a:cxn ang="0">
                        <a:pos x="227" y="179"/>
                      </a:cxn>
                      <a:cxn ang="0">
                        <a:pos x="200" y="149"/>
                      </a:cxn>
                      <a:cxn ang="0">
                        <a:pos x="151" y="40"/>
                      </a:cxn>
                      <a:cxn ang="0">
                        <a:pos x="148" y="17"/>
                      </a:cxn>
                      <a:cxn ang="0">
                        <a:pos x="99" y="8"/>
                      </a:cxn>
                      <a:cxn ang="0">
                        <a:pos x="6" y="80"/>
                      </a:cxn>
                      <a:cxn ang="0">
                        <a:pos x="190" y="248"/>
                      </a:cxn>
                      <a:cxn ang="0">
                        <a:pos x="217" y="228"/>
                      </a:cxn>
                      <a:cxn ang="0">
                        <a:pos x="231" y="191"/>
                      </a:cxn>
                      <a:cxn ang="0">
                        <a:pos x="227" y="179"/>
                      </a:cxn>
                    </a:cxnLst>
                    <a:rect l="0" t="0" r="r" b="b"/>
                    <a:pathLst>
                      <a:path w="235" h="253">
                        <a:moveTo>
                          <a:pt x="227" y="179"/>
                        </a:moveTo>
                        <a:cubicBezTo>
                          <a:pt x="218" y="173"/>
                          <a:pt x="210" y="163"/>
                          <a:pt x="200" y="149"/>
                        </a:cubicBezTo>
                        <a:cubicBezTo>
                          <a:pt x="171" y="109"/>
                          <a:pt x="153" y="55"/>
                          <a:pt x="151" y="40"/>
                        </a:cubicBezTo>
                        <a:cubicBezTo>
                          <a:pt x="150" y="34"/>
                          <a:pt x="149" y="26"/>
                          <a:pt x="148" y="17"/>
                        </a:cubicBezTo>
                        <a:cubicBezTo>
                          <a:pt x="139" y="8"/>
                          <a:pt x="130" y="0"/>
                          <a:pt x="99" y="8"/>
                        </a:cubicBezTo>
                        <a:cubicBezTo>
                          <a:pt x="64" y="16"/>
                          <a:pt x="34" y="56"/>
                          <a:pt x="6" y="80"/>
                        </a:cubicBezTo>
                        <a:cubicBezTo>
                          <a:pt x="0" y="85"/>
                          <a:pt x="181" y="253"/>
                          <a:pt x="190" y="248"/>
                        </a:cubicBezTo>
                        <a:cubicBezTo>
                          <a:pt x="200" y="244"/>
                          <a:pt x="209" y="236"/>
                          <a:pt x="217" y="228"/>
                        </a:cubicBezTo>
                        <a:cubicBezTo>
                          <a:pt x="225" y="220"/>
                          <a:pt x="235" y="200"/>
                          <a:pt x="231" y="191"/>
                        </a:cubicBezTo>
                        <a:cubicBezTo>
                          <a:pt x="229" y="187"/>
                          <a:pt x="228" y="184"/>
                          <a:pt x="227" y="179"/>
                        </a:cubicBezTo>
                        <a:close/>
                      </a:path>
                    </a:pathLst>
                  </a:custGeom>
                  <a:gradFill>
                    <a:gsLst>
                      <a:gs pos="0">
                        <a:srgbClr val="000000"/>
                      </a:gs>
                      <a:gs pos="100000">
                        <a:srgbClr val="646464"/>
                      </a:gs>
                    </a:gsLst>
                    <a:lin ang="5400000" scaled="0"/>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6"/>
                  <p:cNvSpPr>
                    <a:spLocks noChangeArrowheads="1"/>
                  </p:cNvSpPr>
                  <p:nvPr/>
                </p:nvSpPr>
                <p:spPr bwMode="gray">
                  <a:xfrm>
                    <a:off x="7685991" y="3152548"/>
                    <a:ext cx="766955" cy="764954"/>
                  </a:xfrm>
                  <a:prstGeom prst="ellipse">
                    <a:avLst/>
                  </a:prstGeom>
                  <a:gradFill>
                    <a:gsLst>
                      <a:gs pos="0">
                        <a:srgbClr val="000000"/>
                      </a:gs>
                      <a:gs pos="100000">
                        <a:srgbClr val="646464"/>
                      </a:gs>
                    </a:gsLst>
                    <a:lin ang="5400000" scaled="0"/>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8"/>
                  <p:cNvSpPr>
                    <a:spLocks noChangeArrowheads="1"/>
                  </p:cNvSpPr>
                  <p:nvPr/>
                </p:nvSpPr>
                <p:spPr bwMode="gray">
                  <a:xfrm>
                    <a:off x="6559059" y="3152548"/>
                    <a:ext cx="764955" cy="764954"/>
                  </a:xfrm>
                  <a:prstGeom prst="ellipse">
                    <a:avLst/>
                  </a:prstGeom>
                  <a:gradFill>
                    <a:gsLst>
                      <a:gs pos="0">
                        <a:srgbClr val="000000"/>
                      </a:gs>
                      <a:gs pos="100000">
                        <a:srgbClr val="646464"/>
                      </a:gs>
                    </a:gsLst>
                    <a:lin ang="5400000" scaled="0"/>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14"/>
                  <p:cNvSpPr>
                    <a:spLocks noChangeArrowheads="1"/>
                  </p:cNvSpPr>
                  <p:nvPr/>
                </p:nvSpPr>
                <p:spPr bwMode="gray">
                  <a:xfrm>
                    <a:off x="7751988" y="3216544"/>
                    <a:ext cx="637962" cy="637962"/>
                  </a:xfrm>
                  <a:prstGeom prst="ellipse">
                    <a:avLst/>
                  </a:prstGeom>
                  <a:gradFill flip="none" rotWithShape="1">
                    <a:gsLst>
                      <a:gs pos="0">
                        <a:schemeClr val="accent1"/>
                      </a:gs>
                      <a:gs pos="100000">
                        <a:schemeClr val="accent1">
                          <a:lumMod val="60000"/>
                          <a:lumOff val="40000"/>
                        </a:schemeClr>
                      </a:gs>
                    </a:gsLst>
                    <a:lin ang="2700000" scaled="1"/>
                    <a:tileRect/>
                  </a:gradFill>
                  <a:ln w="9525">
                    <a:solidFill>
                      <a:srgbClr val="969696"/>
                    </a:solidFill>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a:p>
                </p:txBody>
              </p:sp>
              <p:sp>
                <p:nvSpPr>
                  <p:cNvPr id="75" name="Oval 15"/>
                  <p:cNvSpPr>
                    <a:spLocks noChangeArrowheads="1"/>
                  </p:cNvSpPr>
                  <p:nvPr/>
                </p:nvSpPr>
                <p:spPr bwMode="gray">
                  <a:xfrm>
                    <a:off x="6623055" y="3216544"/>
                    <a:ext cx="637962" cy="637962"/>
                  </a:xfrm>
                  <a:prstGeom prst="ellipse">
                    <a:avLst/>
                  </a:prstGeom>
                  <a:gradFill flip="none" rotWithShape="1">
                    <a:gsLst>
                      <a:gs pos="0">
                        <a:schemeClr val="accent1"/>
                      </a:gs>
                      <a:gs pos="100000">
                        <a:schemeClr val="accent1">
                          <a:lumMod val="60000"/>
                          <a:lumOff val="40000"/>
                        </a:schemeClr>
                      </a:gs>
                    </a:gsLst>
                    <a:lin ang="2700000" scaled="1"/>
                    <a:tileRect/>
                  </a:gradFill>
                  <a:ln w="9525">
                    <a:solidFill>
                      <a:srgbClr val="969696"/>
                    </a:solidFill>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a:p>
                </p:txBody>
              </p:sp>
              <p:sp>
                <p:nvSpPr>
                  <p:cNvPr id="76" name="Oval 9"/>
                  <p:cNvSpPr>
                    <a:spLocks noChangeArrowheads="1"/>
                  </p:cNvSpPr>
                  <p:nvPr/>
                </p:nvSpPr>
                <p:spPr bwMode="gray">
                  <a:xfrm>
                    <a:off x="7398009" y="3023555"/>
                    <a:ext cx="216987" cy="216987"/>
                  </a:xfrm>
                  <a:prstGeom prst="ellipse">
                    <a:avLst/>
                  </a:prstGeom>
                  <a:gradFill flip="none" rotWithShape="1">
                    <a:gsLst>
                      <a:gs pos="0">
                        <a:srgbClr val="646464"/>
                      </a:gs>
                      <a:gs pos="100000">
                        <a:srgbClr val="000000"/>
                      </a:gs>
                    </a:gsLst>
                    <a:lin ang="16200000" scaled="1"/>
                    <a:tileRect/>
                  </a:gradFill>
                  <a:ln w="9525">
                    <a:solidFill>
                      <a:srgbClr val="969696"/>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Ellipse 3"/>
                <p:cNvSpPr/>
                <p:nvPr/>
              </p:nvSpPr>
              <p:spPr bwMode="gray">
                <a:xfrm>
                  <a:off x="6625955" y="2854400"/>
                  <a:ext cx="480117" cy="323054"/>
                </a:xfrm>
                <a:prstGeom prst="ellipse">
                  <a:avLst/>
                </a:prstGeom>
                <a:gradFill>
                  <a:gsLst>
                    <a:gs pos="0">
                      <a:srgbClr val="FFFFFF">
                        <a:alpha val="82000"/>
                      </a:srgbClr>
                    </a:gs>
                    <a:gs pos="100000">
                      <a:srgbClr val="FFFFFF">
                        <a:alpha val="0"/>
                      </a:srgbClr>
                    </a:gs>
                  </a:gsLst>
                  <a:lin ang="5400000" scaled="1"/>
                </a:gradFill>
                <a:ln w="12700">
                  <a:noFill/>
                  <a:round/>
                  <a:headEnd/>
                  <a:tailEnd/>
                </a:ln>
              </p:spPr>
              <p:txBody>
                <a:bodyPr rtlCol="0" anchor="ctr"/>
                <a:lstStyle/>
                <a:p>
                  <a:pPr algn="ctr"/>
                  <a:endParaRPr lang="en-US"/>
                </a:p>
              </p:txBody>
            </p:sp>
            <p:sp>
              <p:nvSpPr>
                <p:cNvPr id="66" name="Ellipse 90"/>
                <p:cNvSpPr/>
                <p:nvPr/>
              </p:nvSpPr>
              <p:spPr bwMode="gray">
                <a:xfrm>
                  <a:off x="7754960" y="2854400"/>
                  <a:ext cx="480117" cy="323054"/>
                </a:xfrm>
                <a:prstGeom prst="ellipse">
                  <a:avLst/>
                </a:prstGeom>
                <a:gradFill>
                  <a:gsLst>
                    <a:gs pos="0">
                      <a:srgbClr val="FFFFFF">
                        <a:alpha val="82000"/>
                      </a:srgbClr>
                    </a:gs>
                    <a:gs pos="100000">
                      <a:srgbClr val="FFFFFF">
                        <a:alpha val="0"/>
                      </a:srgbClr>
                    </a:gs>
                  </a:gsLst>
                  <a:lin ang="5400000" scaled="1"/>
                </a:gradFill>
                <a:ln w="12700">
                  <a:noFill/>
                  <a:round/>
                  <a:headEnd/>
                  <a:tailEnd/>
                </a:ln>
              </p:spPr>
              <p:txBody>
                <a:bodyPr rtlCol="0" anchor="ctr"/>
                <a:lstStyle/>
                <a:p>
                  <a:pPr algn="ctr"/>
                  <a:endParaRPr lang="en-US"/>
                </a:p>
              </p:txBody>
            </p:sp>
          </p:grpSp>
        </p:grpSp>
        <p:grpSp>
          <p:nvGrpSpPr>
            <p:cNvPr id="14" name="Gruppieren 8"/>
            <p:cNvGrpSpPr/>
            <p:nvPr/>
          </p:nvGrpSpPr>
          <p:grpSpPr>
            <a:xfrm>
              <a:off x="2844800" y="1798085"/>
              <a:ext cx="3454400" cy="2552433"/>
              <a:chOff x="2844800" y="1798085"/>
              <a:chExt cx="3454400" cy="2552433"/>
            </a:xfrm>
          </p:grpSpPr>
          <p:grpSp>
            <p:nvGrpSpPr>
              <p:cNvPr id="15" name="Gruppieren 5"/>
              <p:cNvGrpSpPr/>
              <p:nvPr/>
            </p:nvGrpSpPr>
            <p:grpSpPr>
              <a:xfrm>
                <a:off x="3568151" y="2604507"/>
                <a:ext cx="2133504" cy="1746011"/>
                <a:chOff x="3568151" y="2604507"/>
                <a:chExt cx="2133504" cy="1746011"/>
              </a:xfrm>
            </p:grpSpPr>
            <p:sp>
              <p:nvSpPr>
                <p:cNvPr id="17" name="Pfeil nach rechts 16"/>
                <p:cNvSpPr/>
                <p:nvPr/>
              </p:nvSpPr>
              <p:spPr bwMode="gray">
                <a:xfrm>
                  <a:off x="3568151" y="2877798"/>
                  <a:ext cx="2133504" cy="1472720"/>
                </a:xfrm>
                <a:prstGeom prst="rightArrow">
                  <a:avLst/>
                </a:prstGeom>
                <a:solidFill>
                  <a:srgbClr val="C8C8C8"/>
                </a:solidFill>
                <a:ln w="3175">
                  <a:noFill/>
                  <a:round/>
                  <a:headEnd/>
                  <a:tailEnd/>
                </a:ln>
                <a:effectLst>
                  <a:outerShdw blurRad="190500" dist="38100" dir="5400000" algn="t" rotWithShape="0">
                    <a:prstClr val="black">
                      <a:alpha val="70000"/>
                    </a:prstClr>
                  </a:outerShdw>
                </a:effectLst>
                <a:scene3d>
                  <a:camera prst="perspectiveRelaxed" fov="5400000">
                    <a:rot lat="17973603" lon="0" rev="0"/>
                  </a:camera>
                  <a:lightRig rig="threePt" dir="t"/>
                </a:scene3d>
                <a:sp3d extrusionH="57150"/>
              </p:spPr>
              <p:txBody>
                <a:bodyPr rtlCol="0" anchor="ctr"/>
                <a:lstStyle/>
                <a:p>
                  <a:pPr algn="ctr"/>
                  <a:endParaRPr lang="en-US"/>
                </a:p>
              </p:txBody>
            </p:sp>
            <p:grpSp>
              <p:nvGrpSpPr>
                <p:cNvPr id="18" name="Gruppieren 16"/>
                <p:cNvGrpSpPr/>
                <p:nvPr/>
              </p:nvGrpSpPr>
              <p:grpSpPr bwMode="gray">
                <a:xfrm>
                  <a:off x="4224491" y="2604507"/>
                  <a:ext cx="617963" cy="1051752"/>
                  <a:chOff x="-9602788" y="-5827713"/>
                  <a:chExt cx="9923463" cy="16889413"/>
                </a:xfrm>
                <a:effectLst>
                  <a:reflection blurRad="6350" stA="52000" endA="300" endPos="35000" dir="5400000" sy="-100000" algn="bl" rotWithShape="0"/>
                </a:effectLst>
              </p:grpSpPr>
              <p:grpSp>
                <p:nvGrpSpPr>
                  <p:cNvPr id="19" name="Gruppieren 49"/>
                  <p:cNvGrpSpPr/>
                  <p:nvPr/>
                </p:nvGrpSpPr>
                <p:grpSpPr bwMode="gray">
                  <a:xfrm>
                    <a:off x="-6834188" y="6475412"/>
                    <a:ext cx="4476750" cy="4586288"/>
                    <a:chOff x="-6834188" y="6475412"/>
                    <a:chExt cx="4476750" cy="4586288"/>
                  </a:xfrm>
                </p:grpSpPr>
                <p:sp>
                  <p:nvSpPr>
                    <p:cNvPr id="42" name="Freeform 9"/>
                    <p:cNvSpPr>
                      <a:spLocks/>
                    </p:cNvSpPr>
                    <p:nvPr/>
                  </p:nvSpPr>
                  <p:spPr bwMode="gray">
                    <a:xfrm>
                      <a:off x="-5856288" y="10307637"/>
                      <a:ext cx="2628900" cy="754063"/>
                    </a:xfrm>
                    <a:custGeom>
                      <a:avLst/>
                      <a:gdLst/>
                      <a:ahLst/>
                      <a:cxnLst>
                        <a:cxn ang="0">
                          <a:pos x="0" y="27"/>
                        </a:cxn>
                        <a:cxn ang="0">
                          <a:pos x="87" y="120"/>
                        </a:cxn>
                        <a:cxn ang="0">
                          <a:pos x="162" y="168"/>
                        </a:cxn>
                        <a:cxn ang="0">
                          <a:pos x="342" y="199"/>
                        </a:cxn>
                        <a:cxn ang="0">
                          <a:pos x="482" y="170"/>
                        </a:cxn>
                        <a:cxn ang="0">
                          <a:pos x="546" y="155"/>
                        </a:cxn>
                        <a:cxn ang="0">
                          <a:pos x="701" y="0"/>
                        </a:cxn>
                        <a:cxn ang="0">
                          <a:pos x="0" y="27"/>
                        </a:cxn>
                      </a:cxnLst>
                      <a:rect l="0" t="0" r="r" b="b"/>
                      <a:pathLst>
                        <a:path w="701" h="201">
                          <a:moveTo>
                            <a:pt x="0" y="27"/>
                          </a:moveTo>
                          <a:cubicBezTo>
                            <a:pt x="0" y="27"/>
                            <a:pt x="55" y="92"/>
                            <a:pt x="87" y="120"/>
                          </a:cubicBezTo>
                          <a:cubicBezTo>
                            <a:pt x="120" y="147"/>
                            <a:pt x="98" y="148"/>
                            <a:pt x="162" y="168"/>
                          </a:cubicBezTo>
                          <a:cubicBezTo>
                            <a:pt x="225" y="187"/>
                            <a:pt x="266" y="201"/>
                            <a:pt x="342" y="199"/>
                          </a:cubicBezTo>
                          <a:cubicBezTo>
                            <a:pt x="418" y="196"/>
                            <a:pt x="431" y="181"/>
                            <a:pt x="482" y="170"/>
                          </a:cubicBezTo>
                          <a:cubicBezTo>
                            <a:pt x="532" y="159"/>
                            <a:pt x="546" y="155"/>
                            <a:pt x="546" y="155"/>
                          </a:cubicBezTo>
                          <a:cubicBezTo>
                            <a:pt x="701" y="0"/>
                            <a:pt x="701" y="0"/>
                            <a:pt x="701" y="0"/>
                          </a:cubicBezTo>
                          <a:lnTo>
                            <a:pt x="0" y="27"/>
                          </a:lnTo>
                          <a:close/>
                        </a:path>
                      </a:pathLst>
                    </a:custGeom>
                    <a:gradFill>
                      <a:gsLst>
                        <a:gs pos="0">
                          <a:srgbClr val="000000"/>
                        </a:gs>
                        <a:gs pos="74000">
                          <a:srgbClr val="000000"/>
                        </a:gs>
                        <a:gs pos="100000">
                          <a:srgbClr val="AFAFAF"/>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p:cNvSpPr>
                    <p:nvPr/>
                  </p:nvSpPr>
                  <p:spPr bwMode="gray">
                    <a:xfrm>
                      <a:off x="-5867400" y="10304462"/>
                      <a:ext cx="2651125" cy="754063"/>
                    </a:xfrm>
                    <a:custGeom>
                      <a:avLst/>
                      <a:gdLst/>
                      <a:ahLst/>
                      <a:cxnLst>
                        <a:cxn ang="0">
                          <a:pos x="3" y="28"/>
                        </a:cxn>
                        <a:cxn ang="0">
                          <a:pos x="2" y="29"/>
                        </a:cxn>
                        <a:cxn ang="0">
                          <a:pos x="89" y="122"/>
                        </a:cxn>
                        <a:cxn ang="0">
                          <a:pos x="115" y="148"/>
                        </a:cxn>
                        <a:cxn ang="0">
                          <a:pos x="130" y="158"/>
                        </a:cxn>
                        <a:cxn ang="0">
                          <a:pos x="164" y="170"/>
                        </a:cxn>
                        <a:cxn ang="0">
                          <a:pos x="328" y="201"/>
                        </a:cxn>
                        <a:cxn ang="0">
                          <a:pos x="345" y="201"/>
                        </a:cxn>
                        <a:cxn ang="0">
                          <a:pos x="425" y="190"/>
                        </a:cxn>
                        <a:cxn ang="0">
                          <a:pos x="485" y="173"/>
                        </a:cxn>
                        <a:cxn ang="0">
                          <a:pos x="549" y="157"/>
                        </a:cxn>
                        <a:cxn ang="0">
                          <a:pos x="550" y="157"/>
                        </a:cxn>
                        <a:cxn ang="0">
                          <a:pos x="707" y="0"/>
                        </a:cxn>
                        <a:cxn ang="0">
                          <a:pos x="0" y="27"/>
                        </a:cxn>
                        <a:cxn ang="0">
                          <a:pos x="2" y="29"/>
                        </a:cxn>
                        <a:cxn ang="0">
                          <a:pos x="3" y="28"/>
                        </a:cxn>
                        <a:cxn ang="0">
                          <a:pos x="3" y="30"/>
                        </a:cxn>
                        <a:cxn ang="0">
                          <a:pos x="700" y="3"/>
                        </a:cxn>
                        <a:cxn ang="0">
                          <a:pos x="548" y="155"/>
                        </a:cxn>
                        <a:cxn ang="0">
                          <a:pos x="549" y="156"/>
                        </a:cxn>
                        <a:cxn ang="0">
                          <a:pos x="548" y="154"/>
                        </a:cxn>
                        <a:cxn ang="0">
                          <a:pos x="548" y="155"/>
                        </a:cxn>
                        <a:cxn ang="0">
                          <a:pos x="484" y="170"/>
                        </a:cxn>
                        <a:cxn ang="0">
                          <a:pos x="424" y="187"/>
                        </a:cxn>
                        <a:cxn ang="0">
                          <a:pos x="345" y="198"/>
                        </a:cxn>
                        <a:cxn ang="0">
                          <a:pos x="328" y="198"/>
                        </a:cxn>
                        <a:cxn ang="0">
                          <a:pos x="165" y="167"/>
                        </a:cxn>
                        <a:cxn ang="0">
                          <a:pos x="131" y="155"/>
                        </a:cxn>
                        <a:cxn ang="0">
                          <a:pos x="112" y="142"/>
                        </a:cxn>
                        <a:cxn ang="0">
                          <a:pos x="91" y="119"/>
                        </a:cxn>
                        <a:cxn ang="0">
                          <a:pos x="36" y="63"/>
                        </a:cxn>
                        <a:cxn ang="0">
                          <a:pos x="13" y="38"/>
                        </a:cxn>
                        <a:cxn ang="0">
                          <a:pos x="7" y="30"/>
                        </a:cxn>
                        <a:cxn ang="0">
                          <a:pos x="4" y="27"/>
                        </a:cxn>
                        <a:cxn ang="0">
                          <a:pos x="3" y="28"/>
                        </a:cxn>
                        <a:cxn ang="0">
                          <a:pos x="3" y="30"/>
                        </a:cxn>
                        <a:cxn ang="0">
                          <a:pos x="3" y="28"/>
                        </a:cxn>
                      </a:cxnLst>
                      <a:rect l="0" t="0" r="r" b="b"/>
                      <a:pathLst>
                        <a:path w="707" h="201">
                          <a:moveTo>
                            <a:pt x="3" y="28"/>
                          </a:moveTo>
                          <a:cubicBezTo>
                            <a:pt x="2" y="29"/>
                            <a:pt x="2" y="29"/>
                            <a:pt x="2" y="29"/>
                          </a:cubicBezTo>
                          <a:cubicBezTo>
                            <a:pt x="2" y="29"/>
                            <a:pt x="56" y="94"/>
                            <a:pt x="89" y="122"/>
                          </a:cubicBezTo>
                          <a:cubicBezTo>
                            <a:pt x="105" y="135"/>
                            <a:pt x="108" y="142"/>
                            <a:pt x="115" y="148"/>
                          </a:cubicBezTo>
                          <a:cubicBezTo>
                            <a:pt x="118" y="152"/>
                            <a:pt x="123" y="155"/>
                            <a:pt x="130" y="158"/>
                          </a:cubicBezTo>
                          <a:cubicBezTo>
                            <a:pt x="138" y="161"/>
                            <a:pt x="148" y="165"/>
                            <a:pt x="164" y="170"/>
                          </a:cubicBezTo>
                          <a:cubicBezTo>
                            <a:pt x="223" y="188"/>
                            <a:pt x="263" y="201"/>
                            <a:pt x="328" y="201"/>
                          </a:cubicBezTo>
                          <a:cubicBezTo>
                            <a:pt x="334" y="201"/>
                            <a:pt x="339" y="201"/>
                            <a:pt x="345" y="201"/>
                          </a:cubicBezTo>
                          <a:cubicBezTo>
                            <a:pt x="384" y="200"/>
                            <a:pt x="406" y="195"/>
                            <a:pt x="425" y="190"/>
                          </a:cubicBezTo>
                          <a:cubicBezTo>
                            <a:pt x="444" y="185"/>
                            <a:pt x="460" y="178"/>
                            <a:pt x="485" y="173"/>
                          </a:cubicBezTo>
                          <a:cubicBezTo>
                            <a:pt x="536" y="162"/>
                            <a:pt x="549" y="157"/>
                            <a:pt x="549" y="157"/>
                          </a:cubicBezTo>
                          <a:cubicBezTo>
                            <a:pt x="550" y="157"/>
                            <a:pt x="550" y="157"/>
                            <a:pt x="550" y="157"/>
                          </a:cubicBezTo>
                          <a:cubicBezTo>
                            <a:pt x="707" y="0"/>
                            <a:pt x="707" y="0"/>
                            <a:pt x="707" y="0"/>
                          </a:cubicBezTo>
                          <a:cubicBezTo>
                            <a:pt x="0" y="27"/>
                            <a:pt x="0" y="27"/>
                            <a:pt x="0" y="27"/>
                          </a:cubicBezTo>
                          <a:cubicBezTo>
                            <a:pt x="2" y="29"/>
                            <a:pt x="2" y="29"/>
                            <a:pt x="2" y="29"/>
                          </a:cubicBezTo>
                          <a:cubicBezTo>
                            <a:pt x="3" y="28"/>
                            <a:pt x="3" y="28"/>
                            <a:pt x="3" y="28"/>
                          </a:cubicBezTo>
                          <a:cubicBezTo>
                            <a:pt x="3" y="30"/>
                            <a:pt x="3" y="30"/>
                            <a:pt x="3" y="30"/>
                          </a:cubicBezTo>
                          <a:cubicBezTo>
                            <a:pt x="700" y="3"/>
                            <a:pt x="700" y="3"/>
                            <a:pt x="700" y="3"/>
                          </a:cubicBezTo>
                          <a:cubicBezTo>
                            <a:pt x="548" y="155"/>
                            <a:pt x="548" y="155"/>
                            <a:pt x="548" y="155"/>
                          </a:cubicBezTo>
                          <a:cubicBezTo>
                            <a:pt x="549" y="156"/>
                            <a:pt x="549" y="156"/>
                            <a:pt x="549" y="156"/>
                          </a:cubicBezTo>
                          <a:cubicBezTo>
                            <a:pt x="548" y="154"/>
                            <a:pt x="548" y="154"/>
                            <a:pt x="548" y="154"/>
                          </a:cubicBezTo>
                          <a:cubicBezTo>
                            <a:pt x="548" y="154"/>
                            <a:pt x="548" y="155"/>
                            <a:pt x="548" y="155"/>
                          </a:cubicBezTo>
                          <a:cubicBezTo>
                            <a:pt x="545" y="156"/>
                            <a:pt x="529" y="160"/>
                            <a:pt x="484" y="170"/>
                          </a:cubicBezTo>
                          <a:cubicBezTo>
                            <a:pt x="459" y="175"/>
                            <a:pt x="443" y="182"/>
                            <a:pt x="424" y="187"/>
                          </a:cubicBezTo>
                          <a:cubicBezTo>
                            <a:pt x="405" y="193"/>
                            <a:pt x="383" y="197"/>
                            <a:pt x="345" y="198"/>
                          </a:cubicBezTo>
                          <a:cubicBezTo>
                            <a:pt x="339" y="198"/>
                            <a:pt x="334" y="198"/>
                            <a:pt x="328" y="198"/>
                          </a:cubicBezTo>
                          <a:cubicBezTo>
                            <a:pt x="263" y="198"/>
                            <a:pt x="224" y="186"/>
                            <a:pt x="165" y="167"/>
                          </a:cubicBezTo>
                          <a:cubicBezTo>
                            <a:pt x="149" y="162"/>
                            <a:pt x="139" y="159"/>
                            <a:pt x="131" y="155"/>
                          </a:cubicBezTo>
                          <a:cubicBezTo>
                            <a:pt x="120" y="150"/>
                            <a:pt x="117" y="147"/>
                            <a:pt x="112" y="142"/>
                          </a:cubicBezTo>
                          <a:cubicBezTo>
                            <a:pt x="108" y="136"/>
                            <a:pt x="103" y="130"/>
                            <a:pt x="91" y="119"/>
                          </a:cubicBezTo>
                          <a:cubicBezTo>
                            <a:pt x="75" y="106"/>
                            <a:pt x="53" y="83"/>
                            <a:pt x="36" y="63"/>
                          </a:cubicBezTo>
                          <a:cubicBezTo>
                            <a:pt x="27" y="53"/>
                            <a:pt x="19" y="44"/>
                            <a:pt x="13" y="38"/>
                          </a:cubicBezTo>
                          <a:cubicBezTo>
                            <a:pt x="11" y="35"/>
                            <a:pt x="8" y="32"/>
                            <a:pt x="7" y="30"/>
                          </a:cubicBezTo>
                          <a:cubicBezTo>
                            <a:pt x="5" y="28"/>
                            <a:pt x="4" y="27"/>
                            <a:pt x="4" y="27"/>
                          </a:cubicBezTo>
                          <a:cubicBezTo>
                            <a:pt x="3" y="28"/>
                            <a:pt x="3" y="28"/>
                            <a:pt x="3" y="28"/>
                          </a:cubicBezTo>
                          <a:cubicBezTo>
                            <a:pt x="3" y="30"/>
                            <a:pt x="3" y="30"/>
                            <a:pt x="3" y="30"/>
                          </a:cubicBezTo>
                          <a:lnTo>
                            <a:pt x="3"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1"/>
                    <p:cNvSpPr>
                      <a:spLocks/>
                    </p:cNvSpPr>
                    <p:nvPr/>
                  </p:nvSpPr>
                  <p:spPr bwMode="gray">
                    <a:xfrm>
                      <a:off x="-6834188" y="6475412"/>
                      <a:ext cx="4476750" cy="3971925"/>
                    </a:xfrm>
                    <a:custGeom>
                      <a:avLst/>
                      <a:gdLst/>
                      <a:ahLst/>
                      <a:cxnLst>
                        <a:cxn ang="0">
                          <a:pos x="1187" y="30"/>
                        </a:cxn>
                        <a:cxn ang="0">
                          <a:pos x="1152" y="47"/>
                        </a:cxn>
                        <a:cxn ang="0">
                          <a:pos x="1146" y="127"/>
                        </a:cxn>
                        <a:cxn ang="0">
                          <a:pos x="1178" y="212"/>
                        </a:cxn>
                        <a:cxn ang="0">
                          <a:pos x="1134" y="264"/>
                        </a:cxn>
                        <a:cxn ang="0">
                          <a:pos x="1135" y="311"/>
                        </a:cxn>
                        <a:cxn ang="0">
                          <a:pos x="1176" y="363"/>
                        </a:cxn>
                        <a:cxn ang="0">
                          <a:pos x="1129" y="422"/>
                        </a:cxn>
                        <a:cxn ang="0">
                          <a:pos x="1139" y="485"/>
                        </a:cxn>
                        <a:cxn ang="0">
                          <a:pos x="1174" y="527"/>
                        </a:cxn>
                        <a:cxn ang="0">
                          <a:pos x="1123" y="588"/>
                        </a:cxn>
                        <a:cxn ang="0">
                          <a:pos x="1157" y="649"/>
                        </a:cxn>
                        <a:cxn ang="0">
                          <a:pos x="1168" y="699"/>
                        </a:cxn>
                        <a:cxn ang="0">
                          <a:pos x="1119" y="752"/>
                        </a:cxn>
                        <a:cxn ang="0">
                          <a:pos x="1138" y="799"/>
                        </a:cxn>
                        <a:cxn ang="0">
                          <a:pos x="1149" y="852"/>
                        </a:cxn>
                        <a:cxn ang="0">
                          <a:pos x="955" y="1027"/>
                        </a:cxn>
                        <a:cxn ang="0">
                          <a:pos x="600" y="1053"/>
                        </a:cxn>
                        <a:cxn ang="0">
                          <a:pos x="239" y="1043"/>
                        </a:cxn>
                        <a:cxn ang="0">
                          <a:pos x="77" y="890"/>
                        </a:cxn>
                        <a:cxn ang="0">
                          <a:pos x="70" y="807"/>
                        </a:cxn>
                        <a:cxn ang="0">
                          <a:pos x="36" y="786"/>
                        </a:cxn>
                        <a:cxn ang="0">
                          <a:pos x="49" y="716"/>
                        </a:cxn>
                        <a:cxn ang="0">
                          <a:pos x="48" y="635"/>
                        </a:cxn>
                        <a:cxn ang="0">
                          <a:pos x="32" y="566"/>
                        </a:cxn>
                        <a:cxn ang="0">
                          <a:pos x="40" y="474"/>
                        </a:cxn>
                        <a:cxn ang="0">
                          <a:pos x="26" y="412"/>
                        </a:cxn>
                        <a:cxn ang="0">
                          <a:pos x="59" y="356"/>
                        </a:cxn>
                        <a:cxn ang="0">
                          <a:pos x="28" y="297"/>
                        </a:cxn>
                        <a:cxn ang="0">
                          <a:pos x="38" y="110"/>
                        </a:cxn>
                        <a:cxn ang="0">
                          <a:pos x="29" y="97"/>
                        </a:cxn>
                        <a:cxn ang="0">
                          <a:pos x="23" y="40"/>
                        </a:cxn>
                        <a:cxn ang="0">
                          <a:pos x="12" y="28"/>
                        </a:cxn>
                        <a:cxn ang="0">
                          <a:pos x="656" y="8"/>
                        </a:cxn>
                        <a:cxn ang="0">
                          <a:pos x="1187" y="30"/>
                        </a:cxn>
                      </a:cxnLst>
                      <a:rect l="0" t="0" r="r" b="b"/>
                      <a:pathLst>
                        <a:path w="1194" h="1059">
                          <a:moveTo>
                            <a:pt x="1187" y="30"/>
                          </a:moveTo>
                          <a:cubicBezTo>
                            <a:pt x="1187" y="30"/>
                            <a:pt x="1177" y="37"/>
                            <a:pt x="1152" y="47"/>
                          </a:cubicBezTo>
                          <a:cubicBezTo>
                            <a:pt x="1145" y="50"/>
                            <a:pt x="1145" y="93"/>
                            <a:pt x="1146" y="127"/>
                          </a:cubicBezTo>
                          <a:cubicBezTo>
                            <a:pt x="1146" y="153"/>
                            <a:pt x="1178" y="169"/>
                            <a:pt x="1178" y="212"/>
                          </a:cubicBezTo>
                          <a:cubicBezTo>
                            <a:pt x="1178" y="254"/>
                            <a:pt x="1142" y="237"/>
                            <a:pt x="1134" y="264"/>
                          </a:cubicBezTo>
                          <a:cubicBezTo>
                            <a:pt x="1127" y="291"/>
                            <a:pt x="1135" y="311"/>
                            <a:pt x="1135" y="311"/>
                          </a:cubicBezTo>
                          <a:cubicBezTo>
                            <a:pt x="1135" y="311"/>
                            <a:pt x="1172" y="332"/>
                            <a:pt x="1176" y="363"/>
                          </a:cubicBezTo>
                          <a:cubicBezTo>
                            <a:pt x="1180" y="394"/>
                            <a:pt x="1141" y="399"/>
                            <a:pt x="1129" y="422"/>
                          </a:cubicBezTo>
                          <a:cubicBezTo>
                            <a:pt x="1118" y="446"/>
                            <a:pt x="1139" y="485"/>
                            <a:pt x="1139" y="485"/>
                          </a:cubicBezTo>
                          <a:cubicBezTo>
                            <a:pt x="1139" y="485"/>
                            <a:pt x="1174" y="482"/>
                            <a:pt x="1174" y="527"/>
                          </a:cubicBezTo>
                          <a:cubicBezTo>
                            <a:pt x="1173" y="561"/>
                            <a:pt x="1127" y="565"/>
                            <a:pt x="1123" y="588"/>
                          </a:cubicBezTo>
                          <a:cubicBezTo>
                            <a:pt x="1119" y="611"/>
                            <a:pt x="1116" y="641"/>
                            <a:pt x="1157" y="649"/>
                          </a:cubicBezTo>
                          <a:cubicBezTo>
                            <a:pt x="1165" y="651"/>
                            <a:pt x="1182" y="660"/>
                            <a:pt x="1168" y="699"/>
                          </a:cubicBezTo>
                          <a:cubicBezTo>
                            <a:pt x="1157" y="730"/>
                            <a:pt x="1119" y="725"/>
                            <a:pt x="1119" y="752"/>
                          </a:cubicBezTo>
                          <a:cubicBezTo>
                            <a:pt x="1119" y="779"/>
                            <a:pt x="1119" y="792"/>
                            <a:pt x="1138" y="799"/>
                          </a:cubicBezTo>
                          <a:cubicBezTo>
                            <a:pt x="1157" y="807"/>
                            <a:pt x="1176" y="823"/>
                            <a:pt x="1149" y="852"/>
                          </a:cubicBezTo>
                          <a:cubicBezTo>
                            <a:pt x="1123" y="880"/>
                            <a:pt x="995" y="1016"/>
                            <a:pt x="955" y="1027"/>
                          </a:cubicBezTo>
                          <a:cubicBezTo>
                            <a:pt x="882" y="1047"/>
                            <a:pt x="719" y="1053"/>
                            <a:pt x="600" y="1053"/>
                          </a:cubicBezTo>
                          <a:cubicBezTo>
                            <a:pt x="480" y="1053"/>
                            <a:pt x="299" y="1059"/>
                            <a:pt x="239" y="1043"/>
                          </a:cubicBezTo>
                          <a:cubicBezTo>
                            <a:pt x="223" y="1039"/>
                            <a:pt x="91" y="916"/>
                            <a:pt x="77" y="890"/>
                          </a:cubicBezTo>
                          <a:cubicBezTo>
                            <a:pt x="59" y="857"/>
                            <a:pt x="74" y="832"/>
                            <a:pt x="70" y="807"/>
                          </a:cubicBezTo>
                          <a:cubicBezTo>
                            <a:pt x="66" y="784"/>
                            <a:pt x="55" y="802"/>
                            <a:pt x="36" y="786"/>
                          </a:cubicBezTo>
                          <a:cubicBezTo>
                            <a:pt x="0" y="756"/>
                            <a:pt x="33" y="723"/>
                            <a:pt x="49" y="716"/>
                          </a:cubicBezTo>
                          <a:cubicBezTo>
                            <a:pt x="64" y="708"/>
                            <a:pt x="75" y="662"/>
                            <a:pt x="48" y="635"/>
                          </a:cubicBezTo>
                          <a:cubicBezTo>
                            <a:pt x="21" y="608"/>
                            <a:pt x="9" y="588"/>
                            <a:pt x="32" y="566"/>
                          </a:cubicBezTo>
                          <a:cubicBezTo>
                            <a:pt x="78" y="522"/>
                            <a:pt x="63" y="501"/>
                            <a:pt x="40" y="474"/>
                          </a:cubicBezTo>
                          <a:cubicBezTo>
                            <a:pt x="16" y="447"/>
                            <a:pt x="17" y="434"/>
                            <a:pt x="26" y="412"/>
                          </a:cubicBezTo>
                          <a:cubicBezTo>
                            <a:pt x="36" y="390"/>
                            <a:pt x="67" y="415"/>
                            <a:pt x="59" y="356"/>
                          </a:cubicBezTo>
                          <a:cubicBezTo>
                            <a:pt x="51" y="295"/>
                            <a:pt x="47" y="339"/>
                            <a:pt x="28" y="297"/>
                          </a:cubicBezTo>
                          <a:cubicBezTo>
                            <a:pt x="14" y="267"/>
                            <a:pt x="38" y="110"/>
                            <a:pt x="38" y="110"/>
                          </a:cubicBezTo>
                          <a:cubicBezTo>
                            <a:pt x="29" y="97"/>
                            <a:pt x="29" y="97"/>
                            <a:pt x="29" y="97"/>
                          </a:cubicBezTo>
                          <a:cubicBezTo>
                            <a:pt x="23" y="40"/>
                            <a:pt x="23" y="40"/>
                            <a:pt x="23" y="40"/>
                          </a:cubicBezTo>
                          <a:cubicBezTo>
                            <a:pt x="12" y="28"/>
                            <a:pt x="12" y="28"/>
                            <a:pt x="12" y="28"/>
                          </a:cubicBezTo>
                          <a:cubicBezTo>
                            <a:pt x="12" y="28"/>
                            <a:pt x="574" y="0"/>
                            <a:pt x="656" y="8"/>
                          </a:cubicBezTo>
                          <a:cubicBezTo>
                            <a:pt x="737" y="16"/>
                            <a:pt x="1194" y="30"/>
                            <a:pt x="1187" y="30"/>
                          </a:cubicBezTo>
                        </a:path>
                      </a:pathLst>
                    </a:custGeom>
                    <a:gradFill flip="none" rotWithShape="1">
                      <a:gsLst>
                        <a:gs pos="0">
                          <a:srgbClr val="969696"/>
                        </a:gs>
                        <a:gs pos="74000">
                          <a:srgbClr val="969696"/>
                        </a:gs>
                        <a:gs pos="100000">
                          <a:srgbClr val="646464"/>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2"/>
                    <p:cNvSpPr>
                      <a:spLocks noEditPoints="1"/>
                    </p:cNvSpPr>
                    <p:nvPr/>
                  </p:nvSpPr>
                  <p:spPr bwMode="gray">
                    <a:xfrm>
                      <a:off x="-6511925" y="6629400"/>
                      <a:ext cx="3041650" cy="3802063"/>
                    </a:xfrm>
                    <a:custGeom>
                      <a:avLst/>
                      <a:gdLst/>
                      <a:ahLst/>
                      <a:cxnLst>
                        <a:cxn ang="0">
                          <a:pos x="389" y="28"/>
                        </a:cxn>
                        <a:cxn ang="0">
                          <a:pos x="389" y="101"/>
                        </a:cxn>
                        <a:cxn ang="0">
                          <a:pos x="441" y="226"/>
                        </a:cxn>
                        <a:cxn ang="0">
                          <a:pos x="435" y="281"/>
                        </a:cxn>
                        <a:cxn ang="0">
                          <a:pos x="571" y="308"/>
                        </a:cxn>
                        <a:cxn ang="0">
                          <a:pos x="675" y="273"/>
                        </a:cxn>
                        <a:cxn ang="0">
                          <a:pos x="547" y="215"/>
                        </a:cxn>
                        <a:cxn ang="0">
                          <a:pos x="648" y="98"/>
                        </a:cxn>
                        <a:cxn ang="0">
                          <a:pos x="555" y="41"/>
                        </a:cxn>
                        <a:cxn ang="0">
                          <a:pos x="405" y="3"/>
                        </a:cxn>
                        <a:cxn ang="0">
                          <a:pos x="296" y="354"/>
                        </a:cxn>
                        <a:cxn ang="0">
                          <a:pos x="713" y="341"/>
                        </a:cxn>
                        <a:cxn ang="0">
                          <a:pos x="515" y="320"/>
                        </a:cxn>
                        <a:cxn ang="0">
                          <a:pos x="163" y="338"/>
                        </a:cxn>
                        <a:cxn ang="0">
                          <a:pos x="49" y="433"/>
                        </a:cxn>
                        <a:cxn ang="0">
                          <a:pos x="536" y="392"/>
                        </a:cxn>
                        <a:cxn ang="0">
                          <a:pos x="672" y="420"/>
                        </a:cxn>
                        <a:cxn ang="0">
                          <a:pos x="623" y="460"/>
                        </a:cxn>
                        <a:cxn ang="0">
                          <a:pos x="340" y="466"/>
                        </a:cxn>
                        <a:cxn ang="0">
                          <a:pos x="226" y="441"/>
                        </a:cxn>
                        <a:cxn ang="0">
                          <a:pos x="92" y="588"/>
                        </a:cxn>
                        <a:cxn ang="0">
                          <a:pos x="495" y="558"/>
                        </a:cxn>
                        <a:cxn ang="0">
                          <a:pos x="699" y="561"/>
                        </a:cxn>
                        <a:cxn ang="0">
                          <a:pos x="566" y="596"/>
                        </a:cxn>
                        <a:cxn ang="0">
                          <a:pos x="514" y="643"/>
                        </a:cxn>
                        <a:cxn ang="0">
                          <a:pos x="457" y="607"/>
                        </a:cxn>
                        <a:cxn ang="0">
                          <a:pos x="60" y="743"/>
                        </a:cxn>
                        <a:cxn ang="0">
                          <a:pos x="479" y="714"/>
                        </a:cxn>
                        <a:cxn ang="0">
                          <a:pos x="789" y="733"/>
                        </a:cxn>
                        <a:cxn ang="0">
                          <a:pos x="677" y="815"/>
                        </a:cxn>
                        <a:cxn ang="0">
                          <a:pos x="736" y="877"/>
                        </a:cxn>
                        <a:cxn ang="0">
                          <a:pos x="372" y="1014"/>
                        </a:cxn>
                        <a:cxn ang="0">
                          <a:pos x="336" y="840"/>
                        </a:cxn>
                        <a:cxn ang="0">
                          <a:pos x="348" y="768"/>
                        </a:cxn>
                      </a:cxnLst>
                      <a:rect l="0" t="0" r="r" b="b"/>
                      <a:pathLst>
                        <a:path w="811" h="1014">
                          <a:moveTo>
                            <a:pt x="405" y="3"/>
                          </a:moveTo>
                          <a:cubicBezTo>
                            <a:pt x="405" y="3"/>
                            <a:pt x="386" y="0"/>
                            <a:pt x="389" y="28"/>
                          </a:cubicBezTo>
                          <a:cubicBezTo>
                            <a:pt x="392" y="55"/>
                            <a:pt x="400" y="85"/>
                            <a:pt x="400" y="85"/>
                          </a:cubicBezTo>
                          <a:cubicBezTo>
                            <a:pt x="400" y="85"/>
                            <a:pt x="375" y="47"/>
                            <a:pt x="389" y="101"/>
                          </a:cubicBezTo>
                          <a:cubicBezTo>
                            <a:pt x="403" y="155"/>
                            <a:pt x="411" y="155"/>
                            <a:pt x="389" y="166"/>
                          </a:cubicBezTo>
                          <a:cubicBezTo>
                            <a:pt x="367" y="177"/>
                            <a:pt x="441" y="226"/>
                            <a:pt x="441" y="226"/>
                          </a:cubicBezTo>
                          <a:cubicBezTo>
                            <a:pt x="441" y="226"/>
                            <a:pt x="92" y="262"/>
                            <a:pt x="46" y="262"/>
                          </a:cubicBezTo>
                          <a:cubicBezTo>
                            <a:pt x="0" y="262"/>
                            <a:pt x="403" y="283"/>
                            <a:pt x="435" y="281"/>
                          </a:cubicBezTo>
                          <a:cubicBezTo>
                            <a:pt x="468" y="278"/>
                            <a:pt x="427" y="292"/>
                            <a:pt x="413" y="300"/>
                          </a:cubicBezTo>
                          <a:cubicBezTo>
                            <a:pt x="400" y="308"/>
                            <a:pt x="506" y="316"/>
                            <a:pt x="571" y="308"/>
                          </a:cubicBezTo>
                          <a:cubicBezTo>
                            <a:pt x="637" y="300"/>
                            <a:pt x="596" y="283"/>
                            <a:pt x="558" y="281"/>
                          </a:cubicBezTo>
                          <a:cubicBezTo>
                            <a:pt x="520" y="278"/>
                            <a:pt x="604" y="278"/>
                            <a:pt x="675" y="273"/>
                          </a:cubicBezTo>
                          <a:cubicBezTo>
                            <a:pt x="746" y="267"/>
                            <a:pt x="615" y="240"/>
                            <a:pt x="574" y="234"/>
                          </a:cubicBezTo>
                          <a:cubicBezTo>
                            <a:pt x="533" y="229"/>
                            <a:pt x="473" y="215"/>
                            <a:pt x="547" y="215"/>
                          </a:cubicBezTo>
                          <a:cubicBezTo>
                            <a:pt x="620" y="215"/>
                            <a:pt x="648" y="226"/>
                            <a:pt x="648" y="204"/>
                          </a:cubicBezTo>
                          <a:cubicBezTo>
                            <a:pt x="648" y="183"/>
                            <a:pt x="658" y="106"/>
                            <a:pt x="648" y="98"/>
                          </a:cubicBezTo>
                          <a:cubicBezTo>
                            <a:pt x="637" y="90"/>
                            <a:pt x="664" y="101"/>
                            <a:pt x="645" y="71"/>
                          </a:cubicBezTo>
                          <a:cubicBezTo>
                            <a:pt x="626" y="41"/>
                            <a:pt x="555" y="41"/>
                            <a:pt x="555" y="41"/>
                          </a:cubicBezTo>
                          <a:cubicBezTo>
                            <a:pt x="555" y="41"/>
                            <a:pt x="628" y="25"/>
                            <a:pt x="688" y="17"/>
                          </a:cubicBezTo>
                          <a:cubicBezTo>
                            <a:pt x="748" y="9"/>
                            <a:pt x="403" y="6"/>
                            <a:pt x="405" y="3"/>
                          </a:cubicBezTo>
                          <a:moveTo>
                            <a:pt x="19" y="357"/>
                          </a:moveTo>
                          <a:cubicBezTo>
                            <a:pt x="19" y="357"/>
                            <a:pt x="182" y="365"/>
                            <a:pt x="296" y="354"/>
                          </a:cubicBezTo>
                          <a:cubicBezTo>
                            <a:pt x="411" y="343"/>
                            <a:pt x="476" y="338"/>
                            <a:pt x="560" y="343"/>
                          </a:cubicBezTo>
                          <a:cubicBezTo>
                            <a:pt x="645" y="349"/>
                            <a:pt x="639" y="346"/>
                            <a:pt x="713" y="341"/>
                          </a:cubicBezTo>
                          <a:cubicBezTo>
                            <a:pt x="786" y="335"/>
                            <a:pt x="718" y="313"/>
                            <a:pt x="626" y="319"/>
                          </a:cubicBezTo>
                          <a:cubicBezTo>
                            <a:pt x="589" y="321"/>
                            <a:pt x="551" y="321"/>
                            <a:pt x="515" y="320"/>
                          </a:cubicBezTo>
                          <a:cubicBezTo>
                            <a:pt x="460" y="319"/>
                            <a:pt x="407" y="319"/>
                            <a:pt x="362" y="327"/>
                          </a:cubicBezTo>
                          <a:cubicBezTo>
                            <a:pt x="285" y="341"/>
                            <a:pt x="215" y="338"/>
                            <a:pt x="163" y="338"/>
                          </a:cubicBezTo>
                          <a:cubicBezTo>
                            <a:pt x="111" y="338"/>
                            <a:pt x="16" y="360"/>
                            <a:pt x="19" y="357"/>
                          </a:cubicBezTo>
                          <a:moveTo>
                            <a:pt x="49" y="433"/>
                          </a:moveTo>
                          <a:cubicBezTo>
                            <a:pt x="60" y="433"/>
                            <a:pt x="198" y="414"/>
                            <a:pt x="296" y="411"/>
                          </a:cubicBezTo>
                          <a:cubicBezTo>
                            <a:pt x="394" y="409"/>
                            <a:pt x="452" y="384"/>
                            <a:pt x="536" y="392"/>
                          </a:cubicBezTo>
                          <a:cubicBezTo>
                            <a:pt x="620" y="400"/>
                            <a:pt x="648" y="403"/>
                            <a:pt x="710" y="409"/>
                          </a:cubicBezTo>
                          <a:cubicBezTo>
                            <a:pt x="773" y="414"/>
                            <a:pt x="735" y="406"/>
                            <a:pt x="672" y="420"/>
                          </a:cubicBezTo>
                          <a:cubicBezTo>
                            <a:pt x="609" y="433"/>
                            <a:pt x="520" y="452"/>
                            <a:pt x="547" y="452"/>
                          </a:cubicBezTo>
                          <a:cubicBezTo>
                            <a:pt x="574" y="452"/>
                            <a:pt x="667" y="449"/>
                            <a:pt x="623" y="460"/>
                          </a:cubicBezTo>
                          <a:cubicBezTo>
                            <a:pt x="579" y="471"/>
                            <a:pt x="558" y="485"/>
                            <a:pt x="465" y="485"/>
                          </a:cubicBezTo>
                          <a:cubicBezTo>
                            <a:pt x="373" y="485"/>
                            <a:pt x="253" y="474"/>
                            <a:pt x="340" y="466"/>
                          </a:cubicBezTo>
                          <a:cubicBezTo>
                            <a:pt x="427" y="458"/>
                            <a:pt x="593" y="460"/>
                            <a:pt x="492" y="449"/>
                          </a:cubicBezTo>
                          <a:cubicBezTo>
                            <a:pt x="392" y="439"/>
                            <a:pt x="285" y="439"/>
                            <a:pt x="226" y="441"/>
                          </a:cubicBezTo>
                          <a:cubicBezTo>
                            <a:pt x="166" y="444"/>
                            <a:pt x="46" y="441"/>
                            <a:pt x="49" y="433"/>
                          </a:cubicBezTo>
                          <a:moveTo>
                            <a:pt x="92" y="588"/>
                          </a:moveTo>
                          <a:cubicBezTo>
                            <a:pt x="92" y="588"/>
                            <a:pt x="277" y="588"/>
                            <a:pt x="345" y="583"/>
                          </a:cubicBezTo>
                          <a:cubicBezTo>
                            <a:pt x="413" y="577"/>
                            <a:pt x="419" y="556"/>
                            <a:pt x="495" y="558"/>
                          </a:cubicBezTo>
                          <a:cubicBezTo>
                            <a:pt x="524" y="559"/>
                            <a:pt x="555" y="558"/>
                            <a:pt x="583" y="557"/>
                          </a:cubicBezTo>
                          <a:cubicBezTo>
                            <a:pt x="629" y="556"/>
                            <a:pt x="671" y="554"/>
                            <a:pt x="699" y="561"/>
                          </a:cubicBezTo>
                          <a:cubicBezTo>
                            <a:pt x="746" y="572"/>
                            <a:pt x="784" y="569"/>
                            <a:pt x="702" y="575"/>
                          </a:cubicBezTo>
                          <a:cubicBezTo>
                            <a:pt x="620" y="580"/>
                            <a:pt x="552" y="588"/>
                            <a:pt x="566" y="596"/>
                          </a:cubicBezTo>
                          <a:cubicBezTo>
                            <a:pt x="579" y="605"/>
                            <a:pt x="648" y="613"/>
                            <a:pt x="628" y="626"/>
                          </a:cubicBezTo>
                          <a:cubicBezTo>
                            <a:pt x="609" y="640"/>
                            <a:pt x="615" y="640"/>
                            <a:pt x="514" y="643"/>
                          </a:cubicBezTo>
                          <a:cubicBezTo>
                            <a:pt x="413" y="645"/>
                            <a:pt x="258" y="659"/>
                            <a:pt x="334" y="640"/>
                          </a:cubicBezTo>
                          <a:cubicBezTo>
                            <a:pt x="411" y="621"/>
                            <a:pt x="593" y="607"/>
                            <a:pt x="457" y="607"/>
                          </a:cubicBezTo>
                          <a:cubicBezTo>
                            <a:pt x="321" y="607"/>
                            <a:pt x="117" y="594"/>
                            <a:pt x="92" y="588"/>
                          </a:cubicBezTo>
                          <a:moveTo>
                            <a:pt x="60" y="743"/>
                          </a:moveTo>
                          <a:cubicBezTo>
                            <a:pt x="76" y="743"/>
                            <a:pt x="275" y="743"/>
                            <a:pt x="318" y="741"/>
                          </a:cubicBezTo>
                          <a:cubicBezTo>
                            <a:pt x="362" y="738"/>
                            <a:pt x="392" y="714"/>
                            <a:pt x="479" y="714"/>
                          </a:cubicBezTo>
                          <a:cubicBezTo>
                            <a:pt x="566" y="714"/>
                            <a:pt x="571" y="716"/>
                            <a:pt x="642" y="727"/>
                          </a:cubicBezTo>
                          <a:cubicBezTo>
                            <a:pt x="713" y="738"/>
                            <a:pt x="767" y="733"/>
                            <a:pt x="789" y="733"/>
                          </a:cubicBezTo>
                          <a:cubicBezTo>
                            <a:pt x="811" y="733"/>
                            <a:pt x="789" y="719"/>
                            <a:pt x="705" y="746"/>
                          </a:cubicBezTo>
                          <a:cubicBezTo>
                            <a:pt x="679" y="754"/>
                            <a:pt x="664" y="782"/>
                            <a:pt x="677" y="815"/>
                          </a:cubicBezTo>
                          <a:cubicBezTo>
                            <a:pt x="680" y="824"/>
                            <a:pt x="696" y="827"/>
                            <a:pt x="705" y="837"/>
                          </a:cubicBezTo>
                          <a:cubicBezTo>
                            <a:pt x="716" y="850"/>
                            <a:pt x="729" y="864"/>
                            <a:pt x="736" y="877"/>
                          </a:cubicBezTo>
                          <a:cubicBezTo>
                            <a:pt x="767" y="938"/>
                            <a:pt x="687" y="1010"/>
                            <a:pt x="626" y="1011"/>
                          </a:cubicBezTo>
                          <a:cubicBezTo>
                            <a:pt x="520" y="1012"/>
                            <a:pt x="457" y="1013"/>
                            <a:pt x="372" y="1014"/>
                          </a:cubicBezTo>
                          <a:cubicBezTo>
                            <a:pt x="366" y="1014"/>
                            <a:pt x="280" y="951"/>
                            <a:pt x="306" y="891"/>
                          </a:cubicBezTo>
                          <a:cubicBezTo>
                            <a:pt x="312" y="876"/>
                            <a:pt x="325" y="853"/>
                            <a:pt x="336" y="840"/>
                          </a:cubicBezTo>
                          <a:cubicBezTo>
                            <a:pt x="344" y="830"/>
                            <a:pt x="350" y="830"/>
                            <a:pt x="354" y="821"/>
                          </a:cubicBezTo>
                          <a:cubicBezTo>
                            <a:pt x="365" y="792"/>
                            <a:pt x="353" y="769"/>
                            <a:pt x="348" y="768"/>
                          </a:cubicBezTo>
                          <a:cubicBezTo>
                            <a:pt x="261" y="754"/>
                            <a:pt x="54" y="746"/>
                            <a:pt x="60" y="743"/>
                          </a:cubicBezTo>
                        </a:path>
                      </a:pathLst>
                    </a:custGeom>
                    <a:solidFill>
                      <a:srgbClr val="6464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4"/>
                    <p:cNvSpPr>
                      <a:spLocks/>
                    </p:cNvSpPr>
                    <p:nvPr/>
                  </p:nvSpPr>
                  <p:spPr bwMode="gray">
                    <a:xfrm>
                      <a:off x="-4810125" y="8204200"/>
                      <a:ext cx="1992313" cy="285750"/>
                    </a:xfrm>
                    <a:custGeom>
                      <a:avLst/>
                      <a:gdLst/>
                      <a:ahLst/>
                      <a:cxnLst>
                        <a:cxn ang="0">
                          <a:pos x="101" y="13"/>
                        </a:cxn>
                        <a:cxn ang="0">
                          <a:pos x="311" y="16"/>
                        </a:cxn>
                        <a:cxn ang="0">
                          <a:pos x="330" y="51"/>
                        </a:cxn>
                        <a:cxn ang="0">
                          <a:pos x="0" y="76"/>
                        </a:cxn>
                        <a:cxn ang="0">
                          <a:pos x="153" y="49"/>
                        </a:cxn>
                        <a:cxn ang="0">
                          <a:pos x="101" y="13"/>
                        </a:cxn>
                      </a:cxnLst>
                      <a:rect l="0" t="0" r="r" b="b"/>
                      <a:pathLst>
                        <a:path w="531" h="76">
                          <a:moveTo>
                            <a:pt x="101" y="13"/>
                          </a:moveTo>
                          <a:cubicBezTo>
                            <a:pt x="101" y="13"/>
                            <a:pt x="207" y="0"/>
                            <a:pt x="311" y="16"/>
                          </a:cubicBezTo>
                          <a:cubicBezTo>
                            <a:pt x="414" y="32"/>
                            <a:pt x="531" y="38"/>
                            <a:pt x="330" y="51"/>
                          </a:cubicBezTo>
                          <a:cubicBezTo>
                            <a:pt x="128" y="65"/>
                            <a:pt x="0" y="76"/>
                            <a:pt x="0" y="76"/>
                          </a:cubicBezTo>
                          <a:cubicBezTo>
                            <a:pt x="0" y="76"/>
                            <a:pt x="90" y="76"/>
                            <a:pt x="153" y="49"/>
                          </a:cubicBezTo>
                          <a:cubicBezTo>
                            <a:pt x="215" y="21"/>
                            <a:pt x="106" y="21"/>
                            <a:pt x="101" y="13"/>
                          </a:cubicBezTo>
                          <a:close/>
                        </a:path>
                      </a:pathLst>
                    </a:custGeom>
                    <a:solidFill>
                      <a:srgbClr val="5B5A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5"/>
                    <p:cNvSpPr>
                      <a:spLocks noEditPoints="1"/>
                    </p:cNvSpPr>
                    <p:nvPr/>
                  </p:nvSpPr>
                  <p:spPr bwMode="gray">
                    <a:xfrm>
                      <a:off x="-6638925" y="7585075"/>
                      <a:ext cx="2698750" cy="1560513"/>
                    </a:xfrm>
                    <a:custGeom>
                      <a:avLst/>
                      <a:gdLst/>
                      <a:ahLst/>
                      <a:cxnLst>
                        <a:cxn ang="0">
                          <a:pos x="7" y="3"/>
                        </a:cxn>
                        <a:cxn ang="0">
                          <a:pos x="304" y="11"/>
                        </a:cxn>
                        <a:cxn ang="0">
                          <a:pos x="498" y="50"/>
                        </a:cxn>
                        <a:cxn ang="0">
                          <a:pos x="27" y="93"/>
                        </a:cxn>
                        <a:cxn ang="0">
                          <a:pos x="7" y="3"/>
                        </a:cxn>
                        <a:cxn ang="0">
                          <a:pos x="0" y="187"/>
                        </a:cxn>
                        <a:cxn ang="0">
                          <a:pos x="327" y="187"/>
                        </a:cxn>
                        <a:cxn ang="0">
                          <a:pos x="424" y="229"/>
                        </a:cxn>
                        <a:cxn ang="0">
                          <a:pos x="19" y="265"/>
                        </a:cxn>
                        <a:cxn ang="0">
                          <a:pos x="0" y="187"/>
                        </a:cxn>
                        <a:cxn ang="0">
                          <a:pos x="7" y="339"/>
                        </a:cxn>
                        <a:cxn ang="0">
                          <a:pos x="280" y="362"/>
                        </a:cxn>
                        <a:cxn ang="0">
                          <a:pos x="526" y="358"/>
                        </a:cxn>
                        <a:cxn ang="0">
                          <a:pos x="288" y="413"/>
                        </a:cxn>
                        <a:cxn ang="0">
                          <a:pos x="7" y="413"/>
                        </a:cxn>
                        <a:cxn ang="0">
                          <a:pos x="7" y="339"/>
                        </a:cxn>
                      </a:cxnLst>
                      <a:rect l="0" t="0" r="r" b="b"/>
                      <a:pathLst>
                        <a:path w="720" h="416">
                          <a:moveTo>
                            <a:pt x="7" y="3"/>
                          </a:moveTo>
                          <a:cubicBezTo>
                            <a:pt x="7" y="3"/>
                            <a:pt x="136" y="0"/>
                            <a:pt x="304" y="11"/>
                          </a:cubicBezTo>
                          <a:cubicBezTo>
                            <a:pt x="471" y="23"/>
                            <a:pt x="720" y="27"/>
                            <a:pt x="498" y="50"/>
                          </a:cubicBezTo>
                          <a:cubicBezTo>
                            <a:pt x="276" y="74"/>
                            <a:pt x="27" y="93"/>
                            <a:pt x="27" y="93"/>
                          </a:cubicBezTo>
                          <a:lnTo>
                            <a:pt x="7" y="3"/>
                          </a:lnTo>
                          <a:close/>
                          <a:moveTo>
                            <a:pt x="0" y="187"/>
                          </a:moveTo>
                          <a:cubicBezTo>
                            <a:pt x="19" y="183"/>
                            <a:pt x="152" y="167"/>
                            <a:pt x="327" y="187"/>
                          </a:cubicBezTo>
                          <a:cubicBezTo>
                            <a:pt x="502" y="206"/>
                            <a:pt x="604" y="222"/>
                            <a:pt x="424" y="229"/>
                          </a:cubicBezTo>
                          <a:cubicBezTo>
                            <a:pt x="245" y="237"/>
                            <a:pt x="19" y="265"/>
                            <a:pt x="19" y="265"/>
                          </a:cubicBezTo>
                          <a:lnTo>
                            <a:pt x="0" y="187"/>
                          </a:lnTo>
                          <a:close/>
                          <a:moveTo>
                            <a:pt x="7" y="339"/>
                          </a:moveTo>
                          <a:cubicBezTo>
                            <a:pt x="7" y="339"/>
                            <a:pt x="116" y="374"/>
                            <a:pt x="280" y="362"/>
                          </a:cubicBezTo>
                          <a:cubicBezTo>
                            <a:pt x="444" y="350"/>
                            <a:pt x="545" y="354"/>
                            <a:pt x="526" y="358"/>
                          </a:cubicBezTo>
                          <a:cubicBezTo>
                            <a:pt x="506" y="362"/>
                            <a:pt x="432" y="416"/>
                            <a:pt x="288" y="413"/>
                          </a:cubicBezTo>
                          <a:cubicBezTo>
                            <a:pt x="144" y="409"/>
                            <a:pt x="7" y="413"/>
                            <a:pt x="7" y="413"/>
                          </a:cubicBezTo>
                          <a:lnTo>
                            <a:pt x="7" y="339"/>
                          </a:lnTo>
                          <a:close/>
                        </a:path>
                      </a:pathLst>
                    </a:custGeom>
                    <a:solidFill>
                      <a:srgbClr val="938A8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6"/>
                    <p:cNvSpPr>
                      <a:spLocks noEditPoints="1"/>
                    </p:cNvSpPr>
                    <p:nvPr/>
                  </p:nvSpPr>
                  <p:spPr bwMode="gray">
                    <a:xfrm>
                      <a:off x="-4816475" y="7612062"/>
                      <a:ext cx="2365375" cy="2012950"/>
                    </a:xfrm>
                    <a:custGeom>
                      <a:avLst/>
                      <a:gdLst/>
                      <a:ahLst/>
                      <a:cxnLst>
                        <a:cxn ang="0">
                          <a:pos x="119" y="13"/>
                        </a:cxn>
                        <a:cxn ang="0">
                          <a:pos x="313" y="13"/>
                        </a:cxn>
                        <a:cxn ang="0">
                          <a:pos x="370" y="40"/>
                        </a:cxn>
                        <a:cxn ang="0">
                          <a:pos x="76" y="73"/>
                        </a:cxn>
                        <a:cxn ang="0">
                          <a:pos x="117" y="51"/>
                        </a:cxn>
                        <a:cxn ang="0">
                          <a:pos x="138" y="19"/>
                        </a:cxn>
                        <a:cxn ang="0">
                          <a:pos x="119" y="13"/>
                        </a:cxn>
                        <a:cxn ang="0">
                          <a:pos x="122" y="340"/>
                        </a:cxn>
                        <a:cxn ang="0">
                          <a:pos x="313" y="334"/>
                        </a:cxn>
                        <a:cxn ang="0">
                          <a:pos x="454" y="351"/>
                        </a:cxn>
                        <a:cxn ang="0">
                          <a:pos x="117" y="394"/>
                        </a:cxn>
                        <a:cxn ang="0">
                          <a:pos x="152" y="373"/>
                        </a:cxn>
                        <a:cxn ang="0">
                          <a:pos x="122" y="340"/>
                        </a:cxn>
                        <a:cxn ang="0">
                          <a:pos x="167" y="86"/>
                        </a:cxn>
                        <a:cxn ang="0">
                          <a:pos x="382" y="69"/>
                        </a:cxn>
                        <a:cxn ang="0">
                          <a:pos x="268" y="117"/>
                        </a:cxn>
                        <a:cxn ang="0">
                          <a:pos x="167" y="86"/>
                        </a:cxn>
                        <a:cxn ang="0">
                          <a:pos x="150" y="266"/>
                        </a:cxn>
                        <a:cxn ang="0">
                          <a:pos x="303" y="252"/>
                        </a:cxn>
                        <a:cxn ang="0">
                          <a:pos x="469" y="248"/>
                        </a:cxn>
                        <a:cxn ang="0">
                          <a:pos x="303" y="279"/>
                        </a:cxn>
                        <a:cxn ang="0">
                          <a:pos x="150" y="266"/>
                        </a:cxn>
                        <a:cxn ang="0">
                          <a:pos x="141" y="428"/>
                        </a:cxn>
                        <a:cxn ang="0">
                          <a:pos x="272" y="406"/>
                        </a:cxn>
                        <a:cxn ang="0">
                          <a:pos x="456" y="414"/>
                        </a:cxn>
                        <a:cxn ang="0">
                          <a:pos x="347" y="436"/>
                        </a:cxn>
                        <a:cxn ang="0">
                          <a:pos x="141" y="428"/>
                        </a:cxn>
                        <a:cxn ang="0">
                          <a:pos x="216" y="511"/>
                        </a:cxn>
                        <a:cxn ang="0">
                          <a:pos x="325" y="502"/>
                        </a:cxn>
                        <a:cxn ang="0">
                          <a:pos x="338" y="519"/>
                        </a:cxn>
                        <a:cxn ang="0">
                          <a:pos x="268" y="533"/>
                        </a:cxn>
                        <a:cxn ang="0">
                          <a:pos x="216" y="511"/>
                        </a:cxn>
                      </a:cxnLst>
                      <a:rect l="0" t="0" r="r" b="b"/>
                      <a:pathLst>
                        <a:path w="631" h="537">
                          <a:moveTo>
                            <a:pt x="119" y="13"/>
                          </a:moveTo>
                          <a:cubicBezTo>
                            <a:pt x="119" y="13"/>
                            <a:pt x="239" y="0"/>
                            <a:pt x="313" y="13"/>
                          </a:cubicBezTo>
                          <a:cubicBezTo>
                            <a:pt x="386" y="27"/>
                            <a:pt x="484" y="13"/>
                            <a:pt x="370" y="40"/>
                          </a:cubicBezTo>
                          <a:cubicBezTo>
                            <a:pt x="255" y="68"/>
                            <a:pt x="152" y="76"/>
                            <a:pt x="76" y="73"/>
                          </a:cubicBezTo>
                          <a:cubicBezTo>
                            <a:pt x="0" y="70"/>
                            <a:pt x="27" y="70"/>
                            <a:pt x="117" y="51"/>
                          </a:cubicBezTo>
                          <a:cubicBezTo>
                            <a:pt x="206" y="32"/>
                            <a:pt x="168" y="19"/>
                            <a:pt x="138" y="19"/>
                          </a:cubicBezTo>
                          <a:cubicBezTo>
                            <a:pt x="108" y="19"/>
                            <a:pt x="127" y="16"/>
                            <a:pt x="119" y="13"/>
                          </a:cubicBezTo>
                          <a:close/>
                          <a:moveTo>
                            <a:pt x="122" y="340"/>
                          </a:moveTo>
                          <a:cubicBezTo>
                            <a:pt x="122" y="340"/>
                            <a:pt x="209" y="332"/>
                            <a:pt x="313" y="334"/>
                          </a:cubicBezTo>
                          <a:cubicBezTo>
                            <a:pt x="416" y="337"/>
                            <a:pt x="631" y="321"/>
                            <a:pt x="454" y="351"/>
                          </a:cubicBezTo>
                          <a:cubicBezTo>
                            <a:pt x="277" y="381"/>
                            <a:pt x="176" y="386"/>
                            <a:pt x="117" y="394"/>
                          </a:cubicBezTo>
                          <a:cubicBezTo>
                            <a:pt x="57" y="403"/>
                            <a:pt x="84" y="397"/>
                            <a:pt x="152" y="373"/>
                          </a:cubicBezTo>
                          <a:cubicBezTo>
                            <a:pt x="220" y="348"/>
                            <a:pt x="122" y="348"/>
                            <a:pt x="122" y="340"/>
                          </a:cubicBezTo>
                          <a:close/>
                          <a:moveTo>
                            <a:pt x="167" y="86"/>
                          </a:moveTo>
                          <a:cubicBezTo>
                            <a:pt x="198" y="86"/>
                            <a:pt x="294" y="60"/>
                            <a:pt x="382" y="69"/>
                          </a:cubicBezTo>
                          <a:cubicBezTo>
                            <a:pt x="469" y="77"/>
                            <a:pt x="369" y="112"/>
                            <a:pt x="268" y="117"/>
                          </a:cubicBezTo>
                          <a:cubicBezTo>
                            <a:pt x="167" y="121"/>
                            <a:pt x="172" y="91"/>
                            <a:pt x="167" y="86"/>
                          </a:cubicBezTo>
                          <a:close/>
                          <a:moveTo>
                            <a:pt x="150" y="266"/>
                          </a:moveTo>
                          <a:cubicBezTo>
                            <a:pt x="176" y="266"/>
                            <a:pt x="216" y="257"/>
                            <a:pt x="303" y="252"/>
                          </a:cubicBezTo>
                          <a:cubicBezTo>
                            <a:pt x="391" y="248"/>
                            <a:pt x="469" y="248"/>
                            <a:pt x="469" y="248"/>
                          </a:cubicBezTo>
                          <a:cubicBezTo>
                            <a:pt x="469" y="248"/>
                            <a:pt x="399" y="274"/>
                            <a:pt x="303" y="279"/>
                          </a:cubicBezTo>
                          <a:cubicBezTo>
                            <a:pt x="207" y="283"/>
                            <a:pt x="159" y="266"/>
                            <a:pt x="150" y="266"/>
                          </a:cubicBezTo>
                          <a:close/>
                          <a:moveTo>
                            <a:pt x="141" y="428"/>
                          </a:moveTo>
                          <a:cubicBezTo>
                            <a:pt x="159" y="428"/>
                            <a:pt x="150" y="410"/>
                            <a:pt x="272" y="406"/>
                          </a:cubicBezTo>
                          <a:cubicBezTo>
                            <a:pt x="395" y="401"/>
                            <a:pt x="456" y="414"/>
                            <a:pt x="456" y="414"/>
                          </a:cubicBezTo>
                          <a:cubicBezTo>
                            <a:pt x="456" y="414"/>
                            <a:pt x="487" y="419"/>
                            <a:pt x="347" y="436"/>
                          </a:cubicBezTo>
                          <a:cubicBezTo>
                            <a:pt x="207" y="454"/>
                            <a:pt x="145" y="423"/>
                            <a:pt x="141" y="428"/>
                          </a:cubicBezTo>
                          <a:close/>
                          <a:moveTo>
                            <a:pt x="216" y="511"/>
                          </a:moveTo>
                          <a:cubicBezTo>
                            <a:pt x="242" y="511"/>
                            <a:pt x="255" y="502"/>
                            <a:pt x="325" y="502"/>
                          </a:cubicBezTo>
                          <a:cubicBezTo>
                            <a:pt x="395" y="502"/>
                            <a:pt x="338" y="519"/>
                            <a:pt x="338" y="519"/>
                          </a:cubicBezTo>
                          <a:cubicBezTo>
                            <a:pt x="338" y="519"/>
                            <a:pt x="329" y="528"/>
                            <a:pt x="268" y="533"/>
                          </a:cubicBezTo>
                          <a:cubicBezTo>
                            <a:pt x="207" y="537"/>
                            <a:pt x="224" y="519"/>
                            <a:pt x="216" y="511"/>
                          </a:cubicBezTo>
                          <a:close/>
                        </a:path>
                      </a:pathLst>
                    </a:custGeom>
                    <a:solidFill>
                      <a:srgbClr val="F3F0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noEditPoints="1"/>
                    </p:cNvSpPr>
                    <p:nvPr/>
                  </p:nvSpPr>
                  <p:spPr bwMode="gray">
                    <a:xfrm>
                      <a:off x="-6561138" y="9742487"/>
                      <a:ext cx="3967163" cy="77788"/>
                    </a:xfrm>
                    <a:custGeom>
                      <a:avLst/>
                      <a:gdLst/>
                      <a:ahLst/>
                      <a:cxnLst>
                        <a:cxn ang="0">
                          <a:pos x="0" y="10"/>
                        </a:cxn>
                        <a:cxn ang="0">
                          <a:pos x="0" y="21"/>
                        </a:cxn>
                        <a:cxn ang="0">
                          <a:pos x="5" y="21"/>
                        </a:cxn>
                        <a:cxn ang="0">
                          <a:pos x="4" y="19"/>
                        </a:cxn>
                        <a:cxn ang="0">
                          <a:pos x="0" y="10"/>
                        </a:cxn>
                        <a:cxn ang="0">
                          <a:pos x="1058" y="0"/>
                        </a:cxn>
                        <a:cxn ang="0">
                          <a:pos x="1056" y="2"/>
                        </a:cxn>
                        <a:cxn ang="0">
                          <a:pos x="1058" y="2"/>
                        </a:cxn>
                        <a:cxn ang="0">
                          <a:pos x="1058" y="0"/>
                        </a:cxn>
                      </a:cxnLst>
                      <a:rect l="0" t="0" r="r" b="b"/>
                      <a:pathLst>
                        <a:path w="1058" h="21">
                          <a:moveTo>
                            <a:pt x="0" y="10"/>
                          </a:moveTo>
                          <a:cubicBezTo>
                            <a:pt x="0" y="21"/>
                            <a:pt x="0" y="21"/>
                            <a:pt x="0" y="21"/>
                          </a:cubicBezTo>
                          <a:cubicBezTo>
                            <a:pt x="0" y="21"/>
                            <a:pt x="2" y="21"/>
                            <a:pt x="5" y="21"/>
                          </a:cubicBezTo>
                          <a:cubicBezTo>
                            <a:pt x="5" y="21"/>
                            <a:pt x="5" y="20"/>
                            <a:pt x="4" y="19"/>
                          </a:cubicBezTo>
                          <a:cubicBezTo>
                            <a:pt x="3" y="16"/>
                            <a:pt x="1" y="13"/>
                            <a:pt x="0" y="10"/>
                          </a:cubicBezTo>
                          <a:moveTo>
                            <a:pt x="1058" y="0"/>
                          </a:moveTo>
                          <a:cubicBezTo>
                            <a:pt x="1057" y="1"/>
                            <a:pt x="1057" y="2"/>
                            <a:pt x="1056" y="2"/>
                          </a:cubicBezTo>
                          <a:cubicBezTo>
                            <a:pt x="1057" y="2"/>
                            <a:pt x="1058" y="2"/>
                            <a:pt x="1058" y="2"/>
                          </a:cubicBezTo>
                          <a:cubicBezTo>
                            <a:pt x="1058" y="0"/>
                            <a:pt x="1058" y="0"/>
                            <a:pt x="1058" y="0"/>
                          </a:cubicBezTo>
                        </a:path>
                      </a:pathLst>
                    </a:custGeom>
                    <a:solidFill>
                      <a:srgbClr val="F9F7F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noEditPoints="1"/>
                    </p:cNvSpPr>
                    <p:nvPr/>
                  </p:nvSpPr>
                  <p:spPr bwMode="gray">
                    <a:xfrm>
                      <a:off x="-6561138" y="9583737"/>
                      <a:ext cx="3967163" cy="266700"/>
                    </a:xfrm>
                    <a:custGeom>
                      <a:avLst/>
                      <a:gdLst/>
                      <a:ahLst/>
                      <a:cxnLst>
                        <a:cxn ang="0">
                          <a:pos x="1" y="19"/>
                        </a:cxn>
                        <a:cxn ang="0">
                          <a:pos x="0" y="52"/>
                        </a:cxn>
                        <a:cxn ang="0">
                          <a:pos x="4" y="61"/>
                        </a:cxn>
                        <a:cxn ang="0">
                          <a:pos x="5" y="63"/>
                        </a:cxn>
                        <a:cxn ang="0">
                          <a:pos x="202" y="68"/>
                        </a:cxn>
                        <a:cxn ang="0">
                          <a:pos x="335" y="71"/>
                        </a:cxn>
                        <a:cxn ang="0">
                          <a:pos x="349" y="52"/>
                        </a:cxn>
                        <a:cxn ang="0">
                          <a:pos x="367" y="33"/>
                        </a:cxn>
                        <a:cxn ang="0">
                          <a:pos x="368" y="28"/>
                        </a:cxn>
                        <a:cxn ang="0">
                          <a:pos x="203" y="24"/>
                        </a:cxn>
                        <a:cxn ang="0">
                          <a:pos x="61" y="21"/>
                        </a:cxn>
                        <a:cxn ang="0">
                          <a:pos x="17" y="20"/>
                        </a:cxn>
                        <a:cxn ang="0">
                          <a:pos x="1" y="19"/>
                        </a:cxn>
                        <a:cxn ang="0">
                          <a:pos x="1055" y="0"/>
                        </a:cxn>
                        <a:cxn ang="0">
                          <a:pos x="1051" y="1"/>
                        </a:cxn>
                        <a:cxn ang="0">
                          <a:pos x="821" y="16"/>
                        </a:cxn>
                        <a:cxn ang="0">
                          <a:pos x="688" y="24"/>
                        </a:cxn>
                        <a:cxn ang="0">
                          <a:pos x="690" y="27"/>
                        </a:cxn>
                        <a:cxn ang="0">
                          <a:pos x="718" y="49"/>
                        </a:cxn>
                        <a:cxn ang="0">
                          <a:pos x="732" y="65"/>
                        </a:cxn>
                        <a:cxn ang="0">
                          <a:pos x="1056" y="44"/>
                        </a:cxn>
                        <a:cxn ang="0">
                          <a:pos x="1058" y="42"/>
                        </a:cxn>
                        <a:cxn ang="0">
                          <a:pos x="1055" y="0"/>
                        </a:cxn>
                      </a:cxnLst>
                      <a:rect l="0" t="0" r="r" b="b"/>
                      <a:pathLst>
                        <a:path w="1058" h="71">
                          <a:moveTo>
                            <a:pt x="1" y="19"/>
                          </a:moveTo>
                          <a:cubicBezTo>
                            <a:pt x="0" y="52"/>
                            <a:pt x="0" y="52"/>
                            <a:pt x="0" y="52"/>
                          </a:cubicBezTo>
                          <a:cubicBezTo>
                            <a:pt x="1" y="55"/>
                            <a:pt x="3" y="58"/>
                            <a:pt x="4" y="61"/>
                          </a:cubicBezTo>
                          <a:cubicBezTo>
                            <a:pt x="5" y="62"/>
                            <a:pt x="5" y="63"/>
                            <a:pt x="5" y="63"/>
                          </a:cubicBezTo>
                          <a:cubicBezTo>
                            <a:pt x="27" y="64"/>
                            <a:pt x="108" y="66"/>
                            <a:pt x="202" y="68"/>
                          </a:cubicBezTo>
                          <a:cubicBezTo>
                            <a:pt x="245" y="69"/>
                            <a:pt x="291" y="70"/>
                            <a:pt x="335" y="71"/>
                          </a:cubicBezTo>
                          <a:cubicBezTo>
                            <a:pt x="340" y="64"/>
                            <a:pt x="345" y="57"/>
                            <a:pt x="349" y="52"/>
                          </a:cubicBezTo>
                          <a:cubicBezTo>
                            <a:pt x="357" y="42"/>
                            <a:pt x="363" y="42"/>
                            <a:pt x="367" y="33"/>
                          </a:cubicBezTo>
                          <a:cubicBezTo>
                            <a:pt x="367" y="31"/>
                            <a:pt x="368" y="29"/>
                            <a:pt x="368" y="28"/>
                          </a:cubicBezTo>
                          <a:cubicBezTo>
                            <a:pt x="314" y="27"/>
                            <a:pt x="257" y="26"/>
                            <a:pt x="203" y="24"/>
                          </a:cubicBezTo>
                          <a:cubicBezTo>
                            <a:pt x="148" y="23"/>
                            <a:pt x="97" y="22"/>
                            <a:pt x="61" y="21"/>
                          </a:cubicBezTo>
                          <a:cubicBezTo>
                            <a:pt x="42" y="20"/>
                            <a:pt x="27" y="20"/>
                            <a:pt x="17" y="20"/>
                          </a:cubicBezTo>
                          <a:cubicBezTo>
                            <a:pt x="7" y="19"/>
                            <a:pt x="1" y="19"/>
                            <a:pt x="1" y="19"/>
                          </a:cubicBezTo>
                          <a:moveTo>
                            <a:pt x="1055" y="0"/>
                          </a:moveTo>
                          <a:cubicBezTo>
                            <a:pt x="1055" y="0"/>
                            <a:pt x="1054" y="1"/>
                            <a:pt x="1051" y="1"/>
                          </a:cubicBezTo>
                          <a:cubicBezTo>
                            <a:pt x="1029" y="2"/>
                            <a:pt x="931" y="9"/>
                            <a:pt x="821" y="16"/>
                          </a:cubicBezTo>
                          <a:cubicBezTo>
                            <a:pt x="778" y="19"/>
                            <a:pt x="732" y="22"/>
                            <a:pt x="688" y="24"/>
                          </a:cubicBezTo>
                          <a:cubicBezTo>
                            <a:pt x="689" y="25"/>
                            <a:pt x="689" y="26"/>
                            <a:pt x="690" y="27"/>
                          </a:cubicBezTo>
                          <a:cubicBezTo>
                            <a:pt x="693" y="36"/>
                            <a:pt x="709" y="39"/>
                            <a:pt x="718" y="49"/>
                          </a:cubicBezTo>
                          <a:cubicBezTo>
                            <a:pt x="723" y="55"/>
                            <a:pt x="728" y="60"/>
                            <a:pt x="732" y="65"/>
                          </a:cubicBezTo>
                          <a:cubicBezTo>
                            <a:pt x="878" y="58"/>
                            <a:pt x="1033" y="46"/>
                            <a:pt x="1056" y="44"/>
                          </a:cubicBezTo>
                          <a:cubicBezTo>
                            <a:pt x="1057" y="44"/>
                            <a:pt x="1057" y="43"/>
                            <a:pt x="1058" y="42"/>
                          </a:cubicBezTo>
                          <a:cubicBezTo>
                            <a:pt x="1055" y="0"/>
                            <a:pt x="1055" y="0"/>
                            <a:pt x="1055" y="0"/>
                          </a:cubicBezTo>
                        </a:path>
                      </a:pathLst>
                    </a:custGeom>
                    <a:solidFill>
                      <a:srgbClr val="BCBAB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9"/>
                    <p:cNvSpPr>
                      <a:spLocks/>
                    </p:cNvSpPr>
                    <p:nvPr/>
                  </p:nvSpPr>
                  <p:spPr bwMode="gray">
                    <a:xfrm>
                      <a:off x="-5305425" y="9674225"/>
                      <a:ext cx="1489075" cy="184150"/>
                    </a:xfrm>
                    <a:custGeom>
                      <a:avLst/>
                      <a:gdLst/>
                      <a:ahLst/>
                      <a:cxnLst>
                        <a:cxn ang="0">
                          <a:pos x="353" y="0"/>
                        </a:cxn>
                        <a:cxn ang="0">
                          <a:pos x="320" y="1"/>
                        </a:cxn>
                        <a:cxn ang="0">
                          <a:pos x="184" y="5"/>
                        </a:cxn>
                        <a:cxn ang="0">
                          <a:pos x="184" y="5"/>
                        </a:cxn>
                        <a:cxn ang="0">
                          <a:pos x="33" y="4"/>
                        </a:cxn>
                        <a:cxn ang="0">
                          <a:pos x="32" y="9"/>
                        </a:cxn>
                        <a:cxn ang="0">
                          <a:pos x="14" y="28"/>
                        </a:cxn>
                        <a:cxn ang="0">
                          <a:pos x="0" y="47"/>
                        </a:cxn>
                        <a:cxn ang="0">
                          <a:pos x="184" y="49"/>
                        </a:cxn>
                        <a:cxn ang="0">
                          <a:pos x="333" y="45"/>
                        </a:cxn>
                        <a:cxn ang="0">
                          <a:pos x="397" y="41"/>
                        </a:cxn>
                        <a:cxn ang="0">
                          <a:pos x="383" y="25"/>
                        </a:cxn>
                        <a:cxn ang="0">
                          <a:pos x="355" y="3"/>
                        </a:cxn>
                        <a:cxn ang="0">
                          <a:pos x="353" y="0"/>
                        </a:cxn>
                      </a:cxnLst>
                      <a:rect l="0" t="0" r="r" b="b"/>
                      <a:pathLst>
                        <a:path w="397" h="49">
                          <a:moveTo>
                            <a:pt x="353" y="0"/>
                          </a:moveTo>
                          <a:cubicBezTo>
                            <a:pt x="342" y="0"/>
                            <a:pt x="331" y="1"/>
                            <a:pt x="320" y="1"/>
                          </a:cubicBezTo>
                          <a:cubicBezTo>
                            <a:pt x="267" y="4"/>
                            <a:pt x="219" y="5"/>
                            <a:pt x="184" y="5"/>
                          </a:cubicBezTo>
                          <a:cubicBezTo>
                            <a:pt x="184" y="5"/>
                            <a:pt x="184" y="5"/>
                            <a:pt x="184" y="5"/>
                          </a:cubicBezTo>
                          <a:cubicBezTo>
                            <a:pt x="145" y="5"/>
                            <a:pt x="91" y="5"/>
                            <a:pt x="33" y="4"/>
                          </a:cubicBezTo>
                          <a:cubicBezTo>
                            <a:pt x="33" y="5"/>
                            <a:pt x="32" y="7"/>
                            <a:pt x="32" y="9"/>
                          </a:cubicBezTo>
                          <a:cubicBezTo>
                            <a:pt x="28" y="18"/>
                            <a:pt x="22" y="18"/>
                            <a:pt x="14" y="28"/>
                          </a:cubicBezTo>
                          <a:cubicBezTo>
                            <a:pt x="10" y="33"/>
                            <a:pt x="5" y="40"/>
                            <a:pt x="0" y="47"/>
                          </a:cubicBezTo>
                          <a:cubicBezTo>
                            <a:pt x="71" y="48"/>
                            <a:pt x="137" y="49"/>
                            <a:pt x="184" y="49"/>
                          </a:cubicBezTo>
                          <a:cubicBezTo>
                            <a:pt x="222" y="49"/>
                            <a:pt x="275" y="48"/>
                            <a:pt x="333" y="45"/>
                          </a:cubicBezTo>
                          <a:cubicBezTo>
                            <a:pt x="354" y="44"/>
                            <a:pt x="375" y="43"/>
                            <a:pt x="397" y="41"/>
                          </a:cubicBezTo>
                          <a:cubicBezTo>
                            <a:pt x="393" y="36"/>
                            <a:pt x="388" y="31"/>
                            <a:pt x="383" y="25"/>
                          </a:cubicBezTo>
                          <a:cubicBezTo>
                            <a:pt x="374" y="15"/>
                            <a:pt x="358" y="12"/>
                            <a:pt x="355" y="3"/>
                          </a:cubicBezTo>
                          <a:cubicBezTo>
                            <a:pt x="354" y="2"/>
                            <a:pt x="354" y="1"/>
                            <a:pt x="353" y="0"/>
                          </a:cubicBezTo>
                        </a:path>
                      </a:pathLst>
                    </a:custGeom>
                    <a:solidFill>
                      <a:srgbClr val="B0AFA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2"/>
                    <p:cNvSpPr>
                      <a:spLocks/>
                    </p:cNvSpPr>
                    <p:nvPr/>
                  </p:nvSpPr>
                  <p:spPr bwMode="gray">
                    <a:xfrm>
                      <a:off x="-2619375" y="8102600"/>
                      <a:ext cx="63500" cy="192088"/>
                    </a:xfrm>
                    <a:custGeom>
                      <a:avLst/>
                      <a:gdLst/>
                      <a:ahLst/>
                      <a:cxnLst>
                        <a:cxn ang="0">
                          <a:pos x="2" y="0"/>
                        </a:cxn>
                        <a:cxn ang="0">
                          <a:pos x="15" y="50"/>
                        </a:cxn>
                        <a:cxn ang="0">
                          <a:pos x="17" y="51"/>
                        </a:cxn>
                        <a:cxn ang="0">
                          <a:pos x="2" y="0"/>
                        </a:cxn>
                      </a:cxnLst>
                      <a:rect l="0" t="0" r="r" b="b"/>
                      <a:pathLst>
                        <a:path w="17" h="51">
                          <a:moveTo>
                            <a:pt x="2" y="0"/>
                          </a:moveTo>
                          <a:cubicBezTo>
                            <a:pt x="0" y="20"/>
                            <a:pt x="12" y="44"/>
                            <a:pt x="15" y="50"/>
                          </a:cubicBezTo>
                          <a:cubicBezTo>
                            <a:pt x="16" y="50"/>
                            <a:pt x="17" y="51"/>
                            <a:pt x="17" y="51"/>
                          </a:cubicBezTo>
                          <a:cubicBezTo>
                            <a:pt x="2" y="0"/>
                            <a:pt x="2" y="0"/>
                            <a:pt x="2"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3"/>
                    <p:cNvSpPr>
                      <a:spLocks/>
                    </p:cNvSpPr>
                    <p:nvPr/>
                  </p:nvSpPr>
                  <p:spPr bwMode="gray">
                    <a:xfrm>
                      <a:off x="-2770188" y="8054975"/>
                      <a:ext cx="206375" cy="234950"/>
                    </a:xfrm>
                    <a:custGeom>
                      <a:avLst/>
                      <a:gdLst/>
                      <a:ahLst/>
                      <a:cxnLst>
                        <a:cxn ang="0">
                          <a:pos x="23" y="0"/>
                        </a:cxn>
                        <a:cxn ang="0">
                          <a:pos x="2" y="18"/>
                        </a:cxn>
                        <a:cxn ang="0">
                          <a:pos x="55" y="63"/>
                        </a:cxn>
                        <a:cxn ang="0">
                          <a:pos x="42" y="13"/>
                        </a:cxn>
                        <a:cxn ang="0">
                          <a:pos x="39" y="3"/>
                        </a:cxn>
                        <a:cxn ang="0">
                          <a:pos x="23" y="0"/>
                        </a:cxn>
                      </a:cxnLst>
                      <a:rect l="0" t="0" r="r" b="b"/>
                      <a:pathLst>
                        <a:path w="55" h="63">
                          <a:moveTo>
                            <a:pt x="23" y="0"/>
                          </a:moveTo>
                          <a:cubicBezTo>
                            <a:pt x="14" y="0"/>
                            <a:pt x="4" y="3"/>
                            <a:pt x="2" y="18"/>
                          </a:cubicBezTo>
                          <a:cubicBezTo>
                            <a:pt x="0" y="42"/>
                            <a:pt x="44" y="59"/>
                            <a:pt x="55" y="63"/>
                          </a:cubicBezTo>
                          <a:cubicBezTo>
                            <a:pt x="52" y="57"/>
                            <a:pt x="40" y="33"/>
                            <a:pt x="42" y="13"/>
                          </a:cubicBezTo>
                          <a:cubicBezTo>
                            <a:pt x="39" y="3"/>
                            <a:pt x="39" y="3"/>
                            <a:pt x="39" y="3"/>
                          </a:cubicBezTo>
                          <a:cubicBezTo>
                            <a:pt x="39" y="3"/>
                            <a:pt x="31" y="0"/>
                            <a:pt x="23"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4"/>
                    <p:cNvSpPr>
                      <a:spLocks/>
                    </p:cNvSpPr>
                    <p:nvPr/>
                  </p:nvSpPr>
                  <p:spPr bwMode="gray">
                    <a:xfrm>
                      <a:off x="-2635250" y="8729662"/>
                      <a:ext cx="34925" cy="127000"/>
                    </a:xfrm>
                    <a:custGeom>
                      <a:avLst/>
                      <a:gdLst/>
                      <a:ahLst/>
                      <a:cxnLst>
                        <a:cxn ang="0">
                          <a:pos x="1" y="0"/>
                        </a:cxn>
                        <a:cxn ang="0">
                          <a:pos x="9" y="34"/>
                        </a:cxn>
                        <a:cxn ang="0">
                          <a:pos x="1" y="0"/>
                        </a:cxn>
                      </a:cxnLst>
                      <a:rect l="0" t="0" r="r" b="b"/>
                      <a:pathLst>
                        <a:path w="9" h="34">
                          <a:moveTo>
                            <a:pt x="1" y="0"/>
                          </a:moveTo>
                          <a:cubicBezTo>
                            <a:pt x="0" y="12"/>
                            <a:pt x="1" y="24"/>
                            <a:pt x="9" y="34"/>
                          </a:cubicBezTo>
                          <a:cubicBezTo>
                            <a:pt x="1" y="0"/>
                            <a:pt x="1" y="0"/>
                            <a:pt x="1"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5"/>
                    <p:cNvSpPr>
                      <a:spLocks/>
                    </p:cNvSpPr>
                    <p:nvPr/>
                  </p:nvSpPr>
                  <p:spPr bwMode="gray">
                    <a:xfrm>
                      <a:off x="-2852738" y="8636000"/>
                      <a:ext cx="255588" cy="231775"/>
                    </a:xfrm>
                    <a:custGeom>
                      <a:avLst/>
                      <a:gdLst/>
                      <a:ahLst/>
                      <a:cxnLst>
                        <a:cxn ang="0">
                          <a:pos x="34" y="0"/>
                        </a:cxn>
                        <a:cxn ang="0">
                          <a:pos x="8" y="17"/>
                        </a:cxn>
                        <a:cxn ang="0">
                          <a:pos x="68" y="62"/>
                        </a:cxn>
                        <a:cxn ang="0">
                          <a:pos x="67" y="59"/>
                        </a:cxn>
                        <a:cxn ang="0">
                          <a:pos x="59" y="25"/>
                        </a:cxn>
                        <a:cxn ang="0">
                          <a:pos x="54" y="4"/>
                        </a:cxn>
                        <a:cxn ang="0">
                          <a:pos x="34" y="0"/>
                        </a:cxn>
                      </a:cxnLst>
                      <a:rect l="0" t="0" r="r" b="b"/>
                      <a:pathLst>
                        <a:path w="68" h="62">
                          <a:moveTo>
                            <a:pt x="34" y="0"/>
                          </a:moveTo>
                          <a:cubicBezTo>
                            <a:pt x="24" y="0"/>
                            <a:pt x="12" y="4"/>
                            <a:pt x="8" y="17"/>
                          </a:cubicBezTo>
                          <a:cubicBezTo>
                            <a:pt x="0" y="44"/>
                            <a:pt x="68" y="62"/>
                            <a:pt x="68" y="62"/>
                          </a:cubicBezTo>
                          <a:cubicBezTo>
                            <a:pt x="67" y="59"/>
                            <a:pt x="67" y="59"/>
                            <a:pt x="67" y="59"/>
                          </a:cubicBezTo>
                          <a:cubicBezTo>
                            <a:pt x="59" y="49"/>
                            <a:pt x="58" y="37"/>
                            <a:pt x="59" y="25"/>
                          </a:cubicBezTo>
                          <a:cubicBezTo>
                            <a:pt x="54" y="4"/>
                            <a:pt x="54" y="4"/>
                            <a:pt x="54" y="4"/>
                          </a:cubicBezTo>
                          <a:cubicBezTo>
                            <a:pt x="54" y="4"/>
                            <a:pt x="45" y="0"/>
                            <a:pt x="34"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6"/>
                    <p:cNvSpPr>
                      <a:spLocks/>
                    </p:cNvSpPr>
                    <p:nvPr/>
                  </p:nvSpPr>
                  <p:spPr bwMode="gray">
                    <a:xfrm>
                      <a:off x="-2638425" y="9359900"/>
                      <a:ext cx="33338" cy="88900"/>
                    </a:xfrm>
                    <a:custGeom>
                      <a:avLst/>
                      <a:gdLst/>
                      <a:ahLst/>
                      <a:cxnLst>
                        <a:cxn ang="0">
                          <a:pos x="0" y="0"/>
                        </a:cxn>
                        <a:cxn ang="0">
                          <a:pos x="9" y="24"/>
                        </a:cxn>
                        <a:cxn ang="0">
                          <a:pos x="0" y="0"/>
                        </a:cxn>
                      </a:cxnLst>
                      <a:rect l="0" t="0" r="r" b="b"/>
                      <a:pathLst>
                        <a:path w="9" h="24">
                          <a:moveTo>
                            <a:pt x="0" y="0"/>
                          </a:moveTo>
                          <a:cubicBezTo>
                            <a:pt x="1" y="11"/>
                            <a:pt x="2" y="19"/>
                            <a:pt x="9" y="24"/>
                          </a:cubicBezTo>
                          <a:cubicBezTo>
                            <a:pt x="0" y="0"/>
                            <a:pt x="0" y="0"/>
                            <a:pt x="0"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gray">
                    <a:xfrm>
                      <a:off x="-2792413" y="9228137"/>
                      <a:ext cx="192088" cy="236538"/>
                    </a:xfrm>
                    <a:custGeom>
                      <a:avLst/>
                      <a:gdLst/>
                      <a:ahLst/>
                      <a:cxnLst>
                        <a:cxn ang="0">
                          <a:pos x="19" y="0"/>
                        </a:cxn>
                        <a:cxn ang="0">
                          <a:pos x="6" y="17"/>
                        </a:cxn>
                        <a:cxn ang="0">
                          <a:pos x="51" y="63"/>
                        </a:cxn>
                        <a:cxn ang="0">
                          <a:pos x="50" y="59"/>
                        </a:cxn>
                        <a:cxn ang="0">
                          <a:pos x="41" y="35"/>
                        </a:cxn>
                        <a:cxn ang="0">
                          <a:pos x="31" y="5"/>
                        </a:cxn>
                        <a:cxn ang="0">
                          <a:pos x="19" y="0"/>
                        </a:cxn>
                      </a:cxnLst>
                      <a:rect l="0" t="0" r="r" b="b"/>
                      <a:pathLst>
                        <a:path w="51" h="63">
                          <a:moveTo>
                            <a:pt x="19" y="0"/>
                          </a:moveTo>
                          <a:cubicBezTo>
                            <a:pt x="14" y="0"/>
                            <a:pt x="8" y="4"/>
                            <a:pt x="6" y="17"/>
                          </a:cubicBezTo>
                          <a:cubicBezTo>
                            <a:pt x="0" y="44"/>
                            <a:pt x="51" y="63"/>
                            <a:pt x="51" y="63"/>
                          </a:cubicBezTo>
                          <a:cubicBezTo>
                            <a:pt x="50" y="59"/>
                            <a:pt x="50" y="59"/>
                            <a:pt x="50" y="59"/>
                          </a:cubicBezTo>
                          <a:cubicBezTo>
                            <a:pt x="43" y="54"/>
                            <a:pt x="42" y="46"/>
                            <a:pt x="41" y="35"/>
                          </a:cubicBezTo>
                          <a:cubicBezTo>
                            <a:pt x="31" y="5"/>
                            <a:pt x="31" y="5"/>
                            <a:pt x="31" y="5"/>
                          </a:cubicBezTo>
                          <a:cubicBezTo>
                            <a:pt x="31" y="5"/>
                            <a:pt x="25" y="0"/>
                            <a:pt x="19"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9"/>
                    <p:cNvSpPr>
                      <a:spLocks noEditPoints="1"/>
                    </p:cNvSpPr>
                    <p:nvPr/>
                  </p:nvSpPr>
                  <p:spPr bwMode="gray">
                    <a:xfrm>
                      <a:off x="-6586538" y="8080375"/>
                      <a:ext cx="3973513" cy="1409700"/>
                    </a:xfrm>
                    <a:custGeom>
                      <a:avLst/>
                      <a:gdLst/>
                      <a:ahLst/>
                      <a:cxnLst>
                        <a:cxn ang="0">
                          <a:pos x="6" y="42"/>
                        </a:cxn>
                        <a:cxn ang="0">
                          <a:pos x="567" y="6"/>
                        </a:cxn>
                        <a:cxn ang="0">
                          <a:pos x="1037" y="3"/>
                        </a:cxn>
                        <a:cxn ang="0">
                          <a:pos x="700" y="48"/>
                        </a:cxn>
                        <a:cxn ang="0">
                          <a:pos x="6" y="42"/>
                        </a:cxn>
                        <a:cxn ang="0">
                          <a:pos x="33" y="201"/>
                        </a:cxn>
                        <a:cxn ang="0">
                          <a:pos x="519" y="175"/>
                        </a:cxn>
                        <a:cxn ang="0">
                          <a:pos x="1028" y="158"/>
                        </a:cxn>
                        <a:cxn ang="0">
                          <a:pos x="788" y="201"/>
                        </a:cxn>
                        <a:cxn ang="0">
                          <a:pos x="33" y="201"/>
                        </a:cxn>
                        <a:cxn ang="0">
                          <a:pos x="23" y="369"/>
                        </a:cxn>
                        <a:cxn ang="0">
                          <a:pos x="551" y="333"/>
                        </a:cxn>
                        <a:cxn ang="0">
                          <a:pos x="1034" y="314"/>
                        </a:cxn>
                        <a:cxn ang="0">
                          <a:pos x="804" y="350"/>
                        </a:cxn>
                        <a:cxn ang="0">
                          <a:pos x="23" y="369"/>
                        </a:cxn>
                      </a:cxnLst>
                      <a:rect l="0" t="0" r="r" b="b"/>
                      <a:pathLst>
                        <a:path w="1060" h="376">
                          <a:moveTo>
                            <a:pt x="6" y="42"/>
                          </a:moveTo>
                          <a:cubicBezTo>
                            <a:pt x="6" y="42"/>
                            <a:pt x="437" y="6"/>
                            <a:pt x="567" y="6"/>
                          </a:cubicBezTo>
                          <a:cubicBezTo>
                            <a:pt x="697" y="6"/>
                            <a:pt x="1060" y="0"/>
                            <a:pt x="1037" y="3"/>
                          </a:cubicBezTo>
                          <a:cubicBezTo>
                            <a:pt x="1014" y="6"/>
                            <a:pt x="907" y="42"/>
                            <a:pt x="700" y="48"/>
                          </a:cubicBezTo>
                          <a:cubicBezTo>
                            <a:pt x="492" y="55"/>
                            <a:pt x="0" y="51"/>
                            <a:pt x="6" y="42"/>
                          </a:cubicBezTo>
                          <a:close/>
                          <a:moveTo>
                            <a:pt x="33" y="201"/>
                          </a:moveTo>
                          <a:cubicBezTo>
                            <a:pt x="33" y="201"/>
                            <a:pt x="376" y="178"/>
                            <a:pt x="519" y="175"/>
                          </a:cubicBezTo>
                          <a:cubicBezTo>
                            <a:pt x="662" y="171"/>
                            <a:pt x="1028" y="158"/>
                            <a:pt x="1028" y="158"/>
                          </a:cubicBezTo>
                          <a:cubicBezTo>
                            <a:pt x="1028" y="158"/>
                            <a:pt x="976" y="194"/>
                            <a:pt x="788" y="201"/>
                          </a:cubicBezTo>
                          <a:cubicBezTo>
                            <a:pt x="600" y="207"/>
                            <a:pt x="23" y="214"/>
                            <a:pt x="33" y="201"/>
                          </a:cubicBezTo>
                          <a:close/>
                          <a:moveTo>
                            <a:pt x="23" y="369"/>
                          </a:moveTo>
                          <a:cubicBezTo>
                            <a:pt x="23" y="369"/>
                            <a:pt x="412" y="346"/>
                            <a:pt x="551" y="333"/>
                          </a:cubicBezTo>
                          <a:cubicBezTo>
                            <a:pt x="691" y="321"/>
                            <a:pt x="1034" y="314"/>
                            <a:pt x="1034" y="314"/>
                          </a:cubicBezTo>
                          <a:cubicBezTo>
                            <a:pt x="1034" y="314"/>
                            <a:pt x="999" y="324"/>
                            <a:pt x="804" y="350"/>
                          </a:cubicBezTo>
                          <a:cubicBezTo>
                            <a:pt x="610" y="376"/>
                            <a:pt x="13" y="376"/>
                            <a:pt x="23" y="369"/>
                          </a:cubicBezTo>
                          <a:close/>
                        </a:path>
                      </a:pathLst>
                    </a:custGeom>
                    <a:solidFill>
                      <a:srgbClr val="64625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uppieren 48"/>
                  <p:cNvGrpSpPr/>
                  <p:nvPr/>
                </p:nvGrpSpPr>
                <p:grpSpPr bwMode="gray">
                  <a:xfrm>
                    <a:off x="-9602788" y="-5827713"/>
                    <a:ext cx="9923463" cy="13492163"/>
                    <a:chOff x="-9602788" y="-5827713"/>
                    <a:chExt cx="9923463" cy="13492163"/>
                  </a:xfrm>
                </p:grpSpPr>
                <p:sp>
                  <p:nvSpPr>
                    <p:cNvPr id="21" name="Freeform 6"/>
                    <p:cNvSpPr>
                      <a:spLocks/>
                    </p:cNvSpPr>
                    <p:nvPr/>
                  </p:nvSpPr>
                  <p:spPr bwMode="gray">
                    <a:xfrm>
                      <a:off x="-9602788" y="-5827713"/>
                      <a:ext cx="9915525" cy="12495213"/>
                    </a:xfrm>
                    <a:custGeom>
                      <a:avLst/>
                      <a:gdLst/>
                      <a:ahLst/>
                      <a:cxnLst>
                        <a:cxn ang="0">
                          <a:pos x="1845" y="3319"/>
                        </a:cxn>
                        <a:cxn ang="0">
                          <a:pos x="1919" y="3303"/>
                        </a:cxn>
                        <a:cxn ang="0">
                          <a:pos x="2062" y="3072"/>
                        </a:cxn>
                        <a:cxn ang="0">
                          <a:pos x="2145" y="2584"/>
                        </a:cxn>
                        <a:cxn ang="0">
                          <a:pos x="2644" y="1260"/>
                        </a:cxn>
                        <a:cxn ang="0">
                          <a:pos x="1406" y="8"/>
                        </a:cxn>
                        <a:cxn ang="0">
                          <a:pos x="8" y="1324"/>
                        </a:cxn>
                        <a:cxn ang="0">
                          <a:pos x="436" y="2445"/>
                        </a:cxn>
                        <a:cxn ang="0">
                          <a:pos x="635" y="3117"/>
                        </a:cxn>
                        <a:cxn ang="0">
                          <a:pos x="756" y="3311"/>
                        </a:cxn>
                        <a:cxn ang="0">
                          <a:pos x="1845" y="3319"/>
                        </a:cxn>
                      </a:cxnLst>
                      <a:rect l="0" t="0" r="r" b="b"/>
                      <a:pathLst>
                        <a:path w="2644" h="3332">
                          <a:moveTo>
                            <a:pt x="1845" y="3319"/>
                          </a:moveTo>
                          <a:cubicBezTo>
                            <a:pt x="1845" y="3319"/>
                            <a:pt x="1871" y="3332"/>
                            <a:pt x="1919" y="3303"/>
                          </a:cubicBezTo>
                          <a:cubicBezTo>
                            <a:pt x="1981" y="3266"/>
                            <a:pt x="2060" y="3115"/>
                            <a:pt x="2062" y="3072"/>
                          </a:cubicBezTo>
                          <a:cubicBezTo>
                            <a:pt x="2070" y="2891"/>
                            <a:pt x="2095" y="2707"/>
                            <a:pt x="2145" y="2584"/>
                          </a:cubicBezTo>
                          <a:cubicBezTo>
                            <a:pt x="2259" y="2306"/>
                            <a:pt x="2644" y="1887"/>
                            <a:pt x="2644" y="1260"/>
                          </a:cubicBezTo>
                          <a:cubicBezTo>
                            <a:pt x="2644" y="682"/>
                            <a:pt x="2074" y="13"/>
                            <a:pt x="1406" y="8"/>
                          </a:cubicBezTo>
                          <a:cubicBezTo>
                            <a:pt x="320" y="0"/>
                            <a:pt x="18" y="891"/>
                            <a:pt x="8" y="1324"/>
                          </a:cubicBezTo>
                          <a:cubicBezTo>
                            <a:pt x="0" y="1654"/>
                            <a:pt x="182" y="2014"/>
                            <a:pt x="436" y="2445"/>
                          </a:cubicBezTo>
                          <a:cubicBezTo>
                            <a:pt x="690" y="2877"/>
                            <a:pt x="556" y="2925"/>
                            <a:pt x="635" y="3117"/>
                          </a:cubicBezTo>
                          <a:cubicBezTo>
                            <a:pt x="690" y="3252"/>
                            <a:pt x="756" y="3311"/>
                            <a:pt x="756" y="3311"/>
                          </a:cubicBezTo>
                          <a:lnTo>
                            <a:pt x="1845" y="3319"/>
                          </a:lnTo>
                          <a:close/>
                        </a:path>
                      </a:pathLst>
                    </a:custGeom>
                    <a:gradFill flip="none" rotWithShape="1">
                      <a:gsLst>
                        <a:gs pos="37000">
                          <a:srgbClr val="FFFFFF">
                            <a:alpha val="0"/>
                          </a:srgbClr>
                        </a:gs>
                        <a:gs pos="97000">
                          <a:srgbClr val="000000">
                            <a:alpha val="42000"/>
                          </a:srgbClr>
                        </a:gs>
                      </a:gsLst>
                      <a:path path="shap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p:nvSpPr>
                  <p:spPr bwMode="gray">
                    <a:xfrm>
                      <a:off x="-9578975" y="-5805488"/>
                      <a:ext cx="9899650" cy="12438063"/>
                    </a:xfrm>
                    <a:custGeom>
                      <a:avLst/>
                      <a:gdLst/>
                      <a:ahLst/>
                      <a:cxnLst>
                        <a:cxn ang="0">
                          <a:pos x="1838" y="3314"/>
                        </a:cxn>
                        <a:cxn ang="0">
                          <a:pos x="1914" y="3299"/>
                        </a:cxn>
                        <a:cxn ang="0">
                          <a:pos x="2043" y="3116"/>
                        </a:cxn>
                        <a:cxn ang="0">
                          <a:pos x="2141" y="2579"/>
                        </a:cxn>
                        <a:cxn ang="0">
                          <a:pos x="2640" y="1254"/>
                        </a:cxn>
                        <a:cxn ang="0">
                          <a:pos x="2640" y="1254"/>
                        </a:cxn>
                        <a:cxn ang="0">
                          <a:pos x="2640" y="1254"/>
                        </a:cxn>
                        <a:cxn ang="0">
                          <a:pos x="2640" y="1254"/>
                        </a:cxn>
                        <a:cxn ang="0">
                          <a:pos x="2271" y="412"/>
                        </a:cxn>
                        <a:cxn ang="0">
                          <a:pos x="1385" y="0"/>
                        </a:cxn>
                        <a:cxn ang="0">
                          <a:pos x="1" y="1317"/>
                        </a:cxn>
                        <a:cxn ang="0">
                          <a:pos x="429" y="2440"/>
                        </a:cxn>
                        <a:cxn ang="0">
                          <a:pos x="599" y="2986"/>
                        </a:cxn>
                        <a:cxn ang="0">
                          <a:pos x="749" y="3306"/>
                        </a:cxn>
                        <a:cxn ang="0">
                          <a:pos x="1839" y="3314"/>
                        </a:cxn>
                        <a:cxn ang="0">
                          <a:pos x="1838" y="3314"/>
                        </a:cxn>
                        <a:cxn ang="0">
                          <a:pos x="1839" y="3311"/>
                        </a:cxn>
                        <a:cxn ang="0">
                          <a:pos x="750" y="3305"/>
                        </a:cxn>
                        <a:cxn ang="0">
                          <a:pos x="751" y="3303"/>
                        </a:cxn>
                        <a:cxn ang="0">
                          <a:pos x="602" y="2986"/>
                        </a:cxn>
                        <a:cxn ang="0">
                          <a:pos x="431" y="2439"/>
                        </a:cxn>
                        <a:cxn ang="0">
                          <a:pos x="3" y="1318"/>
                        </a:cxn>
                        <a:cxn ang="0">
                          <a:pos x="1385" y="3"/>
                        </a:cxn>
                        <a:cxn ang="0">
                          <a:pos x="2269" y="414"/>
                        </a:cxn>
                        <a:cxn ang="0">
                          <a:pos x="2638" y="1254"/>
                        </a:cxn>
                        <a:cxn ang="0">
                          <a:pos x="2637" y="1254"/>
                        </a:cxn>
                        <a:cxn ang="0">
                          <a:pos x="2138" y="2578"/>
                        </a:cxn>
                        <a:cxn ang="0">
                          <a:pos x="2040" y="3115"/>
                        </a:cxn>
                        <a:cxn ang="0">
                          <a:pos x="1912" y="3296"/>
                        </a:cxn>
                        <a:cxn ang="0">
                          <a:pos x="1844" y="3313"/>
                        </a:cxn>
                        <a:cxn ang="0">
                          <a:pos x="1840" y="3311"/>
                        </a:cxn>
                        <a:cxn ang="0">
                          <a:pos x="1840" y="3311"/>
                        </a:cxn>
                        <a:cxn ang="0">
                          <a:pos x="1839" y="3311"/>
                        </a:cxn>
                      </a:cxnLst>
                      <a:rect l="0" t="0" r="r" b="b"/>
                      <a:pathLst>
                        <a:path w="2640" h="3317">
                          <a:moveTo>
                            <a:pt x="1839" y="3313"/>
                          </a:moveTo>
                          <a:cubicBezTo>
                            <a:pt x="1838" y="3314"/>
                            <a:pt x="1838" y="3314"/>
                            <a:pt x="1838" y="3314"/>
                          </a:cubicBezTo>
                          <a:cubicBezTo>
                            <a:pt x="1838" y="3314"/>
                            <a:pt x="1845" y="3317"/>
                            <a:pt x="1856" y="3317"/>
                          </a:cubicBezTo>
                          <a:cubicBezTo>
                            <a:pt x="1869" y="3317"/>
                            <a:pt x="1888" y="3313"/>
                            <a:pt x="1914" y="3299"/>
                          </a:cubicBezTo>
                          <a:cubicBezTo>
                            <a:pt x="1945" y="3280"/>
                            <a:pt x="1980" y="3233"/>
                            <a:pt x="2008" y="3185"/>
                          </a:cubicBezTo>
                          <a:cubicBezTo>
                            <a:pt x="2022" y="3161"/>
                            <a:pt x="2034" y="3137"/>
                            <a:pt x="2043" y="3116"/>
                          </a:cubicBezTo>
                          <a:cubicBezTo>
                            <a:pt x="2052" y="3095"/>
                            <a:pt x="2057" y="3077"/>
                            <a:pt x="2058" y="3066"/>
                          </a:cubicBezTo>
                          <a:cubicBezTo>
                            <a:pt x="2066" y="2885"/>
                            <a:pt x="2090" y="2701"/>
                            <a:pt x="2141" y="2579"/>
                          </a:cubicBezTo>
                          <a:cubicBezTo>
                            <a:pt x="2198" y="2440"/>
                            <a:pt x="2322" y="2266"/>
                            <a:pt x="2433" y="2048"/>
                          </a:cubicBezTo>
                          <a:cubicBezTo>
                            <a:pt x="2543" y="1830"/>
                            <a:pt x="2640" y="1568"/>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965"/>
                            <a:pt x="2497" y="653"/>
                            <a:pt x="2271" y="412"/>
                          </a:cubicBezTo>
                          <a:cubicBezTo>
                            <a:pt x="2044" y="172"/>
                            <a:pt x="1735" y="3"/>
                            <a:pt x="1400" y="0"/>
                          </a:cubicBezTo>
                          <a:cubicBezTo>
                            <a:pt x="1395" y="0"/>
                            <a:pt x="1390" y="0"/>
                            <a:pt x="1385" y="0"/>
                          </a:cubicBezTo>
                          <a:cubicBezTo>
                            <a:pt x="848" y="0"/>
                            <a:pt x="504" y="222"/>
                            <a:pt x="294" y="497"/>
                          </a:cubicBezTo>
                          <a:cubicBezTo>
                            <a:pt x="83" y="773"/>
                            <a:pt x="6" y="1102"/>
                            <a:pt x="1" y="1317"/>
                          </a:cubicBezTo>
                          <a:cubicBezTo>
                            <a:pt x="0" y="1324"/>
                            <a:pt x="0" y="1331"/>
                            <a:pt x="0" y="1338"/>
                          </a:cubicBezTo>
                          <a:cubicBezTo>
                            <a:pt x="0" y="1663"/>
                            <a:pt x="180" y="2018"/>
                            <a:pt x="429" y="2440"/>
                          </a:cubicBezTo>
                          <a:cubicBezTo>
                            <a:pt x="556" y="2656"/>
                            <a:pt x="586" y="2775"/>
                            <a:pt x="594" y="2865"/>
                          </a:cubicBezTo>
                          <a:cubicBezTo>
                            <a:pt x="598" y="2910"/>
                            <a:pt x="596" y="2948"/>
                            <a:pt x="599" y="2986"/>
                          </a:cubicBezTo>
                          <a:cubicBezTo>
                            <a:pt x="601" y="3024"/>
                            <a:pt x="608" y="3064"/>
                            <a:pt x="627" y="3112"/>
                          </a:cubicBezTo>
                          <a:cubicBezTo>
                            <a:pt x="683" y="3247"/>
                            <a:pt x="749" y="3306"/>
                            <a:pt x="749" y="3306"/>
                          </a:cubicBezTo>
                          <a:cubicBezTo>
                            <a:pt x="750" y="3306"/>
                            <a:pt x="750" y="3306"/>
                            <a:pt x="750" y="3306"/>
                          </a:cubicBezTo>
                          <a:cubicBezTo>
                            <a:pt x="1839" y="3314"/>
                            <a:pt x="1839" y="3314"/>
                            <a:pt x="1839" y="3314"/>
                          </a:cubicBezTo>
                          <a:cubicBezTo>
                            <a:pt x="1839" y="3313"/>
                            <a:pt x="1839" y="3313"/>
                            <a:pt x="1839" y="3313"/>
                          </a:cubicBezTo>
                          <a:cubicBezTo>
                            <a:pt x="1838" y="3314"/>
                            <a:pt x="1838" y="3314"/>
                            <a:pt x="1838" y="3314"/>
                          </a:cubicBezTo>
                          <a:cubicBezTo>
                            <a:pt x="1839" y="3313"/>
                            <a:pt x="1839" y="3313"/>
                            <a:pt x="1839" y="3313"/>
                          </a:cubicBezTo>
                          <a:cubicBezTo>
                            <a:pt x="1839" y="3311"/>
                            <a:pt x="1839" y="3311"/>
                            <a:pt x="1839" y="3311"/>
                          </a:cubicBezTo>
                          <a:cubicBezTo>
                            <a:pt x="750" y="3303"/>
                            <a:pt x="750" y="3303"/>
                            <a:pt x="750" y="3303"/>
                          </a:cubicBezTo>
                          <a:cubicBezTo>
                            <a:pt x="750" y="3305"/>
                            <a:pt x="750" y="3305"/>
                            <a:pt x="750" y="3305"/>
                          </a:cubicBezTo>
                          <a:cubicBezTo>
                            <a:pt x="751" y="3304"/>
                            <a:pt x="751" y="3304"/>
                            <a:pt x="751" y="3304"/>
                          </a:cubicBezTo>
                          <a:cubicBezTo>
                            <a:pt x="751" y="3304"/>
                            <a:pt x="751" y="3304"/>
                            <a:pt x="751" y="3303"/>
                          </a:cubicBezTo>
                          <a:cubicBezTo>
                            <a:pt x="743" y="3296"/>
                            <a:pt x="682" y="3237"/>
                            <a:pt x="630" y="3111"/>
                          </a:cubicBezTo>
                          <a:cubicBezTo>
                            <a:pt x="611" y="3063"/>
                            <a:pt x="604" y="3024"/>
                            <a:pt x="602" y="2986"/>
                          </a:cubicBezTo>
                          <a:cubicBezTo>
                            <a:pt x="598" y="2929"/>
                            <a:pt x="603" y="2873"/>
                            <a:pt x="585" y="2791"/>
                          </a:cubicBezTo>
                          <a:cubicBezTo>
                            <a:pt x="567" y="2709"/>
                            <a:pt x="527" y="2600"/>
                            <a:pt x="431" y="2439"/>
                          </a:cubicBezTo>
                          <a:cubicBezTo>
                            <a:pt x="183" y="2017"/>
                            <a:pt x="3" y="1662"/>
                            <a:pt x="3" y="1338"/>
                          </a:cubicBezTo>
                          <a:cubicBezTo>
                            <a:pt x="3" y="1331"/>
                            <a:pt x="3" y="1324"/>
                            <a:pt x="3" y="1318"/>
                          </a:cubicBezTo>
                          <a:cubicBezTo>
                            <a:pt x="9" y="1103"/>
                            <a:pt x="86" y="774"/>
                            <a:pt x="296" y="499"/>
                          </a:cubicBezTo>
                          <a:cubicBezTo>
                            <a:pt x="506" y="224"/>
                            <a:pt x="849" y="3"/>
                            <a:pt x="1385" y="3"/>
                          </a:cubicBezTo>
                          <a:cubicBezTo>
                            <a:pt x="1390" y="3"/>
                            <a:pt x="1395" y="3"/>
                            <a:pt x="1400" y="3"/>
                          </a:cubicBezTo>
                          <a:cubicBezTo>
                            <a:pt x="1734" y="6"/>
                            <a:pt x="2043" y="174"/>
                            <a:pt x="2269" y="414"/>
                          </a:cubicBezTo>
                          <a:cubicBezTo>
                            <a:pt x="2494" y="654"/>
                            <a:pt x="2637" y="966"/>
                            <a:pt x="2637" y="1254"/>
                          </a:cubicBezTo>
                          <a:cubicBezTo>
                            <a:pt x="2638" y="1254"/>
                            <a:pt x="2638" y="1254"/>
                            <a:pt x="2638" y="1254"/>
                          </a:cubicBezTo>
                          <a:cubicBezTo>
                            <a:pt x="2637" y="1254"/>
                            <a:pt x="2637" y="1254"/>
                            <a:pt x="2637" y="1254"/>
                          </a:cubicBezTo>
                          <a:cubicBezTo>
                            <a:pt x="2637" y="1254"/>
                            <a:pt x="2637" y="1254"/>
                            <a:pt x="2637" y="1254"/>
                          </a:cubicBezTo>
                          <a:cubicBezTo>
                            <a:pt x="2637" y="1568"/>
                            <a:pt x="2541" y="1829"/>
                            <a:pt x="2430" y="2046"/>
                          </a:cubicBezTo>
                          <a:cubicBezTo>
                            <a:pt x="2320" y="2264"/>
                            <a:pt x="2195" y="2438"/>
                            <a:pt x="2138" y="2578"/>
                          </a:cubicBezTo>
                          <a:cubicBezTo>
                            <a:pt x="2088" y="2700"/>
                            <a:pt x="2063" y="2885"/>
                            <a:pt x="2055" y="3066"/>
                          </a:cubicBezTo>
                          <a:cubicBezTo>
                            <a:pt x="2054" y="3077"/>
                            <a:pt x="2049" y="3094"/>
                            <a:pt x="2040" y="3115"/>
                          </a:cubicBezTo>
                          <a:cubicBezTo>
                            <a:pt x="2027" y="3146"/>
                            <a:pt x="2007" y="3184"/>
                            <a:pt x="1984" y="3219"/>
                          </a:cubicBezTo>
                          <a:cubicBezTo>
                            <a:pt x="1960" y="3253"/>
                            <a:pt x="1935" y="3282"/>
                            <a:pt x="1912" y="3296"/>
                          </a:cubicBezTo>
                          <a:cubicBezTo>
                            <a:pt x="1887" y="3311"/>
                            <a:pt x="1869" y="3314"/>
                            <a:pt x="1856" y="3314"/>
                          </a:cubicBezTo>
                          <a:cubicBezTo>
                            <a:pt x="1851" y="3314"/>
                            <a:pt x="1847" y="3313"/>
                            <a:pt x="1844" y="3313"/>
                          </a:cubicBezTo>
                          <a:cubicBezTo>
                            <a:pt x="1842" y="3312"/>
                            <a:pt x="1841" y="3312"/>
                            <a:pt x="1841" y="3312"/>
                          </a:cubicBezTo>
                          <a:cubicBezTo>
                            <a:pt x="1840" y="3311"/>
                            <a:pt x="1840" y="3311"/>
                            <a:pt x="1840" y="3311"/>
                          </a:cubicBezTo>
                          <a:cubicBezTo>
                            <a:pt x="1840" y="3311"/>
                            <a:pt x="1840" y="3311"/>
                            <a:pt x="1840" y="3311"/>
                          </a:cubicBezTo>
                          <a:cubicBezTo>
                            <a:pt x="1840" y="3311"/>
                            <a:pt x="1840" y="3311"/>
                            <a:pt x="1840" y="3311"/>
                          </a:cubicBezTo>
                          <a:cubicBezTo>
                            <a:pt x="1839" y="3311"/>
                            <a:pt x="1839" y="3311"/>
                            <a:pt x="1839" y="3311"/>
                          </a:cubicBezTo>
                          <a:cubicBezTo>
                            <a:pt x="1839" y="3311"/>
                            <a:pt x="1839" y="3311"/>
                            <a:pt x="1839" y="3311"/>
                          </a:cubicBezTo>
                          <a:lnTo>
                            <a:pt x="1839" y="331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gray">
                    <a:xfrm>
                      <a:off x="-4532313" y="6651625"/>
                      <a:ext cx="1376363" cy="855663"/>
                    </a:xfrm>
                    <a:custGeom>
                      <a:avLst/>
                      <a:gdLst/>
                      <a:ahLst/>
                      <a:cxnLst>
                        <a:cxn ang="0">
                          <a:pos x="5" y="27"/>
                        </a:cxn>
                        <a:cxn ang="0">
                          <a:pos x="269" y="22"/>
                        </a:cxn>
                        <a:cxn ang="0">
                          <a:pos x="359" y="32"/>
                        </a:cxn>
                        <a:cxn ang="0">
                          <a:pos x="345" y="81"/>
                        </a:cxn>
                        <a:cxn ang="0">
                          <a:pos x="362" y="171"/>
                        </a:cxn>
                        <a:cxn ang="0">
                          <a:pos x="128" y="226"/>
                        </a:cxn>
                        <a:cxn ang="0">
                          <a:pos x="71" y="201"/>
                        </a:cxn>
                        <a:cxn ang="0">
                          <a:pos x="141" y="133"/>
                        </a:cxn>
                        <a:cxn ang="0">
                          <a:pos x="111" y="87"/>
                        </a:cxn>
                        <a:cxn ang="0">
                          <a:pos x="128" y="62"/>
                        </a:cxn>
                        <a:cxn ang="0">
                          <a:pos x="5" y="27"/>
                        </a:cxn>
                      </a:cxnLst>
                      <a:rect l="0" t="0" r="r" b="b"/>
                      <a:pathLst>
                        <a:path w="367" h="228">
                          <a:moveTo>
                            <a:pt x="5" y="27"/>
                          </a:moveTo>
                          <a:cubicBezTo>
                            <a:pt x="81" y="27"/>
                            <a:pt x="207" y="0"/>
                            <a:pt x="269" y="22"/>
                          </a:cubicBezTo>
                          <a:cubicBezTo>
                            <a:pt x="332" y="43"/>
                            <a:pt x="351" y="16"/>
                            <a:pt x="359" y="32"/>
                          </a:cubicBezTo>
                          <a:cubicBezTo>
                            <a:pt x="367" y="49"/>
                            <a:pt x="356" y="76"/>
                            <a:pt x="345" y="81"/>
                          </a:cubicBezTo>
                          <a:cubicBezTo>
                            <a:pt x="335" y="87"/>
                            <a:pt x="365" y="136"/>
                            <a:pt x="362" y="171"/>
                          </a:cubicBezTo>
                          <a:cubicBezTo>
                            <a:pt x="359" y="207"/>
                            <a:pt x="234" y="228"/>
                            <a:pt x="128" y="226"/>
                          </a:cubicBezTo>
                          <a:cubicBezTo>
                            <a:pt x="22" y="223"/>
                            <a:pt x="0" y="220"/>
                            <a:pt x="71" y="201"/>
                          </a:cubicBezTo>
                          <a:cubicBezTo>
                            <a:pt x="141" y="182"/>
                            <a:pt x="144" y="166"/>
                            <a:pt x="141" y="133"/>
                          </a:cubicBezTo>
                          <a:cubicBezTo>
                            <a:pt x="139" y="100"/>
                            <a:pt x="109" y="98"/>
                            <a:pt x="111" y="87"/>
                          </a:cubicBezTo>
                          <a:cubicBezTo>
                            <a:pt x="114" y="76"/>
                            <a:pt x="147" y="90"/>
                            <a:pt x="128" y="62"/>
                          </a:cubicBezTo>
                          <a:cubicBezTo>
                            <a:pt x="109" y="35"/>
                            <a:pt x="11" y="27"/>
                            <a:pt x="5" y="27"/>
                          </a:cubicBezTo>
                          <a:close/>
                        </a:path>
                      </a:pathLst>
                    </a:custGeom>
                    <a:solidFill>
                      <a:srgbClr val="F3F0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gray">
                    <a:xfrm>
                      <a:off x="-2605088" y="7450137"/>
                      <a:ext cx="38100" cy="192088"/>
                    </a:xfrm>
                    <a:custGeom>
                      <a:avLst/>
                      <a:gdLst/>
                      <a:ahLst/>
                      <a:cxnLst>
                        <a:cxn ang="0">
                          <a:pos x="8" y="0"/>
                        </a:cxn>
                        <a:cxn ang="0">
                          <a:pos x="6" y="4"/>
                        </a:cxn>
                        <a:cxn ang="0">
                          <a:pos x="6" y="50"/>
                        </a:cxn>
                        <a:cxn ang="0">
                          <a:pos x="10" y="51"/>
                        </a:cxn>
                        <a:cxn ang="0">
                          <a:pos x="8" y="0"/>
                        </a:cxn>
                      </a:cxnLst>
                      <a:rect l="0" t="0" r="r" b="b"/>
                      <a:pathLst>
                        <a:path w="10" h="51">
                          <a:moveTo>
                            <a:pt x="8" y="0"/>
                          </a:moveTo>
                          <a:cubicBezTo>
                            <a:pt x="7" y="1"/>
                            <a:pt x="7" y="3"/>
                            <a:pt x="6" y="4"/>
                          </a:cubicBezTo>
                          <a:cubicBezTo>
                            <a:pt x="0" y="26"/>
                            <a:pt x="4" y="44"/>
                            <a:pt x="6" y="50"/>
                          </a:cubicBezTo>
                          <a:cubicBezTo>
                            <a:pt x="9" y="51"/>
                            <a:pt x="10" y="51"/>
                            <a:pt x="10" y="51"/>
                          </a:cubicBezTo>
                          <a:cubicBezTo>
                            <a:pt x="8" y="0"/>
                            <a:pt x="8" y="0"/>
                            <a:pt x="8"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gray">
                    <a:xfrm>
                      <a:off x="-2803525" y="7419975"/>
                      <a:ext cx="236538" cy="217488"/>
                    </a:xfrm>
                    <a:custGeom>
                      <a:avLst/>
                      <a:gdLst/>
                      <a:ahLst/>
                      <a:cxnLst>
                        <a:cxn ang="0">
                          <a:pos x="56" y="0"/>
                        </a:cxn>
                        <a:cxn ang="0">
                          <a:pos x="30" y="13"/>
                        </a:cxn>
                        <a:cxn ang="0">
                          <a:pos x="59" y="58"/>
                        </a:cxn>
                        <a:cxn ang="0">
                          <a:pos x="59" y="12"/>
                        </a:cxn>
                        <a:cxn ang="0">
                          <a:pos x="61" y="8"/>
                        </a:cxn>
                        <a:cxn ang="0">
                          <a:pos x="61" y="8"/>
                        </a:cxn>
                        <a:cxn ang="0">
                          <a:pos x="56" y="0"/>
                        </a:cxn>
                      </a:cxnLst>
                      <a:rect l="0" t="0" r="r" b="b"/>
                      <a:pathLst>
                        <a:path w="63" h="58">
                          <a:moveTo>
                            <a:pt x="56" y="0"/>
                          </a:moveTo>
                          <a:cubicBezTo>
                            <a:pt x="52" y="0"/>
                            <a:pt x="44" y="3"/>
                            <a:pt x="30" y="13"/>
                          </a:cubicBezTo>
                          <a:cubicBezTo>
                            <a:pt x="0" y="34"/>
                            <a:pt x="46" y="53"/>
                            <a:pt x="59" y="58"/>
                          </a:cubicBezTo>
                          <a:cubicBezTo>
                            <a:pt x="57" y="52"/>
                            <a:pt x="53" y="34"/>
                            <a:pt x="59" y="12"/>
                          </a:cubicBezTo>
                          <a:cubicBezTo>
                            <a:pt x="60" y="11"/>
                            <a:pt x="60" y="9"/>
                            <a:pt x="61" y="8"/>
                          </a:cubicBezTo>
                          <a:cubicBezTo>
                            <a:pt x="61" y="8"/>
                            <a:pt x="61" y="8"/>
                            <a:pt x="61" y="8"/>
                          </a:cubicBezTo>
                          <a:cubicBezTo>
                            <a:pt x="61" y="8"/>
                            <a:pt x="63" y="0"/>
                            <a:pt x="56"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p:nvSpPr>
                  <p:spPr bwMode="gray">
                    <a:xfrm>
                      <a:off x="-6586538" y="7435850"/>
                      <a:ext cx="3903663" cy="228600"/>
                    </a:xfrm>
                    <a:custGeom>
                      <a:avLst/>
                      <a:gdLst/>
                      <a:ahLst/>
                      <a:cxnLst>
                        <a:cxn ang="0">
                          <a:pos x="0" y="35"/>
                        </a:cxn>
                        <a:cxn ang="0">
                          <a:pos x="561" y="9"/>
                        </a:cxn>
                        <a:cxn ang="0">
                          <a:pos x="1041" y="6"/>
                        </a:cxn>
                        <a:cxn ang="0">
                          <a:pos x="577" y="61"/>
                        </a:cxn>
                        <a:cxn ang="0">
                          <a:pos x="0" y="35"/>
                        </a:cxn>
                      </a:cxnLst>
                      <a:rect l="0" t="0" r="r" b="b"/>
                      <a:pathLst>
                        <a:path w="1041" h="61">
                          <a:moveTo>
                            <a:pt x="0" y="35"/>
                          </a:moveTo>
                          <a:cubicBezTo>
                            <a:pt x="0" y="35"/>
                            <a:pt x="441" y="19"/>
                            <a:pt x="561" y="9"/>
                          </a:cubicBezTo>
                          <a:cubicBezTo>
                            <a:pt x="681" y="0"/>
                            <a:pt x="1041" y="6"/>
                            <a:pt x="1041" y="6"/>
                          </a:cubicBezTo>
                          <a:cubicBezTo>
                            <a:pt x="1041" y="6"/>
                            <a:pt x="736" y="61"/>
                            <a:pt x="577" y="61"/>
                          </a:cubicBezTo>
                          <a:cubicBezTo>
                            <a:pt x="419" y="61"/>
                            <a:pt x="0" y="39"/>
                            <a:pt x="0" y="35"/>
                          </a:cubicBezTo>
                          <a:close/>
                        </a:path>
                      </a:pathLst>
                    </a:custGeom>
                    <a:solidFill>
                      <a:srgbClr val="5B5A5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gray">
                    <a:xfrm>
                      <a:off x="-6635750" y="6772275"/>
                      <a:ext cx="4105275" cy="141288"/>
                    </a:xfrm>
                    <a:custGeom>
                      <a:avLst/>
                      <a:gdLst/>
                      <a:ahLst/>
                      <a:cxnLst>
                        <a:cxn ang="0">
                          <a:pos x="1" y="33"/>
                        </a:cxn>
                        <a:cxn ang="0">
                          <a:pos x="12" y="33"/>
                        </a:cxn>
                        <a:cxn ang="0">
                          <a:pos x="427" y="24"/>
                        </a:cxn>
                        <a:cxn ang="0">
                          <a:pos x="503" y="25"/>
                        </a:cxn>
                        <a:cxn ang="0">
                          <a:pos x="1094" y="38"/>
                        </a:cxn>
                        <a:cxn ang="0">
                          <a:pos x="1095" y="14"/>
                        </a:cxn>
                        <a:cxn ang="0">
                          <a:pos x="1075" y="13"/>
                        </a:cxn>
                        <a:cxn ang="0">
                          <a:pos x="504" y="1"/>
                        </a:cxn>
                        <a:cxn ang="0">
                          <a:pos x="427" y="0"/>
                        </a:cxn>
                        <a:cxn ang="0">
                          <a:pos x="0" y="9"/>
                        </a:cxn>
                        <a:cxn ang="0">
                          <a:pos x="1" y="33"/>
                        </a:cxn>
                      </a:cxnLst>
                      <a:rect l="0" t="0" r="r" b="b"/>
                      <a:pathLst>
                        <a:path w="1095" h="38">
                          <a:moveTo>
                            <a:pt x="1" y="33"/>
                          </a:moveTo>
                          <a:cubicBezTo>
                            <a:pt x="1" y="33"/>
                            <a:pt x="5" y="33"/>
                            <a:pt x="12" y="33"/>
                          </a:cubicBezTo>
                          <a:cubicBezTo>
                            <a:pt x="64" y="31"/>
                            <a:pt x="279" y="24"/>
                            <a:pt x="427" y="24"/>
                          </a:cubicBezTo>
                          <a:cubicBezTo>
                            <a:pt x="456" y="24"/>
                            <a:pt x="482" y="24"/>
                            <a:pt x="503" y="25"/>
                          </a:cubicBezTo>
                          <a:cubicBezTo>
                            <a:pt x="657" y="29"/>
                            <a:pt x="1094" y="38"/>
                            <a:pt x="1094" y="38"/>
                          </a:cubicBezTo>
                          <a:cubicBezTo>
                            <a:pt x="1095" y="14"/>
                            <a:pt x="1095" y="14"/>
                            <a:pt x="1095" y="14"/>
                          </a:cubicBezTo>
                          <a:cubicBezTo>
                            <a:pt x="1095" y="14"/>
                            <a:pt x="1088" y="14"/>
                            <a:pt x="1075" y="13"/>
                          </a:cubicBezTo>
                          <a:cubicBezTo>
                            <a:pt x="990" y="12"/>
                            <a:pt x="638" y="4"/>
                            <a:pt x="504" y="1"/>
                          </a:cubicBezTo>
                          <a:cubicBezTo>
                            <a:pt x="482" y="0"/>
                            <a:pt x="456" y="0"/>
                            <a:pt x="427" y="0"/>
                          </a:cubicBezTo>
                          <a:cubicBezTo>
                            <a:pt x="257" y="0"/>
                            <a:pt x="0" y="9"/>
                            <a:pt x="0" y="9"/>
                          </a:cubicBezTo>
                          <a:lnTo>
                            <a:pt x="1" y="33"/>
                          </a:lnTo>
                          <a:close/>
                        </a:path>
                      </a:pathLst>
                    </a:custGeom>
                    <a:solidFill>
                      <a:srgbClr val="4B4B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gray">
                    <a:xfrm>
                      <a:off x="-5551488" y="1139825"/>
                      <a:ext cx="1944688" cy="3133725"/>
                    </a:xfrm>
                    <a:custGeom>
                      <a:avLst/>
                      <a:gdLst/>
                      <a:ahLst/>
                      <a:cxnLst>
                        <a:cxn ang="0">
                          <a:pos x="174" y="23"/>
                        </a:cxn>
                        <a:cxn ang="0">
                          <a:pos x="173" y="381"/>
                        </a:cxn>
                        <a:cxn ang="0">
                          <a:pos x="173" y="410"/>
                        </a:cxn>
                        <a:cxn ang="0">
                          <a:pos x="47" y="480"/>
                        </a:cxn>
                        <a:cxn ang="0">
                          <a:pos x="2" y="575"/>
                        </a:cxn>
                        <a:cxn ang="0">
                          <a:pos x="28" y="831"/>
                        </a:cxn>
                        <a:cxn ang="0">
                          <a:pos x="27" y="836"/>
                        </a:cxn>
                        <a:cxn ang="0">
                          <a:pos x="56" y="802"/>
                        </a:cxn>
                        <a:cxn ang="0">
                          <a:pos x="67" y="673"/>
                        </a:cxn>
                        <a:cxn ang="0">
                          <a:pos x="86" y="519"/>
                        </a:cxn>
                        <a:cxn ang="0">
                          <a:pos x="249" y="485"/>
                        </a:cxn>
                        <a:cxn ang="0">
                          <a:pos x="436" y="587"/>
                        </a:cxn>
                        <a:cxn ang="0">
                          <a:pos x="452" y="791"/>
                        </a:cxn>
                        <a:cxn ang="0">
                          <a:pos x="496" y="826"/>
                        </a:cxn>
                        <a:cxn ang="0">
                          <a:pos x="487" y="771"/>
                        </a:cxn>
                        <a:cxn ang="0">
                          <a:pos x="498" y="482"/>
                        </a:cxn>
                        <a:cxn ang="0">
                          <a:pos x="376" y="464"/>
                        </a:cxn>
                        <a:cxn ang="0">
                          <a:pos x="339" y="414"/>
                        </a:cxn>
                        <a:cxn ang="0">
                          <a:pos x="323" y="1"/>
                        </a:cxn>
                        <a:cxn ang="0">
                          <a:pos x="253" y="404"/>
                        </a:cxn>
                        <a:cxn ang="0">
                          <a:pos x="174" y="23"/>
                        </a:cxn>
                      </a:cxnLst>
                      <a:rect l="0" t="0" r="r" b="b"/>
                      <a:pathLst>
                        <a:path w="519" h="836">
                          <a:moveTo>
                            <a:pt x="174" y="23"/>
                          </a:moveTo>
                          <a:cubicBezTo>
                            <a:pt x="171" y="23"/>
                            <a:pt x="176" y="381"/>
                            <a:pt x="173" y="381"/>
                          </a:cubicBezTo>
                          <a:cubicBezTo>
                            <a:pt x="173" y="388"/>
                            <a:pt x="173" y="406"/>
                            <a:pt x="173" y="410"/>
                          </a:cubicBezTo>
                          <a:cubicBezTo>
                            <a:pt x="173" y="462"/>
                            <a:pt x="65" y="486"/>
                            <a:pt x="47" y="480"/>
                          </a:cubicBezTo>
                          <a:cubicBezTo>
                            <a:pt x="6" y="466"/>
                            <a:pt x="4" y="526"/>
                            <a:pt x="2" y="575"/>
                          </a:cubicBezTo>
                          <a:cubicBezTo>
                            <a:pt x="0" y="644"/>
                            <a:pt x="37" y="804"/>
                            <a:pt x="28" y="831"/>
                          </a:cubicBezTo>
                          <a:cubicBezTo>
                            <a:pt x="28" y="833"/>
                            <a:pt x="27" y="834"/>
                            <a:pt x="27" y="836"/>
                          </a:cubicBezTo>
                          <a:cubicBezTo>
                            <a:pt x="37" y="829"/>
                            <a:pt x="47" y="818"/>
                            <a:pt x="56" y="802"/>
                          </a:cubicBezTo>
                          <a:cubicBezTo>
                            <a:pt x="89" y="739"/>
                            <a:pt x="97" y="750"/>
                            <a:pt x="67" y="673"/>
                          </a:cubicBezTo>
                          <a:cubicBezTo>
                            <a:pt x="37" y="596"/>
                            <a:pt x="9" y="535"/>
                            <a:pt x="86" y="519"/>
                          </a:cubicBezTo>
                          <a:cubicBezTo>
                            <a:pt x="163" y="502"/>
                            <a:pt x="172" y="469"/>
                            <a:pt x="249" y="485"/>
                          </a:cubicBezTo>
                          <a:cubicBezTo>
                            <a:pt x="326" y="502"/>
                            <a:pt x="417" y="494"/>
                            <a:pt x="436" y="587"/>
                          </a:cubicBezTo>
                          <a:cubicBezTo>
                            <a:pt x="455" y="681"/>
                            <a:pt x="425" y="742"/>
                            <a:pt x="452" y="791"/>
                          </a:cubicBezTo>
                          <a:cubicBezTo>
                            <a:pt x="463" y="809"/>
                            <a:pt x="485" y="812"/>
                            <a:pt x="496" y="826"/>
                          </a:cubicBezTo>
                          <a:cubicBezTo>
                            <a:pt x="492" y="806"/>
                            <a:pt x="489" y="788"/>
                            <a:pt x="487" y="771"/>
                          </a:cubicBezTo>
                          <a:cubicBezTo>
                            <a:pt x="481" y="690"/>
                            <a:pt x="519" y="511"/>
                            <a:pt x="498" y="482"/>
                          </a:cubicBezTo>
                          <a:cubicBezTo>
                            <a:pt x="477" y="453"/>
                            <a:pt x="445" y="489"/>
                            <a:pt x="376" y="464"/>
                          </a:cubicBezTo>
                          <a:cubicBezTo>
                            <a:pt x="339" y="450"/>
                            <a:pt x="338" y="439"/>
                            <a:pt x="339" y="414"/>
                          </a:cubicBezTo>
                          <a:cubicBezTo>
                            <a:pt x="334" y="413"/>
                            <a:pt x="344" y="0"/>
                            <a:pt x="323" y="1"/>
                          </a:cubicBezTo>
                          <a:cubicBezTo>
                            <a:pt x="271" y="2"/>
                            <a:pt x="293" y="411"/>
                            <a:pt x="253" y="404"/>
                          </a:cubicBezTo>
                          <a:cubicBezTo>
                            <a:pt x="224" y="400"/>
                            <a:pt x="194" y="23"/>
                            <a:pt x="174" y="23"/>
                          </a:cubicBezTo>
                          <a:close/>
                        </a:path>
                      </a:pathLst>
                    </a:custGeom>
                    <a:solidFill>
                      <a:srgbClr val="9694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gray">
                    <a:xfrm>
                      <a:off x="-5019675" y="3340100"/>
                      <a:ext cx="742950" cy="3262313"/>
                    </a:xfrm>
                    <a:custGeom>
                      <a:avLst/>
                      <a:gdLst/>
                      <a:ahLst/>
                      <a:cxnLst>
                        <a:cxn ang="0">
                          <a:pos x="94" y="0"/>
                        </a:cxn>
                        <a:cxn ang="0">
                          <a:pos x="21" y="257"/>
                        </a:cxn>
                        <a:cxn ang="0">
                          <a:pos x="28" y="868"/>
                        </a:cxn>
                        <a:cxn ang="0">
                          <a:pos x="186" y="868"/>
                        </a:cxn>
                        <a:cxn ang="0">
                          <a:pos x="181" y="267"/>
                        </a:cxn>
                        <a:cxn ang="0">
                          <a:pos x="98" y="0"/>
                        </a:cxn>
                        <a:cxn ang="0">
                          <a:pos x="94" y="0"/>
                        </a:cxn>
                      </a:cxnLst>
                      <a:rect l="0" t="0" r="r" b="b"/>
                      <a:pathLst>
                        <a:path w="198" h="870">
                          <a:moveTo>
                            <a:pt x="94" y="0"/>
                          </a:moveTo>
                          <a:cubicBezTo>
                            <a:pt x="0" y="3"/>
                            <a:pt x="29" y="160"/>
                            <a:pt x="21" y="257"/>
                          </a:cubicBezTo>
                          <a:cubicBezTo>
                            <a:pt x="14" y="341"/>
                            <a:pt x="23" y="747"/>
                            <a:pt x="28" y="868"/>
                          </a:cubicBezTo>
                          <a:cubicBezTo>
                            <a:pt x="78" y="870"/>
                            <a:pt x="134" y="870"/>
                            <a:pt x="186" y="868"/>
                          </a:cubicBezTo>
                          <a:cubicBezTo>
                            <a:pt x="186" y="758"/>
                            <a:pt x="183" y="343"/>
                            <a:pt x="181" y="267"/>
                          </a:cubicBezTo>
                          <a:cubicBezTo>
                            <a:pt x="178" y="180"/>
                            <a:pt x="198" y="3"/>
                            <a:pt x="98" y="0"/>
                          </a:cubicBezTo>
                          <a:cubicBezTo>
                            <a:pt x="97" y="0"/>
                            <a:pt x="95" y="0"/>
                            <a:pt x="94" y="0"/>
                          </a:cubicBezTo>
                          <a:close/>
                        </a:path>
                      </a:pathLst>
                    </a:custGeom>
                    <a:gradFill>
                      <a:gsLst>
                        <a:gs pos="0">
                          <a:srgbClr val="AFAFAF"/>
                        </a:gs>
                        <a:gs pos="50000">
                          <a:srgbClr val="FFFFFF"/>
                        </a:gs>
                        <a:gs pos="100000">
                          <a:srgbClr val="AFAFAF"/>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gray">
                    <a:xfrm>
                      <a:off x="-5540375" y="3603625"/>
                      <a:ext cx="1911350" cy="2976563"/>
                    </a:xfrm>
                    <a:custGeom>
                      <a:avLst/>
                      <a:gdLst/>
                      <a:ahLst/>
                      <a:cxnLst>
                        <a:cxn ang="0">
                          <a:pos x="214" y="0"/>
                        </a:cxn>
                        <a:cxn ang="0">
                          <a:pos x="180" y="19"/>
                        </a:cxn>
                        <a:cxn ang="0">
                          <a:pos x="113" y="79"/>
                        </a:cxn>
                        <a:cxn ang="0">
                          <a:pos x="31" y="162"/>
                        </a:cxn>
                        <a:cxn ang="0">
                          <a:pos x="27" y="165"/>
                        </a:cxn>
                        <a:cxn ang="0">
                          <a:pos x="26" y="171"/>
                        </a:cxn>
                        <a:cxn ang="0">
                          <a:pos x="26" y="172"/>
                        </a:cxn>
                        <a:cxn ang="0">
                          <a:pos x="25" y="174"/>
                        </a:cxn>
                        <a:cxn ang="0">
                          <a:pos x="21" y="188"/>
                        </a:cxn>
                        <a:cxn ang="0">
                          <a:pos x="20" y="191"/>
                        </a:cxn>
                        <a:cxn ang="0">
                          <a:pos x="15" y="203"/>
                        </a:cxn>
                        <a:cxn ang="0">
                          <a:pos x="13" y="208"/>
                        </a:cxn>
                        <a:cxn ang="0">
                          <a:pos x="12" y="214"/>
                        </a:cxn>
                        <a:cxn ang="0">
                          <a:pos x="11" y="220"/>
                        </a:cxn>
                        <a:cxn ang="0">
                          <a:pos x="10" y="227"/>
                        </a:cxn>
                        <a:cxn ang="0">
                          <a:pos x="9" y="260"/>
                        </a:cxn>
                        <a:cxn ang="0">
                          <a:pos x="8" y="357"/>
                        </a:cxn>
                        <a:cxn ang="0">
                          <a:pos x="21" y="778"/>
                        </a:cxn>
                        <a:cxn ang="0">
                          <a:pos x="22" y="781"/>
                        </a:cxn>
                        <a:cxn ang="0">
                          <a:pos x="67" y="787"/>
                        </a:cxn>
                        <a:cxn ang="0">
                          <a:pos x="199" y="176"/>
                        </a:cxn>
                        <a:cxn ang="0">
                          <a:pos x="334" y="151"/>
                        </a:cxn>
                        <a:cxn ang="0">
                          <a:pos x="458" y="779"/>
                        </a:cxn>
                        <a:cxn ang="0">
                          <a:pos x="462" y="794"/>
                        </a:cxn>
                        <a:cxn ang="0">
                          <a:pos x="508" y="779"/>
                        </a:cxn>
                        <a:cxn ang="0">
                          <a:pos x="508" y="771"/>
                        </a:cxn>
                        <a:cxn ang="0">
                          <a:pos x="510" y="754"/>
                        </a:cxn>
                        <a:cxn ang="0">
                          <a:pos x="503" y="249"/>
                        </a:cxn>
                        <a:cxn ang="0">
                          <a:pos x="496" y="187"/>
                        </a:cxn>
                        <a:cxn ang="0">
                          <a:pos x="491" y="159"/>
                        </a:cxn>
                        <a:cxn ang="0">
                          <a:pos x="491" y="159"/>
                        </a:cxn>
                        <a:cxn ang="0">
                          <a:pos x="392" y="71"/>
                        </a:cxn>
                        <a:cxn ang="0">
                          <a:pos x="314" y="41"/>
                        </a:cxn>
                        <a:cxn ang="0">
                          <a:pos x="214" y="0"/>
                        </a:cxn>
                      </a:cxnLst>
                      <a:rect l="0" t="0" r="r" b="b"/>
                      <a:pathLst>
                        <a:path w="510" h="794">
                          <a:moveTo>
                            <a:pt x="214" y="0"/>
                          </a:moveTo>
                          <a:cubicBezTo>
                            <a:pt x="201" y="1"/>
                            <a:pt x="190" y="6"/>
                            <a:pt x="180" y="19"/>
                          </a:cubicBezTo>
                          <a:cubicBezTo>
                            <a:pt x="149" y="54"/>
                            <a:pt x="141" y="71"/>
                            <a:pt x="113" y="79"/>
                          </a:cubicBezTo>
                          <a:cubicBezTo>
                            <a:pt x="86" y="87"/>
                            <a:pt x="86" y="115"/>
                            <a:pt x="31" y="162"/>
                          </a:cubicBezTo>
                          <a:cubicBezTo>
                            <a:pt x="29" y="163"/>
                            <a:pt x="28" y="164"/>
                            <a:pt x="27" y="165"/>
                          </a:cubicBezTo>
                          <a:cubicBezTo>
                            <a:pt x="27" y="167"/>
                            <a:pt x="26" y="169"/>
                            <a:pt x="26" y="171"/>
                          </a:cubicBezTo>
                          <a:cubicBezTo>
                            <a:pt x="26" y="171"/>
                            <a:pt x="26" y="172"/>
                            <a:pt x="26" y="172"/>
                          </a:cubicBezTo>
                          <a:cubicBezTo>
                            <a:pt x="26" y="173"/>
                            <a:pt x="26" y="174"/>
                            <a:pt x="25" y="174"/>
                          </a:cubicBezTo>
                          <a:cubicBezTo>
                            <a:pt x="24" y="180"/>
                            <a:pt x="22" y="184"/>
                            <a:pt x="21" y="188"/>
                          </a:cubicBezTo>
                          <a:cubicBezTo>
                            <a:pt x="20" y="189"/>
                            <a:pt x="20" y="190"/>
                            <a:pt x="20" y="191"/>
                          </a:cubicBezTo>
                          <a:cubicBezTo>
                            <a:pt x="18" y="196"/>
                            <a:pt x="16" y="200"/>
                            <a:pt x="15" y="203"/>
                          </a:cubicBezTo>
                          <a:cubicBezTo>
                            <a:pt x="14" y="205"/>
                            <a:pt x="14" y="207"/>
                            <a:pt x="13" y="208"/>
                          </a:cubicBezTo>
                          <a:cubicBezTo>
                            <a:pt x="13" y="210"/>
                            <a:pt x="12" y="212"/>
                            <a:pt x="12" y="214"/>
                          </a:cubicBezTo>
                          <a:cubicBezTo>
                            <a:pt x="11" y="215"/>
                            <a:pt x="11" y="217"/>
                            <a:pt x="11" y="220"/>
                          </a:cubicBezTo>
                          <a:cubicBezTo>
                            <a:pt x="10" y="222"/>
                            <a:pt x="10" y="224"/>
                            <a:pt x="10" y="227"/>
                          </a:cubicBezTo>
                          <a:cubicBezTo>
                            <a:pt x="13" y="225"/>
                            <a:pt x="12" y="237"/>
                            <a:pt x="9" y="260"/>
                          </a:cubicBezTo>
                          <a:cubicBezTo>
                            <a:pt x="8" y="281"/>
                            <a:pt x="8" y="311"/>
                            <a:pt x="8" y="357"/>
                          </a:cubicBezTo>
                          <a:cubicBezTo>
                            <a:pt x="8" y="413"/>
                            <a:pt x="0" y="663"/>
                            <a:pt x="21" y="778"/>
                          </a:cubicBezTo>
                          <a:cubicBezTo>
                            <a:pt x="21" y="779"/>
                            <a:pt x="21" y="780"/>
                            <a:pt x="22" y="781"/>
                          </a:cubicBezTo>
                          <a:cubicBezTo>
                            <a:pt x="34" y="788"/>
                            <a:pt x="49" y="791"/>
                            <a:pt x="67" y="787"/>
                          </a:cubicBezTo>
                          <a:cubicBezTo>
                            <a:pt x="114" y="777"/>
                            <a:pt x="14" y="57"/>
                            <a:pt x="199" y="176"/>
                          </a:cubicBezTo>
                          <a:cubicBezTo>
                            <a:pt x="282" y="229"/>
                            <a:pt x="284" y="154"/>
                            <a:pt x="334" y="151"/>
                          </a:cubicBezTo>
                          <a:cubicBezTo>
                            <a:pt x="466" y="142"/>
                            <a:pt x="444" y="644"/>
                            <a:pt x="458" y="779"/>
                          </a:cubicBezTo>
                          <a:cubicBezTo>
                            <a:pt x="458" y="781"/>
                            <a:pt x="459" y="787"/>
                            <a:pt x="462" y="794"/>
                          </a:cubicBezTo>
                          <a:cubicBezTo>
                            <a:pt x="486" y="790"/>
                            <a:pt x="502" y="785"/>
                            <a:pt x="508" y="779"/>
                          </a:cubicBezTo>
                          <a:cubicBezTo>
                            <a:pt x="508" y="776"/>
                            <a:pt x="508" y="773"/>
                            <a:pt x="508" y="771"/>
                          </a:cubicBezTo>
                          <a:cubicBezTo>
                            <a:pt x="509" y="765"/>
                            <a:pt x="509" y="760"/>
                            <a:pt x="510" y="754"/>
                          </a:cubicBezTo>
                          <a:cubicBezTo>
                            <a:pt x="507" y="661"/>
                            <a:pt x="506" y="300"/>
                            <a:pt x="503" y="249"/>
                          </a:cubicBezTo>
                          <a:cubicBezTo>
                            <a:pt x="502" y="226"/>
                            <a:pt x="499" y="206"/>
                            <a:pt x="496" y="187"/>
                          </a:cubicBezTo>
                          <a:cubicBezTo>
                            <a:pt x="494" y="177"/>
                            <a:pt x="493" y="168"/>
                            <a:pt x="491" y="159"/>
                          </a:cubicBezTo>
                          <a:cubicBezTo>
                            <a:pt x="491" y="159"/>
                            <a:pt x="491" y="159"/>
                            <a:pt x="491" y="159"/>
                          </a:cubicBezTo>
                          <a:cubicBezTo>
                            <a:pt x="405" y="85"/>
                            <a:pt x="452" y="96"/>
                            <a:pt x="392" y="71"/>
                          </a:cubicBezTo>
                          <a:cubicBezTo>
                            <a:pt x="331" y="46"/>
                            <a:pt x="383" y="76"/>
                            <a:pt x="314" y="41"/>
                          </a:cubicBezTo>
                          <a:cubicBezTo>
                            <a:pt x="269" y="17"/>
                            <a:pt x="238" y="0"/>
                            <a:pt x="214" y="0"/>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1"/>
                    <p:cNvSpPr>
                      <a:spLocks/>
                    </p:cNvSpPr>
                    <p:nvPr/>
                  </p:nvSpPr>
                  <p:spPr bwMode="gray">
                    <a:xfrm>
                      <a:off x="-4205288" y="-1347788"/>
                      <a:ext cx="554038" cy="2306638"/>
                    </a:xfrm>
                    <a:custGeom>
                      <a:avLst/>
                      <a:gdLst/>
                      <a:ahLst/>
                      <a:cxnLst>
                        <a:cxn ang="0">
                          <a:pos x="4" y="615"/>
                        </a:cxn>
                        <a:cxn ang="0">
                          <a:pos x="57" y="417"/>
                        </a:cxn>
                        <a:cxn ang="0">
                          <a:pos x="108" y="261"/>
                        </a:cxn>
                        <a:cxn ang="0">
                          <a:pos x="133" y="186"/>
                        </a:cxn>
                        <a:cxn ang="0">
                          <a:pos x="144" y="135"/>
                        </a:cxn>
                        <a:cxn ang="0">
                          <a:pos x="144" y="131"/>
                        </a:cxn>
                        <a:cxn ang="0">
                          <a:pos x="133" y="102"/>
                        </a:cxn>
                        <a:cxn ang="0">
                          <a:pos x="125" y="93"/>
                        </a:cxn>
                        <a:cxn ang="0">
                          <a:pos x="115" y="90"/>
                        </a:cxn>
                        <a:cxn ang="0">
                          <a:pos x="104" y="96"/>
                        </a:cxn>
                        <a:cxn ang="0">
                          <a:pos x="96" y="115"/>
                        </a:cxn>
                        <a:cxn ang="0">
                          <a:pos x="96" y="124"/>
                        </a:cxn>
                        <a:cxn ang="0">
                          <a:pos x="106" y="153"/>
                        </a:cxn>
                        <a:cxn ang="0">
                          <a:pos x="127" y="165"/>
                        </a:cxn>
                        <a:cxn ang="0">
                          <a:pos x="141" y="158"/>
                        </a:cxn>
                        <a:cxn ang="0">
                          <a:pos x="147" y="133"/>
                        </a:cxn>
                        <a:cxn ang="0">
                          <a:pos x="148" y="74"/>
                        </a:cxn>
                        <a:cxn ang="0">
                          <a:pos x="147" y="0"/>
                        </a:cxn>
                        <a:cxn ang="0">
                          <a:pos x="143" y="0"/>
                        </a:cxn>
                        <a:cxn ang="0">
                          <a:pos x="144" y="6"/>
                        </a:cxn>
                        <a:cxn ang="0">
                          <a:pos x="144" y="74"/>
                        </a:cxn>
                        <a:cxn ang="0">
                          <a:pos x="143" y="133"/>
                        </a:cxn>
                        <a:cxn ang="0">
                          <a:pos x="138" y="155"/>
                        </a:cxn>
                        <a:cxn ang="0">
                          <a:pos x="127" y="161"/>
                        </a:cxn>
                        <a:cxn ang="0">
                          <a:pos x="109" y="151"/>
                        </a:cxn>
                        <a:cxn ang="0">
                          <a:pos x="100" y="124"/>
                        </a:cxn>
                        <a:cxn ang="0">
                          <a:pos x="100" y="116"/>
                        </a:cxn>
                        <a:cxn ang="0">
                          <a:pos x="107" y="99"/>
                        </a:cxn>
                        <a:cxn ang="0">
                          <a:pos x="115" y="94"/>
                        </a:cxn>
                        <a:cxn ang="0">
                          <a:pos x="123" y="96"/>
                        </a:cxn>
                        <a:cxn ang="0">
                          <a:pos x="140" y="132"/>
                        </a:cxn>
                        <a:cxn ang="0">
                          <a:pos x="140" y="135"/>
                        </a:cxn>
                        <a:cxn ang="0">
                          <a:pos x="129" y="185"/>
                        </a:cxn>
                        <a:cxn ang="0">
                          <a:pos x="53" y="416"/>
                        </a:cxn>
                        <a:cxn ang="0">
                          <a:pos x="19" y="546"/>
                        </a:cxn>
                        <a:cxn ang="0">
                          <a:pos x="5" y="595"/>
                        </a:cxn>
                        <a:cxn ang="0">
                          <a:pos x="0" y="614"/>
                        </a:cxn>
                        <a:cxn ang="0">
                          <a:pos x="4" y="615"/>
                        </a:cxn>
                      </a:cxnLst>
                      <a:rect l="0" t="0" r="r" b="b"/>
                      <a:pathLst>
                        <a:path w="148" h="615">
                          <a:moveTo>
                            <a:pt x="4" y="615"/>
                          </a:moveTo>
                          <a:cubicBezTo>
                            <a:pt x="4" y="615"/>
                            <a:pt x="36" y="501"/>
                            <a:pt x="57" y="417"/>
                          </a:cubicBezTo>
                          <a:cubicBezTo>
                            <a:pt x="68" y="376"/>
                            <a:pt x="89" y="316"/>
                            <a:pt x="108" y="261"/>
                          </a:cubicBezTo>
                          <a:cubicBezTo>
                            <a:pt x="118" y="234"/>
                            <a:pt x="127" y="208"/>
                            <a:pt x="133" y="186"/>
                          </a:cubicBezTo>
                          <a:cubicBezTo>
                            <a:pt x="140" y="164"/>
                            <a:pt x="144" y="146"/>
                            <a:pt x="144" y="135"/>
                          </a:cubicBezTo>
                          <a:cubicBezTo>
                            <a:pt x="144" y="133"/>
                            <a:pt x="144" y="132"/>
                            <a:pt x="144" y="131"/>
                          </a:cubicBezTo>
                          <a:cubicBezTo>
                            <a:pt x="142" y="120"/>
                            <a:pt x="138" y="109"/>
                            <a:pt x="133" y="102"/>
                          </a:cubicBezTo>
                          <a:cubicBezTo>
                            <a:pt x="131" y="98"/>
                            <a:pt x="128" y="95"/>
                            <a:pt x="125" y="93"/>
                          </a:cubicBezTo>
                          <a:cubicBezTo>
                            <a:pt x="122" y="91"/>
                            <a:pt x="119" y="90"/>
                            <a:pt x="115" y="90"/>
                          </a:cubicBezTo>
                          <a:cubicBezTo>
                            <a:pt x="111" y="90"/>
                            <a:pt x="107" y="92"/>
                            <a:pt x="104" y="96"/>
                          </a:cubicBezTo>
                          <a:cubicBezTo>
                            <a:pt x="100" y="100"/>
                            <a:pt x="98" y="107"/>
                            <a:pt x="96" y="115"/>
                          </a:cubicBezTo>
                          <a:cubicBezTo>
                            <a:pt x="96" y="118"/>
                            <a:pt x="96" y="121"/>
                            <a:pt x="96" y="124"/>
                          </a:cubicBezTo>
                          <a:cubicBezTo>
                            <a:pt x="96" y="136"/>
                            <a:pt x="100" y="146"/>
                            <a:pt x="106" y="153"/>
                          </a:cubicBezTo>
                          <a:cubicBezTo>
                            <a:pt x="111" y="161"/>
                            <a:pt x="119" y="165"/>
                            <a:pt x="127" y="165"/>
                          </a:cubicBezTo>
                          <a:cubicBezTo>
                            <a:pt x="132" y="165"/>
                            <a:pt x="137" y="163"/>
                            <a:pt x="141" y="158"/>
                          </a:cubicBezTo>
                          <a:cubicBezTo>
                            <a:pt x="145" y="152"/>
                            <a:pt x="147" y="144"/>
                            <a:pt x="147" y="133"/>
                          </a:cubicBezTo>
                          <a:cubicBezTo>
                            <a:pt x="148" y="115"/>
                            <a:pt x="148" y="94"/>
                            <a:pt x="148" y="74"/>
                          </a:cubicBezTo>
                          <a:cubicBezTo>
                            <a:pt x="148" y="35"/>
                            <a:pt x="147" y="0"/>
                            <a:pt x="147" y="0"/>
                          </a:cubicBezTo>
                          <a:cubicBezTo>
                            <a:pt x="143" y="0"/>
                            <a:pt x="143" y="0"/>
                            <a:pt x="143" y="0"/>
                          </a:cubicBezTo>
                          <a:cubicBezTo>
                            <a:pt x="143" y="0"/>
                            <a:pt x="144" y="2"/>
                            <a:pt x="144" y="6"/>
                          </a:cubicBezTo>
                          <a:cubicBezTo>
                            <a:pt x="144" y="18"/>
                            <a:pt x="144" y="45"/>
                            <a:pt x="144" y="74"/>
                          </a:cubicBezTo>
                          <a:cubicBezTo>
                            <a:pt x="144" y="94"/>
                            <a:pt x="144" y="115"/>
                            <a:pt x="143" y="133"/>
                          </a:cubicBezTo>
                          <a:cubicBezTo>
                            <a:pt x="143" y="144"/>
                            <a:pt x="141" y="151"/>
                            <a:pt x="138" y="155"/>
                          </a:cubicBezTo>
                          <a:cubicBezTo>
                            <a:pt x="135" y="160"/>
                            <a:pt x="131" y="161"/>
                            <a:pt x="127" y="161"/>
                          </a:cubicBezTo>
                          <a:cubicBezTo>
                            <a:pt x="121" y="161"/>
                            <a:pt x="114" y="158"/>
                            <a:pt x="109" y="151"/>
                          </a:cubicBezTo>
                          <a:cubicBezTo>
                            <a:pt x="103" y="144"/>
                            <a:pt x="100" y="135"/>
                            <a:pt x="100" y="124"/>
                          </a:cubicBezTo>
                          <a:cubicBezTo>
                            <a:pt x="100" y="122"/>
                            <a:pt x="100" y="119"/>
                            <a:pt x="100" y="116"/>
                          </a:cubicBezTo>
                          <a:cubicBezTo>
                            <a:pt x="102" y="108"/>
                            <a:pt x="104" y="102"/>
                            <a:pt x="107" y="99"/>
                          </a:cubicBezTo>
                          <a:cubicBezTo>
                            <a:pt x="110" y="95"/>
                            <a:pt x="112" y="94"/>
                            <a:pt x="115" y="94"/>
                          </a:cubicBezTo>
                          <a:cubicBezTo>
                            <a:pt x="118" y="94"/>
                            <a:pt x="120" y="95"/>
                            <a:pt x="123" y="96"/>
                          </a:cubicBezTo>
                          <a:cubicBezTo>
                            <a:pt x="130" y="102"/>
                            <a:pt x="138" y="115"/>
                            <a:pt x="140" y="132"/>
                          </a:cubicBezTo>
                          <a:cubicBezTo>
                            <a:pt x="140" y="133"/>
                            <a:pt x="140" y="134"/>
                            <a:pt x="140" y="135"/>
                          </a:cubicBezTo>
                          <a:cubicBezTo>
                            <a:pt x="140" y="145"/>
                            <a:pt x="136" y="163"/>
                            <a:pt x="129" y="185"/>
                          </a:cubicBezTo>
                          <a:cubicBezTo>
                            <a:pt x="110" y="250"/>
                            <a:pt x="69" y="354"/>
                            <a:pt x="53" y="416"/>
                          </a:cubicBezTo>
                          <a:cubicBezTo>
                            <a:pt x="42" y="458"/>
                            <a:pt x="29" y="507"/>
                            <a:pt x="19" y="546"/>
                          </a:cubicBezTo>
                          <a:cubicBezTo>
                            <a:pt x="13" y="566"/>
                            <a:pt x="9" y="583"/>
                            <a:pt x="5" y="595"/>
                          </a:cubicBezTo>
                          <a:cubicBezTo>
                            <a:pt x="2" y="607"/>
                            <a:pt x="0" y="614"/>
                            <a:pt x="0" y="614"/>
                          </a:cubicBezTo>
                          <a:lnTo>
                            <a:pt x="4" y="6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2"/>
                    <p:cNvSpPr>
                      <a:spLocks/>
                    </p:cNvSpPr>
                    <p:nvPr/>
                  </p:nvSpPr>
                  <p:spPr bwMode="gray">
                    <a:xfrm>
                      <a:off x="-5705475" y="-1246188"/>
                      <a:ext cx="757238" cy="2295525"/>
                    </a:xfrm>
                    <a:custGeom>
                      <a:avLst/>
                      <a:gdLst/>
                      <a:ahLst/>
                      <a:cxnLst>
                        <a:cxn ang="0">
                          <a:pos x="202" y="610"/>
                        </a:cxn>
                        <a:cxn ang="0">
                          <a:pos x="183" y="552"/>
                        </a:cxn>
                        <a:cxn ang="0">
                          <a:pos x="157" y="440"/>
                        </a:cxn>
                        <a:cxn ang="0">
                          <a:pos x="90" y="216"/>
                        </a:cxn>
                        <a:cxn ang="0">
                          <a:pos x="45" y="96"/>
                        </a:cxn>
                        <a:cxn ang="0">
                          <a:pos x="40" y="70"/>
                        </a:cxn>
                        <a:cxn ang="0">
                          <a:pos x="42" y="59"/>
                        </a:cxn>
                        <a:cxn ang="0">
                          <a:pos x="44" y="56"/>
                        </a:cxn>
                        <a:cxn ang="0">
                          <a:pos x="46" y="56"/>
                        </a:cxn>
                        <a:cxn ang="0">
                          <a:pos x="56" y="62"/>
                        </a:cxn>
                        <a:cxn ang="0">
                          <a:pos x="68" y="84"/>
                        </a:cxn>
                        <a:cxn ang="0">
                          <a:pos x="75" y="116"/>
                        </a:cxn>
                        <a:cxn ang="0">
                          <a:pos x="72" y="136"/>
                        </a:cxn>
                        <a:cxn ang="0">
                          <a:pos x="68" y="141"/>
                        </a:cxn>
                        <a:cxn ang="0">
                          <a:pos x="64" y="142"/>
                        </a:cxn>
                        <a:cxn ang="0">
                          <a:pos x="55" y="137"/>
                        </a:cxn>
                        <a:cxn ang="0">
                          <a:pos x="45" y="119"/>
                        </a:cxn>
                        <a:cxn ang="0">
                          <a:pos x="16" y="40"/>
                        </a:cxn>
                        <a:cxn ang="0">
                          <a:pos x="7" y="11"/>
                        </a:cxn>
                        <a:cxn ang="0">
                          <a:pos x="4" y="0"/>
                        </a:cxn>
                        <a:cxn ang="0">
                          <a:pos x="0" y="1"/>
                        </a:cxn>
                        <a:cxn ang="0">
                          <a:pos x="41" y="121"/>
                        </a:cxn>
                        <a:cxn ang="0">
                          <a:pos x="52" y="140"/>
                        </a:cxn>
                        <a:cxn ang="0">
                          <a:pos x="64" y="146"/>
                        </a:cxn>
                        <a:cxn ang="0">
                          <a:pos x="70" y="144"/>
                        </a:cxn>
                        <a:cxn ang="0">
                          <a:pos x="77" y="133"/>
                        </a:cxn>
                        <a:cxn ang="0">
                          <a:pos x="79" y="116"/>
                        </a:cxn>
                        <a:cxn ang="0">
                          <a:pos x="72" y="82"/>
                        </a:cxn>
                        <a:cxn ang="0">
                          <a:pos x="59" y="59"/>
                        </a:cxn>
                        <a:cxn ang="0">
                          <a:pos x="46" y="52"/>
                        </a:cxn>
                        <a:cxn ang="0">
                          <a:pos x="42" y="53"/>
                        </a:cxn>
                        <a:cxn ang="0">
                          <a:pos x="37" y="59"/>
                        </a:cxn>
                        <a:cxn ang="0">
                          <a:pos x="36" y="70"/>
                        </a:cxn>
                        <a:cxn ang="0">
                          <a:pos x="41" y="97"/>
                        </a:cxn>
                        <a:cxn ang="0">
                          <a:pos x="86" y="217"/>
                        </a:cxn>
                        <a:cxn ang="0">
                          <a:pos x="153" y="440"/>
                        </a:cxn>
                        <a:cxn ang="0">
                          <a:pos x="179" y="553"/>
                        </a:cxn>
                        <a:cxn ang="0">
                          <a:pos x="198" y="612"/>
                        </a:cxn>
                        <a:cxn ang="0">
                          <a:pos x="202" y="610"/>
                        </a:cxn>
                      </a:cxnLst>
                      <a:rect l="0" t="0" r="r" b="b"/>
                      <a:pathLst>
                        <a:path w="202" h="612">
                          <a:moveTo>
                            <a:pt x="202" y="610"/>
                          </a:moveTo>
                          <a:cubicBezTo>
                            <a:pt x="200" y="605"/>
                            <a:pt x="192" y="583"/>
                            <a:pt x="183" y="552"/>
                          </a:cubicBezTo>
                          <a:cubicBezTo>
                            <a:pt x="174" y="521"/>
                            <a:pt x="164" y="481"/>
                            <a:pt x="157" y="440"/>
                          </a:cubicBezTo>
                          <a:cubicBezTo>
                            <a:pt x="143" y="357"/>
                            <a:pt x="111" y="267"/>
                            <a:pt x="90" y="216"/>
                          </a:cubicBezTo>
                          <a:cubicBezTo>
                            <a:pt x="68" y="164"/>
                            <a:pt x="60" y="143"/>
                            <a:pt x="45" y="96"/>
                          </a:cubicBezTo>
                          <a:cubicBezTo>
                            <a:pt x="41" y="85"/>
                            <a:pt x="40" y="76"/>
                            <a:pt x="40" y="70"/>
                          </a:cubicBezTo>
                          <a:cubicBezTo>
                            <a:pt x="40" y="65"/>
                            <a:pt x="41" y="61"/>
                            <a:pt x="42" y="59"/>
                          </a:cubicBezTo>
                          <a:cubicBezTo>
                            <a:pt x="42" y="58"/>
                            <a:pt x="43" y="57"/>
                            <a:pt x="44" y="56"/>
                          </a:cubicBezTo>
                          <a:cubicBezTo>
                            <a:pt x="45" y="56"/>
                            <a:pt x="45" y="56"/>
                            <a:pt x="46" y="56"/>
                          </a:cubicBezTo>
                          <a:cubicBezTo>
                            <a:pt x="49" y="56"/>
                            <a:pt x="52" y="57"/>
                            <a:pt x="56" y="62"/>
                          </a:cubicBezTo>
                          <a:cubicBezTo>
                            <a:pt x="60" y="66"/>
                            <a:pt x="64" y="74"/>
                            <a:pt x="68" y="84"/>
                          </a:cubicBezTo>
                          <a:cubicBezTo>
                            <a:pt x="73" y="95"/>
                            <a:pt x="75" y="107"/>
                            <a:pt x="75" y="116"/>
                          </a:cubicBezTo>
                          <a:cubicBezTo>
                            <a:pt x="75" y="124"/>
                            <a:pt x="74" y="131"/>
                            <a:pt x="72" y="136"/>
                          </a:cubicBezTo>
                          <a:cubicBezTo>
                            <a:pt x="71" y="138"/>
                            <a:pt x="69" y="140"/>
                            <a:pt x="68" y="141"/>
                          </a:cubicBezTo>
                          <a:cubicBezTo>
                            <a:pt x="66" y="142"/>
                            <a:pt x="65" y="142"/>
                            <a:pt x="64" y="142"/>
                          </a:cubicBezTo>
                          <a:cubicBezTo>
                            <a:pt x="61" y="142"/>
                            <a:pt x="58" y="141"/>
                            <a:pt x="55" y="137"/>
                          </a:cubicBezTo>
                          <a:cubicBezTo>
                            <a:pt x="52" y="134"/>
                            <a:pt x="48" y="128"/>
                            <a:pt x="45" y="119"/>
                          </a:cubicBezTo>
                          <a:cubicBezTo>
                            <a:pt x="34" y="93"/>
                            <a:pt x="24" y="63"/>
                            <a:pt x="16" y="40"/>
                          </a:cubicBezTo>
                          <a:cubicBezTo>
                            <a:pt x="12" y="28"/>
                            <a:pt x="9" y="18"/>
                            <a:pt x="7" y="11"/>
                          </a:cubicBezTo>
                          <a:cubicBezTo>
                            <a:pt x="5" y="4"/>
                            <a:pt x="4" y="0"/>
                            <a:pt x="4" y="0"/>
                          </a:cubicBezTo>
                          <a:cubicBezTo>
                            <a:pt x="0" y="1"/>
                            <a:pt x="0" y="1"/>
                            <a:pt x="0" y="1"/>
                          </a:cubicBezTo>
                          <a:cubicBezTo>
                            <a:pt x="0" y="1"/>
                            <a:pt x="19" y="68"/>
                            <a:pt x="41" y="121"/>
                          </a:cubicBezTo>
                          <a:cubicBezTo>
                            <a:pt x="45" y="130"/>
                            <a:pt x="48" y="136"/>
                            <a:pt x="52" y="140"/>
                          </a:cubicBezTo>
                          <a:cubicBezTo>
                            <a:pt x="56" y="144"/>
                            <a:pt x="60" y="146"/>
                            <a:pt x="64" y="146"/>
                          </a:cubicBezTo>
                          <a:cubicBezTo>
                            <a:pt x="66" y="146"/>
                            <a:pt x="68" y="146"/>
                            <a:pt x="70" y="144"/>
                          </a:cubicBezTo>
                          <a:cubicBezTo>
                            <a:pt x="73" y="142"/>
                            <a:pt x="75" y="138"/>
                            <a:pt x="77" y="133"/>
                          </a:cubicBezTo>
                          <a:cubicBezTo>
                            <a:pt x="79" y="128"/>
                            <a:pt x="79" y="123"/>
                            <a:pt x="79" y="116"/>
                          </a:cubicBezTo>
                          <a:cubicBezTo>
                            <a:pt x="79" y="106"/>
                            <a:pt x="77" y="94"/>
                            <a:pt x="72" y="82"/>
                          </a:cubicBezTo>
                          <a:cubicBezTo>
                            <a:pt x="68" y="72"/>
                            <a:pt x="63" y="64"/>
                            <a:pt x="59" y="59"/>
                          </a:cubicBezTo>
                          <a:cubicBezTo>
                            <a:pt x="55" y="54"/>
                            <a:pt x="51" y="52"/>
                            <a:pt x="46" y="52"/>
                          </a:cubicBezTo>
                          <a:cubicBezTo>
                            <a:pt x="45" y="52"/>
                            <a:pt x="43" y="52"/>
                            <a:pt x="42" y="53"/>
                          </a:cubicBezTo>
                          <a:cubicBezTo>
                            <a:pt x="40" y="54"/>
                            <a:pt x="38" y="57"/>
                            <a:pt x="37" y="59"/>
                          </a:cubicBezTo>
                          <a:cubicBezTo>
                            <a:pt x="36" y="62"/>
                            <a:pt x="36" y="66"/>
                            <a:pt x="36" y="70"/>
                          </a:cubicBezTo>
                          <a:cubicBezTo>
                            <a:pt x="36" y="77"/>
                            <a:pt x="37" y="86"/>
                            <a:pt x="41" y="97"/>
                          </a:cubicBezTo>
                          <a:cubicBezTo>
                            <a:pt x="57" y="144"/>
                            <a:pt x="65" y="166"/>
                            <a:pt x="86" y="217"/>
                          </a:cubicBezTo>
                          <a:cubicBezTo>
                            <a:pt x="108" y="268"/>
                            <a:pt x="139" y="358"/>
                            <a:pt x="153" y="440"/>
                          </a:cubicBezTo>
                          <a:cubicBezTo>
                            <a:pt x="160" y="482"/>
                            <a:pt x="170" y="522"/>
                            <a:pt x="179" y="553"/>
                          </a:cubicBezTo>
                          <a:cubicBezTo>
                            <a:pt x="188" y="585"/>
                            <a:pt x="196" y="607"/>
                            <a:pt x="198" y="612"/>
                          </a:cubicBezTo>
                          <a:cubicBezTo>
                            <a:pt x="202" y="610"/>
                            <a:pt x="202" y="610"/>
                            <a:pt x="202" y="61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4"/>
                    <p:cNvSpPr>
                      <a:spLocks/>
                    </p:cNvSpPr>
                    <p:nvPr/>
                  </p:nvSpPr>
                  <p:spPr bwMode="gray">
                    <a:xfrm>
                      <a:off x="-5300663" y="914400"/>
                      <a:ext cx="1390650" cy="366713"/>
                    </a:xfrm>
                    <a:custGeom>
                      <a:avLst/>
                      <a:gdLst/>
                      <a:ahLst/>
                      <a:cxnLst>
                        <a:cxn ang="0">
                          <a:pos x="266" y="0"/>
                        </a:cxn>
                        <a:cxn ang="0">
                          <a:pos x="67" y="9"/>
                        </a:cxn>
                        <a:cxn ang="0">
                          <a:pos x="41" y="65"/>
                        </a:cxn>
                        <a:cxn ang="0">
                          <a:pos x="43" y="66"/>
                        </a:cxn>
                        <a:cxn ang="0">
                          <a:pos x="98" y="76"/>
                        </a:cxn>
                        <a:cxn ang="0">
                          <a:pos x="105" y="76"/>
                        </a:cxn>
                        <a:cxn ang="0">
                          <a:pos x="105" y="77"/>
                        </a:cxn>
                        <a:cxn ang="0">
                          <a:pos x="110" y="77"/>
                        </a:cxn>
                        <a:cxn ang="0">
                          <a:pos x="269" y="83"/>
                        </a:cxn>
                        <a:cxn ang="0">
                          <a:pos x="270" y="78"/>
                        </a:cxn>
                        <a:cxn ang="0">
                          <a:pos x="357" y="36"/>
                        </a:cxn>
                        <a:cxn ang="0">
                          <a:pos x="284" y="1"/>
                        </a:cxn>
                        <a:cxn ang="0">
                          <a:pos x="266" y="0"/>
                        </a:cxn>
                      </a:cxnLst>
                      <a:rect l="0" t="0" r="r" b="b"/>
                      <a:pathLst>
                        <a:path w="371" h="98">
                          <a:moveTo>
                            <a:pt x="266" y="0"/>
                          </a:moveTo>
                          <a:cubicBezTo>
                            <a:pt x="216" y="0"/>
                            <a:pt x="109" y="11"/>
                            <a:pt x="67" y="9"/>
                          </a:cubicBezTo>
                          <a:cubicBezTo>
                            <a:pt x="19" y="6"/>
                            <a:pt x="0" y="38"/>
                            <a:pt x="41" y="65"/>
                          </a:cubicBezTo>
                          <a:cubicBezTo>
                            <a:pt x="41" y="65"/>
                            <a:pt x="42" y="66"/>
                            <a:pt x="43" y="66"/>
                          </a:cubicBezTo>
                          <a:cubicBezTo>
                            <a:pt x="61" y="71"/>
                            <a:pt x="80" y="75"/>
                            <a:pt x="98" y="76"/>
                          </a:cubicBezTo>
                          <a:cubicBezTo>
                            <a:pt x="102" y="76"/>
                            <a:pt x="105" y="76"/>
                            <a:pt x="105" y="76"/>
                          </a:cubicBezTo>
                          <a:cubicBezTo>
                            <a:pt x="105" y="77"/>
                            <a:pt x="105" y="77"/>
                            <a:pt x="105" y="77"/>
                          </a:cubicBezTo>
                          <a:cubicBezTo>
                            <a:pt x="107" y="77"/>
                            <a:pt x="108" y="77"/>
                            <a:pt x="110" y="77"/>
                          </a:cubicBezTo>
                          <a:cubicBezTo>
                            <a:pt x="183" y="80"/>
                            <a:pt x="205" y="98"/>
                            <a:pt x="269" y="83"/>
                          </a:cubicBezTo>
                          <a:cubicBezTo>
                            <a:pt x="269" y="81"/>
                            <a:pt x="270" y="79"/>
                            <a:pt x="270" y="78"/>
                          </a:cubicBezTo>
                          <a:cubicBezTo>
                            <a:pt x="289" y="45"/>
                            <a:pt x="334" y="73"/>
                            <a:pt x="357" y="36"/>
                          </a:cubicBezTo>
                          <a:cubicBezTo>
                            <a:pt x="371" y="15"/>
                            <a:pt x="324" y="6"/>
                            <a:pt x="284" y="1"/>
                          </a:cubicBezTo>
                          <a:cubicBezTo>
                            <a:pt x="279" y="1"/>
                            <a:pt x="273" y="0"/>
                            <a:pt x="266" y="0"/>
                          </a:cubicBezTo>
                          <a:close/>
                        </a:path>
                      </a:pathLst>
                    </a:custGeom>
                    <a:solidFill>
                      <a:srgbClr val="2C2E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6"/>
                    <p:cNvSpPr>
                      <a:spLocks/>
                    </p:cNvSpPr>
                    <p:nvPr/>
                  </p:nvSpPr>
                  <p:spPr bwMode="gray">
                    <a:xfrm>
                      <a:off x="-5551488" y="903287"/>
                      <a:ext cx="1944688" cy="5729288"/>
                    </a:xfrm>
                    <a:custGeom>
                      <a:avLst/>
                      <a:gdLst/>
                      <a:ahLst/>
                      <a:cxnLst>
                        <a:cxn ang="0">
                          <a:pos x="24" y="1502"/>
                        </a:cxn>
                        <a:cxn ang="0">
                          <a:pos x="11" y="1064"/>
                        </a:cxn>
                        <a:cxn ang="0">
                          <a:pos x="28" y="884"/>
                        </a:cxn>
                        <a:cxn ang="0">
                          <a:pos x="2" y="630"/>
                        </a:cxn>
                        <a:cxn ang="0">
                          <a:pos x="47" y="537"/>
                        </a:cxn>
                        <a:cxn ang="0">
                          <a:pos x="173" y="468"/>
                        </a:cxn>
                        <a:cxn ang="0">
                          <a:pos x="172" y="78"/>
                        </a:cxn>
                        <a:cxn ang="0">
                          <a:pos x="108" y="67"/>
                        </a:cxn>
                        <a:cxn ang="0">
                          <a:pos x="134" y="12"/>
                        </a:cxn>
                        <a:cxn ang="0">
                          <a:pos x="351" y="4"/>
                        </a:cxn>
                        <a:cxn ang="0">
                          <a:pos x="424" y="39"/>
                        </a:cxn>
                        <a:cxn ang="0">
                          <a:pos x="337" y="80"/>
                        </a:cxn>
                        <a:cxn ang="0">
                          <a:pos x="340" y="440"/>
                        </a:cxn>
                        <a:cxn ang="0">
                          <a:pos x="376" y="520"/>
                        </a:cxn>
                        <a:cxn ang="0">
                          <a:pos x="498" y="538"/>
                        </a:cxn>
                        <a:cxn ang="0">
                          <a:pos x="487" y="824"/>
                        </a:cxn>
                        <a:cxn ang="0">
                          <a:pos x="506" y="958"/>
                        </a:cxn>
                        <a:cxn ang="0">
                          <a:pos x="513" y="1498"/>
                        </a:cxn>
                        <a:cxn ang="0">
                          <a:pos x="24" y="1502"/>
                        </a:cxn>
                      </a:cxnLst>
                      <a:rect l="0" t="0" r="r" b="b"/>
                      <a:pathLst>
                        <a:path w="519" h="1528">
                          <a:moveTo>
                            <a:pt x="24" y="1502"/>
                          </a:moveTo>
                          <a:cubicBezTo>
                            <a:pt x="24" y="1387"/>
                            <a:pt x="11" y="1119"/>
                            <a:pt x="11" y="1064"/>
                          </a:cubicBezTo>
                          <a:cubicBezTo>
                            <a:pt x="11" y="898"/>
                            <a:pt x="11" y="936"/>
                            <a:pt x="28" y="884"/>
                          </a:cubicBezTo>
                          <a:cubicBezTo>
                            <a:pt x="37" y="856"/>
                            <a:pt x="0" y="698"/>
                            <a:pt x="2" y="630"/>
                          </a:cubicBezTo>
                          <a:cubicBezTo>
                            <a:pt x="4" y="582"/>
                            <a:pt x="6" y="522"/>
                            <a:pt x="47" y="537"/>
                          </a:cubicBezTo>
                          <a:cubicBezTo>
                            <a:pt x="65" y="543"/>
                            <a:pt x="173" y="519"/>
                            <a:pt x="173" y="468"/>
                          </a:cubicBezTo>
                          <a:cubicBezTo>
                            <a:pt x="173" y="412"/>
                            <a:pt x="172" y="78"/>
                            <a:pt x="172" y="78"/>
                          </a:cubicBezTo>
                          <a:cubicBezTo>
                            <a:pt x="172" y="78"/>
                            <a:pt x="135" y="85"/>
                            <a:pt x="108" y="67"/>
                          </a:cubicBezTo>
                          <a:cubicBezTo>
                            <a:pt x="67" y="40"/>
                            <a:pt x="86" y="9"/>
                            <a:pt x="134" y="12"/>
                          </a:cubicBezTo>
                          <a:cubicBezTo>
                            <a:pt x="182" y="14"/>
                            <a:pt x="314" y="0"/>
                            <a:pt x="351" y="4"/>
                          </a:cubicBezTo>
                          <a:cubicBezTo>
                            <a:pt x="391" y="9"/>
                            <a:pt x="438" y="18"/>
                            <a:pt x="424" y="39"/>
                          </a:cubicBezTo>
                          <a:cubicBezTo>
                            <a:pt x="401" y="75"/>
                            <a:pt x="356" y="48"/>
                            <a:pt x="337" y="80"/>
                          </a:cubicBezTo>
                          <a:cubicBezTo>
                            <a:pt x="329" y="95"/>
                            <a:pt x="340" y="393"/>
                            <a:pt x="340" y="440"/>
                          </a:cubicBezTo>
                          <a:cubicBezTo>
                            <a:pt x="341" y="489"/>
                            <a:pt x="326" y="502"/>
                            <a:pt x="376" y="520"/>
                          </a:cubicBezTo>
                          <a:cubicBezTo>
                            <a:pt x="445" y="545"/>
                            <a:pt x="477" y="510"/>
                            <a:pt x="498" y="538"/>
                          </a:cubicBezTo>
                          <a:cubicBezTo>
                            <a:pt x="519" y="567"/>
                            <a:pt x="481" y="744"/>
                            <a:pt x="487" y="824"/>
                          </a:cubicBezTo>
                          <a:cubicBezTo>
                            <a:pt x="490" y="860"/>
                            <a:pt x="504" y="903"/>
                            <a:pt x="506" y="958"/>
                          </a:cubicBezTo>
                          <a:cubicBezTo>
                            <a:pt x="509" y="1013"/>
                            <a:pt x="513" y="1468"/>
                            <a:pt x="513" y="1498"/>
                          </a:cubicBezTo>
                          <a:cubicBezTo>
                            <a:pt x="513" y="1528"/>
                            <a:pt x="24" y="1514"/>
                            <a:pt x="24" y="1502"/>
                          </a:cubicBezTo>
                          <a:close/>
                        </a:path>
                      </a:pathLst>
                    </a:custGeom>
                    <a:gradFill>
                      <a:gsLst>
                        <a:gs pos="0">
                          <a:srgbClr val="FFFFFF">
                            <a:alpha val="50000"/>
                          </a:srgbClr>
                        </a:gs>
                        <a:gs pos="46000">
                          <a:srgbClr val="FFFFFF">
                            <a:alpha val="0"/>
                          </a:srgbClr>
                        </a:gs>
                        <a:gs pos="100000">
                          <a:srgbClr val="FFFFFF">
                            <a:alpha val="60000"/>
                          </a:srgb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p:cNvSpPr>
                    <p:nvPr/>
                  </p:nvSpPr>
                  <p:spPr bwMode="gray">
                    <a:xfrm>
                      <a:off x="-5548313" y="909637"/>
                      <a:ext cx="1927225" cy="5681663"/>
                    </a:xfrm>
                    <a:custGeom>
                      <a:avLst/>
                      <a:gdLst/>
                      <a:ahLst/>
                      <a:cxnLst>
                        <a:cxn ang="0">
                          <a:pos x="12" y="1062"/>
                        </a:cxn>
                        <a:cxn ang="0">
                          <a:pos x="19" y="909"/>
                        </a:cxn>
                        <a:cxn ang="0">
                          <a:pos x="16" y="759"/>
                        </a:cxn>
                        <a:cxn ang="0">
                          <a:pos x="9" y="564"/>
                        </a:cxn>
                        <a:cxn ang="0">
                          <a:pos x="46" y="536"/>
                        </a:cxn>
                        <a:cxn ang="0">
                          <a:pos x="159" y="497"/>
                        </a:cxn>
                        <a:cxn ang="0">
                          <a:pos x="173" y="466"/>
                        </a:cxn>
                        <a:cxn ang="0">
                          <a:pos x="173" y="466"/>
                        </a:cxn>
                        <a:cxn ang="0">
                          <a:pos x="173" y="76"/>
                        </a:cxn>
                        <a:cxn ang="0">
                          <a:pos x="170" y="74"/>
                        </a:cxn>
                        <a:cxn ang="0">
                          <a:pos x="86" y="35"/>
                        </a:cxn>
                        <a:cxn ang="0">
                          <a:pos x="133" y="11"/>
                        </a:cxn>
                        <a:cxn ang="0">
                          <a:pos x="350" y="4"/>
                        </a:cxn>
                        <a:cxn ang="0">
                          <a:pos x="424" y="30"/>
                        </a:cxn>
                        <a:cxn ang="0">
                          <a:pos x="365" y="59"/>
                        </a:cxn>
                        <a:cxn ang="0">
                          <a:pos x="334" y="80"/>
                        </a:cxn>
                        <a:cxn ang="0">
                          <a:pos x="338" y="438"/>
                        </a:cxn>
                        <a:cxn ang="0">
                          <a:pos x="343" y="502"/>
                        </a:cxn>
                        <a:cxn ang="0">
                          <a:pos x="472" y="526"/>
                        </a:cxn>
                        <a:cxn ang="0">
                          <a:pos x="501" y="551"/>
                        </a:cxn>
                        <a:cxn ang="0">
                          <a:pos x="485" y="823"/>
                        </a:cxn>
                        <a:cxn ang="0">
                          <a:pos x="510" y="1497"/>
                        </a:cxn>
                        <a:cxn ang="0">
                          <a:pos x="309" y="1512"/>
                        </a:cxn>
                        <a:cxn ang="0">
                          <a:pos x="30" y="1501"/>
                        </a:cxn>
                        <a:cxn ang="0">
                          <a:pos x="24" y="1499"/>
                        </a:cxn>
                        <a:cxn ang="0">
                          <a:pos x="24" y="1499"/>
                        </a:cxn>
                        <a:cxn ang="0">
                          <a:pos x="23" y="1500"/>
                        </a:cxn>
                        <a:cxn ang="0">
                          <a:pos x="23" y="1500"/>
                        </a:cxn>
                        <a:cxn ang="0">
                          <a:pos x="21" y="1500"/>
                        </a:cxn>
                        <a:cxn ang="0">
                          <a:pos x="34" y="1505"/>
                        </a:cxn>
                        <a:cxn ang="0">
                          <a:pos x="496" y="1506"/>
                        </a:cxn>
                        <a:cxn ang="0">
                          <a:pos x="514" y="1496"/>
                        </a:cxn>
                        <a:cxn ang="0">
                          <a:pos x="487" y="801"/>
                        </a:cxn>
                        <a:cxn ang="0">
                          <a:pos x="498" y="536"/>
                        </a:cxn>
                        <a:cxn ang="0">
                          <a:pos x="428" y="526"/>
                        </a:cxn>
                        <a:cxn ang="0">
                          <a:pos x="339" y="479"/>
                        </a:cxn>
                        <a:cxn ang="0">
                          <a:pos x="334" y="144"/>
                        </a:cxn>
                        <a:cxn ang="0">
                          <a:pos x="337" y="81"/>
                        </a:cxn>
                        <a:cxn ang="0">
                          <a:pos x="390" y="59"/>
                        </a:cxn>
                        <a:cxn ang="0">
                          <a:pos x="420" y="18"/>
                        </a:cxn>
                        <a:cxn ang="0">
                          <a:pos x="331" y="0"/>
                        </a:cxn>
                        <a:cxn ang="0">
                          <a:pos x="128" y="8"/>
                        </a:cxn>
                        <a:cxn ang="0">
                          <a:pos x="106" y="67"/>
                        </a:cxn>
                        <a:cxn ang="0">
                          <a:pos x="171" y="76"/>
                        </a:cxn>
                        <a:cxn ang="0">
                          <a:pos x="170" y="466"/>
                        </a:cxn>
                        <a:cxn ang="0">
                          <a:pos x="170" y="466"/>
                        </a:cxn>
                        <a:cxn ang="0">
                          <a:pos x="54" y="534"/>
                        </a:cxn>
                        <a:cxn ang="0">
                          <a:pos x="16" y="540"/>
                        </a:cxn>
                        <a:cxn ang="0">
                          <a:pos x="0" y="635"/>
                        </a:cxn>
                        <a:cxn ang="0">
                          <a:pos x="26" y="881"/>
                        </a:cxn>
                        <a:cxn ang="0">
                          <a:pos x="9" y="1047"/>
                        </a:cxn>
                        <a:cxn ang="0">
                          <a:pos x="23" y="1500"/>
                        </a:cxn>
                      </a:cxnLst>
                      <a:rect l="0" t="0" r="r" b="b"/>
                      <a:pathLst>
                        <a:path w="514" h="1515">
                          <a:moveTo>
                            <a:pt x="23" y="1500"/>
                          </a:moveTo>
                          <a:cubicBezTo>
                            <a:pt x="24" y="1500"/>
                            <a:pt x="24" y="1500"/>
                            <a:pt x="24" y="1500"/>
                          </a:cubicBezTo>
                          <a:cubicBezTo>
                            <a:pt x="24" y="1385"/>
                            <a:pt x="12" y="1117"/>
                            <a:pt x="12" y="1062"/>
                          </a:cubicBezTo>
                          <a:cubicBezTo>
                            <a:pt x="12" y="1057"/>
                            <a:pt x="12" y="1052"/>
                            <a:pt x="12" y="1047"/>
                          </a:cubicBezTo>
                          <a:cubicBezTo>
                            <a:pt x="12" y="973"/>
                            <a:pt x="12" y="944"/>
                            <a:pt x="14" y="928"/>
                          </a:cubicBezTo>
                          <a:cubicBezTo>
                            <a:pt x="15" y="920"/>
                            <a:pt x="17" y="915"/>
                            <a:pt x="19" y="909"/>
                          </a:cubicBezTo>
                          <a:cubicBezTo>
                            <a:pt x="21" y="902"/>
                            <a:pt x="25" y="895"/>
                            <a:pt x="29" y="882"/>
                          </a:cubicBezTo>
                          <a:cubicBezTo>
                            <a:pt x="30" y="879"/>
                            <a:pt x="30" y="874"/>
                            <a:pt x="30" y="869"/>
                          </a:cubicBezTo>
                          <a:cubicBezTo>
                            <a:pt x="30" y="846"/>
                            <a:pt x="23" y="803"/>
                            <a:pt x="16" y="759"/>
                          </a:cubicBezTo>
                          <a:cubicBezTo>
                            <a:pt x="10" y="714"/>
                            <a:pt x="3" y="667"/>
                            <a:pt x="3" y="635"/>
                          </a:cubicBezTo>
                          <a:cubicBezTo>
                            <a:pt x="3" y="633"/>
                            <a:pt x="3" y="631"/>
                            <a:pt x="3" y="628"/>
                          </a:cubicBezTo>
                          <a:cubicBezTo>
                            <a:pt x="4" y="606"/>
                            <a:pt x="5" y="583"/>
                            <a:pt x="9" y="564"/>
                          </a:cubicBezTo>
                          <a:cubicBezTo>
                            <a:pt x="11" y="555"/>
                            <a:pt x="14" y="547"/>
                            <a:pt x="18" y="542"/>
                          </a:cubicBezTo>
                          <a:cubicBezTo>
                            <a:pt x="22" y="537"/>
                            <a:pt x="28" y="534"/>
                            <a:pt x="35" y="534"/>
                          </a:cubicBezTo>
                          <a:cubicBezTo>
                            <a:pt x="38" y="534"/>
                            <a:pt x="42" y="535"/>
                            <a:pt x="46" y="536"/>
                          </a:cubicBezTo>
                          <a:cubicBezTo>
                            <a:pt x="48" y="537"/>
                            <a:pt x="51" y="537"/>
                            <a:pt x="54" y="537"/>
                          </a:cubicBezTo>
                          <a:cubicBezTo>
                            <a:pt x="70" y="537"/>
                            <a:pt x="99" y="531"/>
                            <a:pt x="125" y="519"/>
                          </a:cubicBezTo>
                          <a:cubicBezTo>
                            <a:pt x="138" y="513"/>
                            <a:pt x="150" y="506"/>
                            <a:pt x="159" y="497"/>
                          </a:cubicBezTo>
                          <a:cubicBezTo>
                            <a:pt x="168" y="488"/>
                            <a:pt x="173" y="477"/>
                            <a:pt x="173" y="466"/>
                          </a:cubicBezTo>
                          <a:cubicBezTo>
                            <a:pt x="172" y="466"/>
                            <a:pt x="172" y="466"/>
                            <a:pt x="172" y="466"/>
                          </a:cubicBezTo>
                          <a:cubicBezTo>
                            <a:pt x="173" y="466"/>
                            <a:pt x="173" y="466"/>
                            <a:pt x="173" y="466"/>
                          </a:cubicBezTo>
                          <a:cubicBezTo>
                            <a:pt x="173" y="466"/>
                            <a:pt x="173" y="466"/>
                            <a:pt x="173" y="466"/>
                          </a:cubicBezTo>
                          <a:cubicBezTo>
                            <a:pt x="172" y="466"/>
                            <a:pt x="172" y="466"/>
                            <a:pt x="172" y="466"/>
                          </a:cubicBezTo>
                          <a:cubicBezTo>
                            <a:pt x="173" y="466"/>
                            <a:pt x="173" y="466"/>
                            <a:pt x="173" y="466"/>
                          </a:cubicBezTo>
                          <a:cubicBezTo>
                            <a:pt x="173" y="466"/>
                            <a:pt x="173" y="466"/>
                            <a:pt x="173" y="466"/>
                          </a:cubicBezTo>
                          <a:cubicBezTo>
                            <a:pt x="173" y="466"/>
                            <a:pt x="173" y="466"/>
                            <a:pt x="173" y="466"/>
                          </a:cubicBezTo>
                          <a:cubicBezTo>
                            <a:pt x="173" y="410"/>
                            <a:pt x="173" y="76"/>
                            <a:pt x="173" y="76"/>
                          </a:cubicBezTo>
                          <a:cubicBezTo>
                            <a:pt x="173" y="74"/>
                            <a:pt x="173" y="74"/>
                            <a:pt x="173" y="74"/>
                          </a:cubicBezTo>
                          <a:cubicBezTo>
                            <a:pt x="171" y="74"/>
                            <a:pt x="171" y="74"/>
                            <a:pt x="171" y="74"/>
                          </a:cubicBezTo>
                          <a:cubicBezTo>
                            <a:pt x="171" y="74"/>
                            <a:pt x="170" y="74"/>
                            <a:pt x="170" y="74"/>
                          </a:cubicBezTo>
                          <a:cubicBezTo>
                            <a:pt x="167" y="75"/>
                            <a:pt x="161" y="76"/>
                            <a:pt x="152" y="76"/>
                          </a:cubicBezTo>
                          <a:cubicBezTo>
                            <a:pt x="139" y="76"/>
                            <a:pt x="122" y="74"/>
                            <a:pt x="108" y="64"/>
                          </a:cubicBezTo>
                          <a:cubicBezTo>
                            <a:pt x="92" y="54"/>
                            <a:pt x="86" y="44"/>
                            <a:pt x="86" y="35"/>
                          </a:cubicBezTo>
                          <a:cubicBezTo>
                            <a:pt x="86" y="28"/>
                            <a:pt x="90" y="22"/>
                            <a:pt x="97" y="18"/>
                          </a:cubicBezTo>
                          <a:cubicBezTo>
                            <a:pt x="104" y="14"/>
                            <a:pt x="114" y="11"/>
                            <a:pt x="128" y="11"/>
                          </a:cubicBezTo>
                          <a:cubicBezTo>
                            <a:pt x="129" y="11"/>
                            <a:pt x="131" y="11"/>
                            <a:pt x="133" y="11"/>
                          </a:cubicBezTo>
                          <a:cubicBezTo>
                            <a:pt x="137" y="11"/>
                            <a:pt x="142" y="11"/>
                            <a:pt x="147" y="11"/>
                          </a:cubicBezTo>
                          <a:cubicBezTo>
                            <a:pt x="194" y="11"/>
                            <a:pt x="285" y="3"/>
                            <a:pt x="331" y="3"/>
                          </a:cubicBezTo>
                          <a:cubicBezTo>
                            <a:pt x="339" y="3"/>
                            <a:pt x="345" y="3"/>
                            <a:pt x="350" y="4"/>
                          </a:cubicBezTo>
                          <a:cubicBezTo>
                            <a:pt x="367" y="6"/>
                            <a:pt x="386" y="9"/>
                            <a:pt x="401" y="13"/>
                          </a:cubicBezTo>
                          <a:cubicBezTo>
                            <a:pt x="408" y="15"/>
                            <a:pt x="414" y="17"/>
                            <a:pt x="418" y="20"/>
                          </a:cubicBezTo>
                          <a:cubicBezTo>
                            <a:pt x="422" y="23"/>
                            <a:pt x="424" y="26"/>
                            <a:pt x="424" y="30"/>
                          </a:cubicBezTo>
                          <a:cubicBezTo>
                            <a:pt x="424" y="31"/>
                            <a:pt x="423" y="33"/>
                            <a:pt x="422" y="36"/>
                          </a:cubicBezTo>
                          <a:cubicBezTo>
                            <a:pt x="416" y="45"/>
                            <a:pt x="409" y="50"/>
                            <a:pt x="402" y="53"/>
                          </a:cubicBezTo>
                          <a:cubicBezTo>
                            <a:pt x="390" y="57"/>
                            <a:pt x="377" y="57"/>
                            <a:pt x="365" y="59"/>
                          </a:cubicBezTo>
                          <a:cubicBezTo>
                            <a:pt x="359" y="60"/>
                            <a:pt x="354" y="61"/>
                            <a:pt x="348" y="64"/>
                          </a:cubicBezTo>
                          <a:cubicBezTo>
                            <a:pt x="343" y="67"/>
                            <a:pt x="339" y="71"/>
                            <a:pt x="335" y="77"/>
                          </a:cubicBezTo>
                          <a:cubicBezTo>
                            <a:pt x="335" y="78"/>
                            <a:pt x="334" y="79"/>
                            <a:pt x="334" y="80"/>
                          </a:cubicBezTo>
                          <a:cubicBezTo>
                            <a:pt x="333" y="85"/>
                            <a:pt x="333" y="93"/>
                            <a:pt x="332" y="104"/>
                          </a:cubicBezTo>
                          <a:cubicBezTo>
                            <a:pt x="332" y="114"/>
                            <a:pt x="332" y="128"/>
                            <a:pt x="332" y="144"/>
                          </a:cubicBezTo>
                          <a:cubicBezTo>
                            <a:pt x="332" y="238"/>
                            <a:pt x="338" y="404"/>
                            <a:pt x="338" y="438"/>
                          </a:cubicBezTo>
                          <a:cubicBezTo>
                            <a:pt x="338" y="439"/>
                            <a:pt x="338" y="439"/>
                            <a:pt x="338" y="440"/>
                          </a:cubicBezTo>
                          <a:cubicBezTo>
                            <a:pt x="338" y="456"/>
                            <a:pt x="336" y="469"/>
                            <a:pt x="336" y="479"/>
                          </a:cubicBezTo>
                          <a:cubicBezTo>
                            <a:pt x="336" y="488"/>
                            <a:pt x="338" y="496"/>
                            <a:pt x="343" y="502"/>
                          </a:cubicBezTo>
                          <a:cubicBezTo>
                            <a:pt x="349" y="508"/>
                            <a:pt x="359" y="514"/>
                            <a:pt x="375" y="520"/>
                          </a:cubicBezTo>
                          <a:cubicBezTo>
                            <a:pt x="395" y="527"/>
                            <a:pt x="413" y="529"/>
                            <a:pt x="428" y="529"/>
                          </a:cubicBezTo>
                          <a:cubicBezTo>
                            <a:pt x="446" y="529"/>
                            <a:pt x="461" y="526"/>
                            <a:pt x="472" y="526"/>
                          </a:cubicBezTo>
                          <a:cubicBezTo>
                            <a:pt x="477" y="526"/>
                            <a:pt x="481" y="527"/>
                            <a:pt x="485" y="528"/>
                          </a:cubicBezTo>
                          <a:cubicBezTo>
                            <a:pt x="489" y="530"/>
                            <a:pt x="493" y="533"/>
                            <a:pt x="496" y="537"/>
                          </a:cubicBezTo>
                          <a:cubicBezTo>
                            <a:pt x="498" y="540"/>
                            <a:pt x="500" y="545"/>
                            <a:pt x="501" y="551"/>
                          </a:cubicBezTo>
                          <a:cubicBezTo>
                            <a:pt x="502" y="557"/>
                            <a:pt x="502" y="565"/>
                            <a:pt x="502" y="574"/>
                          </a:cubicBezTo>
                          <a:cubicBezTo>
                            <a:pt x="502" y="631"/>
                            <a:pt x="484" y="735"/>
                            <a:pt x="484" y="801"/>
                          </a:cubicBezTo>
                          <a:cubicBezTo>
                            <a:pt x="484" y="809"/>
                            <a:pt x="484" y="816"/>
                            <a:pt x="485" y="823"/>
                          </a:cubicBezTo>
                          <a:cubicBezTo>
                            <a:pt x="488" y="859"/>
                            <a:pt x="501" y="901"/>
                            <a:pt x="504" y="956"/>
                          </a:cubicBezTo>
                          <a:cubicBezTo>
                            <a:pt x="506" y="1011"/>
                            <a:pt x="511" y="1466"/>
                            <a:pt x="511" y="1496"/>
                          </a:cubicBezTo>
                          <a:cubicBezTo>
                            <a:pt x="511" y="1496"/>
                            <a:pt x="511" y="1497"/>
                            <a:pt x="510" y="1497"/>
                          </a:cubicBezTo>
                          <a:cubicBezTo>
                            <a:pt x="509" y="1499"/>
                            <a:pt x="507" y="1500"/>
                            <a:pt x="503" y="1501"/>
                          </a:cubicBezTo>
                          <a:cubicBezTo>
                            <a:pt x="490" y="1505"/>
                            <a:pt x="464" y="1508"/>
                            <a:pt x="429" y="1510"/>
                          </a:cubicBezTo>
                          <a:cubicBezTo>
                            <a:pt x="395" y="1512"/>
                            <a:pt x="353" y="1512"/>
                            <a:pt x="309" y="1512"/>
                          </a:cubicBezTo>
                          <a:cubicBezTo>
                            <a:pt x="242" y="1512"/>
                            <a:pt x="170" y="1511"/>
                            <a:pt x="115" y="1508"/>
                          </a:cubicBezTo>
                          <a:cubicBezTo>
                            <a:pt x="88" y="1507"/>
                            <a:pt x="65" y="1505"/>
                            <a:pt x="49" y="1503"/>
                          </a:cubicBezTo>
                          <a:cubicBezTo>
                            <a:pt x="40" y="1503"/>
                            <a:pt x="34" y="1502"/>
                            <a:pt x="30" y="1501"/>
                          </a:cubicBezTo>
                          <a:cubicBezTo>
                            <a:pt x="27" y="1501"/>
                            <a:pt x="26" y="1500"/>
                            <a:pt x="25" y="1500"/>
                          </a:cubicBezTo>
                          <a:cubicBezTo>
                            <a:pt x="24" y="1500"/>
                            <a:pt x="24" y="1499"/>
                            <a:pt x="24" y="1499"/>
                          </a:cubicBezTo>
                          <a:cubicBezTo>
                            <a:pt x="24" y="1499"/>
                            <a:pt x="24" y="1499"/>
                            <a:pt x="24" y="1499"/>
                          </a:cubicBezTo>
                          <a:cubicBezTo>
                            <a:pt x="23" y="1500"/>
                            <a:pt x="23" y="1500"/>
                            <a:pt x="23" y="1500"/>
                          </a:cubicBezTo>
                          <a:cubicBezTo>
                            <a:pt x="24" y="1500"/>
                            <a:pt x="24" y="1500"/>
                            <a:pt x="24" y="1500"/>
                          </a:cubicBezTo>
                          <a:cubicBezTo>
                            <a:pt x="24" y="1499"/>
                            <a:pt x="24" y="1499"/>
                            <a:pt x="24" y="1499"/>
                          </a:cubicBezTo>
                          <a:cubicBezTo>
                            <a:pt x="23" y="1500"/>
                            <a:pt x="23" y="1500"/>
                            <a:pt x="23" y="1500"/>
                          </a:cubicBezTo>
                          <a:cubicBezTo>
                            <a:pt x="24" y="1500"/>
                            <a:pt x="24" y="1500"/>
                            <a:pt x="24" y="1500"/>
                          </a:cubicBezTo>
                          <a:cubicBezTo>
                            <a:pt x="23" y="1500"/>
                            <a:pt x="23" y="1500"/>
                            <a:pt x="23" y="1500"/>
                          </a:cubicBezTo>
                          <a:cubicBezTo>
                            <a:pt x="24" y="1500"/>
                            <a:pt x="24" y="1500"/>
                            <a:pt x="24" y="1500"/>
                          </a:cubicBezTo>
                          <a:cubicBezTo>
                            <a:pt x="24" y="1500"/>
                            <a:pt x="24" y="1500"/>
                            <a:pt x="24" y="1500"/>
                          </a:cubicBezTo>
                          <a:cubicBezTo>
                            <a:pt x="23" y="1500"/>
                            <a:pt x="23" y="1500"/>
                            <a:pt x="23" y="1500"/>
                          </a:cubicBezTo>
                          <a:cubicBezTo>
                            <a:pt x="24" y="1500"/>
                            <a:pt x="24" y="1500"/>
                            <a:pt x="24" y="1500"/>
                          </a:cubicBezTo>
                          <a:cubicBezTo>
                            <a:pt x="23" y="1500"/>
                            <a:pt x="23" y="1500"/>
                            <a:pt x="23" y="1500"/>
                          </a:cubicBezTo>
                          <a:cubicBezTo>
                            <a:pt x="21" y="1500"/>
                            <a:pt x="21" y="1500"/>
                            <a:pt x="21" y="1500"/>
                          </a:cubicBezTo>
                          <a:cubicBezTo>
                            <a:pt x="21" y="1500"/>
                            <a:pt x="21" y="1501"/>
                            <a:pt x="21" y="1501"/>
                          </a:cubicBezTo>
                          <a:cubicBezTo>
                            <a:pt x="22" y="1502"/>
                            <a:pt x="22" y="1502"/>
                            <a:pt x="23" y="1502"/>
                          </a:cubicBezTo>
                          <a:cubicBezTo>
                            <a:pt x="25" y="1503"/>
                            <a:pt x="29" y="1504"/>
                            <a:pt x="34" y="1505"/>
                          </a:cubicBezTo>
                          <a:cubicBezTo>
                            <a:pt x="72" y="1510"/>
                            <a:pt x="197" y="1515"/>
                            <a:pt x="309" y="1515"/>
                          </a:cubicBezTo>
                          <a:cubicBezTo>
                            <a:pt x="363" y="1515"/>
                            <a:pt x="413" y="1514"/>
                            <a:pt x="451" y="1511"/>
                          </a:cubicBezTo>
                          <a:cubicBezTo>
                            <a:pt x="470" y="1510"/>
                            <a:pt x="485" y="1508"/>
                            <a:pt x="496" y="1506"/>
                          </a:cubicBezTo>
                          <a:cubicBezTo>
                            <a:pt x="501" y="1505"/>
                            <a:pt x="505" y="1503"/>
                            <a:pt x="509" y="1502"/>
                          </a:cubicBezTo>
                          <a:cubicBezTo>
                            <a:pt x="510" y="1501"/>
                            <a:pt x="511" y="1500"/>
                            <a:pt x="512" y="1499"/>
                          </a:cubicBezTo>
                          <a:cubicBezTo>
                            <a:pt x="513" y="1498"/>
                            <a:pt x="514" y="1497"/>
                            <a:pt x="514" y="1496"/>
                          </a:cubicBezTo>
                          <a:cubicBezTo>
                            <a:pt x="514" y="1466"/>
                            <a:pt x="509" y="1011"/>
                            <a:pt x="507" y="956"/>
                          </a:cubicBezTo>
                          <a:cubicBezTo>
                            <a:pt x="504" y="900"/>
                            <a:pt x="491" y="858"/>
                            <a:pt x="488" y="822"/>
                          </a:cubicBezTo>
                          <a:cubicBezTo>
                            <a:pt x="487" y="816"/>
                            <a:pt x="487" y="809"/>
                            <a:pt x="487" y="801"/>
                          </a:cubicBezTo>
                          <a:cubicBezTo>
                            <a:pt x="487" y="735"/>
                            <a:pt x="505" y="632"/>
                            <a:pt x="505" y="574"/>
                          </a:cubicBezTo>
                          <a:cubicBezTo>
                            <a:pt x="505" y="565"/>
                            <a:pt x="505" y="557"/>
                            <a:pt x="504" y="551"/>
                          </a:cubicBezTo>
                          <a:cubicBezTo>
                            <a:pt x="503" y="544"/>
                            <a:pt x="501" y="539"/>
                            <a:pt x="498" y="536"/>
                          </a:cubicBezTo>
                          <a:cubicBezTo>
                            <a:pt x="495" y="531"/>
                            <a:pt x="491" y="527"/>
                            <a:pt x="486" y="526"/>
                          </a:cubicBezTo>
                          <a:cubicBezTo>
                            <a:pt x="482" y="524"/>
                            <a:pt x="477" y="523"/>
                            <a:pt x="472" y="523"/>
                          </a:cubicBezTo>
                          <a:cubicBezTo>
                            <a:pt x="460" y="523"/>
                            <a:pt x="446" y="526"/>
                            <a:pt x="428" y="526"/>
                          </a:cubicBezTo>
                          <a:cubicBezTo>
                            <a:pt x="413" y="526"/>
                            <a:pt x="396" y="524"/>
                            <a:pt x="376" y="517"/>
                          </a:cubicBezTo>
                          <a:cubicBezTo>
                            <a:pt x="360" y="511"/>
                            <a:pt x="351" y="506"/>
                            <a:pt x="346" y="500"/>
                          </a:cubicBezTo>
                          <a:cubicBezTo>
                            <a:pt x="340" y="494"/>
                            <a:pt x="339" y="488"/>
                            <a:pt x="339" y="479"/>
                          </a:cubicBezTo>
                          <a:cubicBezTo>
                            <a:pt x="339" y="469"/>
                            <a:pt x="341" y="456"/>
                            <a:pt x="341" y="440"/>
                          </a:cubicBezTo>
                          <a:cubicBezTo>
                            <a:pt x="341" y="439"/>
                            <a:pt x="341" y="439"/>
                            <a:pt x="341" y="438"/>
                          </a:cubicBezTo>
                          <a:cubicBezTo>
                            <a:pt x="340" y="404"/>
                            <a:pt x="334" y="238"/>
                            <a:pt x="334" y="144"/>
                          </a:cubicBezTo>
                          <a:cubicBezTo>
                            <a:pt x="334" y="126"/>
                            <a:pt x="335" y="111"/>
                            <a:pt x="335" y="99"/>
                          </a:cubicBezTo>
                          <a:cubicBezTo>
                            <a:pt x="335" y="93"/>
                            <a:pt x="336" y="89"/>
                            <a:pt x="336" y="85"/>
                          </a:cubicBezTo>
                          <a:cubicBezTo>
                            <a:pt x="336" y="84"/>
                            <a:pt x="337" y="82"/>
                            <a:pt x="337" y="81"/>
                          </a:cubicBezTo>
                          <a:cubicBezTo>
                            <a:pt x="337" y="80"/>
                            <a:pt x="337" y="79"/>
                            <a:pt x="338" y="79"/>
                          </a:cubicBezTo>
                          <a:cubicBezTo>
                            <a:pt x="342" y="71"/>
                            <a:pt x="348" y="67"/>
                            <a:pt x="355" y="64"/>
                          </a:cubicBezTo>
                          <a:cubicBezTo>
                            <a:pt x="365" y="61"/>
                            <a:pt x="378" y="61"/>
                            <a:pt x="390" y="59"/>
                          </a:cubicBezTo>
                          <a:cubicBezTo>
                            <a:pt x="403" y="57"/>
                            <a:pt x="415" y="52"/>
                            <a:pt x="424" y="37"/>
                          </a:cubicBezTo>
                          <a:cubicBezTo>
                            <a:pt x="426" y="35"/>
                            <a:pt x="427" y="32"/>
                            <a:pt x="427" y="30"/>
                          </a:cubicBezTo>
                          <a:cubicBezTo>
                            <a:pt x="427" y="25"/>
                            <a:pt x="424" y="21"/>
                            <a:pt x="420" y="18"/>
                          </a:cubicBezTo>
                          <a:cubicBezTo>
                            <a:pt x="413" y="13"/>
                            <a:pt x="402" y="10"/>
                            <a:pt x="390" y="7"/>
                          </a:cubicBezTo>
                          <a:cubicBezTo>
                            <a:pt x="377" y="4"/>
                            <a:pt x="363" y="2"/>
                            <a:pt x="350" y="1"/>
                          </a:cubicBezTo>
                          <a:cubicBezTo>
                            <a:pt x="345" y="0"/>
                            <a:pt x="339" y="0"/>
                            <a:pt x="331" y="0"/>
                          </a:cubicBezTo>
                          <a:cubicBezTo>
                            <a:pt x="285" y="0"/>
                            <a:pt x="194" y="9"/>
                            <a:pt x="147" y="9"/>
                          </a:cubicBezTo>
                          <a:cubicBezTo>
                            <a:pt x="142" y="9"/>
                            <a:pt x="137" y="8"/>
                            <a:pt x="133" y="8"/>
                          </a:cubicBezTo>
                          <a:cubicBezTo>
                            <a:pt x="131" y="8"/>
                            <a:pt x="129" y="8"/>
                            <a:pt x="128" y="8"/>
                          </a:cubicBezTo>
                          <a:cubicBezTo>
                            <a:pt x="114" y="8"/>
                            <a:pt x="103" y="11"/>
                            <a:pt x="95" y="16"/>
                          </a:cubicBezTo>
                          <a:cubicBezTo>
                            <a:pt x="88" y="20"/>
                            <a:pt x="83" y="27"/>
                            <a:pt x="83" y="35"/>
                          </a:cubicBezTo>
                          <a:cubicBezTo>
                            <a:pt x="83" y="45"/>
                            <a:pt x="90" y="56"/>
                            <a:pt x="106" y="67"/>
                          </a:cubicBezTo>
                          <a:cubicBezTo>
                            <a:pt x="121" y="76"/>
                            <a:pt x="139" y="79"/>
                            <a:pt x="152" y="79"/>
                          </a:cubicBezTo>
                          <a:cubicBezTo>
                            <a:pt x="163" y="79"/>
                            <a:pt x="171" y="77"/>
                            <a:pt x="171" y="77"/>
                          </a:cubicBezTo>
                          <a:cubicBezTo>
                            <a:pt x="171" y="76"/>
                            <a:pt x="171" y="76"/>
                            <a:pt x="171" y="76"/>
                          </a:cubicBezTo>
                          <a:cubicBezTo>
                            <a:pt x="170" y="76"/>
                            <a:pt x="170" y="76"/>
                            <a:pt x="170" y="76"/>
                          </a:cubicBezTo>
                          <a:cubicBezTo>
                            <a:pt x="170" y="76"/>
                            <a:pt x="170" y="81"/>
                            <a:pt x="170" y="90"/>
                          </a:cubicBezTo>
                          <a:cubicBezTo>
                            <a:pt x="170" y="155"/>
                            <a:pt x="170" y="417"/>
                            <a:pt x="170" y="466"/>
                          </a:cubicBezTo>
                          <a:cubicBezTo>
                            <a:pt x="172" y="466"/>
                            <a:pt x="172" y="466"/>
                            <a:pt x="172" y="466"/>
                          </a:cubicBezTo>
                          <a:cubicBezTo>
                            <a:pt x="170" y="465"/>
                            <a:pt x="170" y="465"/>
                            <a:pt x="170" y="465"/>
                          </a:cubicBezTo>
                          <a:cubicBezTo>
                            <a:pt x="170" y="466"/>
                            <a:pt x="170" y="466"/>
                            <a:pt x="170" y="466"/>
                          </a:cubicBezTo>
                          <a:cubicBezTo>
                            <a:pt x="170" y="477"/>
                            <a:pt x="165" y="486"/>
                            <a:pt x="157" y="495"/>
                          </a:cubicBezTo>
                          <a:cubicBezTo>
                            <a:pt x="144" y="508"/>
                            <a:pt x="124" y="517"/>
                            <a:pt x="104" y="524"/>
                          </a:cubicBezTo>
                          <a:cubicBezTo>
                            <a:pt x="85" y="531"/>
                            <a:pt x="65" y="534"/>
                            <a:pt x="54" y="534"/>
                          </a:cubicBezTo>
                          <a:cubicBezTo>
                            <a:pt x="51" y="534"/>
                            <a:pt x="48" y="534"/>
                            <a:pt x="47" y="533"/>
                          </a:cubicBezTo>
                          <a:cubicBezTo>
                            <a:pt x="42" y="532"/>
                            <a:pt x="38" y="531"/>
                            <a:pt x="35" y="531"/>
                          </a:cubicBezTo>
                          <a:cubicBezTo>
                            <a:pt x="27" y="531"/>
                            <a:pt x="20" y="535"/>
                            <a:pt x="16" y="540"/>
                          </a:cubicBezTo>
                          <a:cubicBezTo>
                            <a:pt x="9" y="549"/>
                            <a:pt x="5" y="563"/>
                            <a:pt x="3" y="579"/>
                          </a:cubicBezTo>
                          <a:cubicBezTo>
                            <a:pt x="1" y="594"/>
                            <a:pt x="1" y="612"/>
                            <a:pt x="0" y="628"/>
                          </a:cubicBezTo>
                          <a:cubicBezTo>
                            <a:pt x="0" y="631"/>
                            <a:pt x="0" y="633"/>
                            <a:pt x="0" y="635"/>
                          </a:cubicBezTo>
                          <a:cubicBezTo>
                            <a:pt x="0" y="667"/>
                            <a:pt x="7" y="714"/>
                            <a:pt x="14" y="759"/>
                          </a:cubicBezTo>
                          <a:cubicBezTo>
                            <a:pt x="20" y="804"/>
                            <a:pt x="27" y="846"/>
                            <a:pt x="27" y="869"/>
                          </a:cubicBezTo>
                          <a:cubicBezTo>
                            <a:pt x="27" y="874"/>
                            <a:pt x="27" y="879"/>
                            <a:pt x="26" y="881"/>
                          </a:cubicBezTo>
                          <a:cubicBezTo>
                            <a:pt x="22" y="894"/>
                            <a:pt x="19" y="901"/>
                            <a:pt x="16" y="908"/>
                          </a:cubicBezTo>
                          <a:cubicBezTo>
                            <a:pt x="13" y="917"/>
                            <a:pt x="11" y="924"/>
                            <a:pt x="10" y="943"/>
                          </a:cubicBezTo>
                          <a:cubicBezTo>
                            <a:pt x="9" y="961"/>
                            <a:pt x="9" y="991"/>
                            <a:pt x="9" y="1047"/>
                          </a:cubicBezTo>
                          <a:cubicBezTo>
                            <a:pt x="9" y="1052"/>
                            <a:pt x="9" y="1057"/>
                            <a:pt x="9" y="1062"/>
                          </a:cubicBezTo>
                          <a:cubicBezTo>
                            <a:pt x="9" y="1117"/>
                            <a:pt x="21" y="1385"/>
                            <a:pt x="21" y="1500"/>
                          </a:cubicBezTo>
                          <a:lnTo>
                            <a:pt x="23" y="150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8"/>
                    <p:cNvSpPr>
                      <a:spLocks/>
                    </p:cNvSpPr>
                    <p:nvPr/>
                  </p:nvSpPr>
                  <p:spPr bwMode="gray">
                    <a:xfrm>
                      <a:off x="-5551488" y="1139825"/>
                      <a:ext cx="1944688" cy="3133725"/>
                    </a:xfrm>
                    <a:custGeom>
                      <a:avLst/>
                      <a:gdLst/>
                      <a:ahLst/>
                      <a:cxnLst>
                        <a:cxn ang="0">
                          <a:pos x="174" y="23"/>
                        </a:cxn>
                        <a:cxn ang="0">
                          <a:pos x="173" y="381"/>
                        </a:cxn>
                        <a:cxn ang="0">
                          <a:pos x="173" y="410"/>
                        </a:cxn>
                        <a:cxn ang="0">
                          <a:pos x="47" y="480"/>
                        </a:cxn>
                        <a:cxn ang="0">
                          <a:pos x="2" y="575"/>
                        </a:cxn>
                        <a:cxn ang="0">
                          <a:pos x="28" y="831"/>
                        </a:cxn>
                        <a:cxn ang="0">
                          <a:pos x="27" y="836"/>
                        </a:cxn>
                        <a:cxn ang="0">
                          <a:pos x="56" y="802"/>
                        </a:cxn>
                        <a:cxn ang="0">
                          <a:pos x="67" y="673"/>
                        </a:cxn>
                        <a:cxn ang="0">
                          <a:pos x="86" y="519"/>
                        </a:cxn>
                        <a:cxn ang="0">
                          <a:pos x="249" y="485"/>
                        </a:cxn>
                        <a:cxn ang="0">
                          <a:pos x="436" y="587"/>
                        </a:cxn>
                        <a:cxn ang="0">
                          <a:pos x="452" y="791"/>
                        </a:cxn>
                        <a:cxn ang="0">
                          <a:pos x="496" y="826"/>
                        </a:cxn>
                        <a:cxn ang="0">
                          <a:pos x="487" y="771"/>
                        </a:cxn>
                        <a:cxn ang="0">
                          <a:pos x="498" y="482"/>
                        </a:cxn>
                        <a:cxn ang="0">
                          <a:pos x="376" y="464"/>
                        </a:cxn>
                        <a:cxn ang="0">
                          <a:pos x="339" y="414"/>
                        </a:cxn>
                        <a:cxn ang="0">
                          <a:pos x="323" y="1"/>
                        </a:cxn>
                        <a:cxn ang="0">
                          <a:pos x="253" y="404"/>
                        </a:cxn>
                        <a:cxn ang="0">
                          <a:pos x="174" y="23"/>
                        </a:cxn>
                      </a:cxnLst>
                      <a:rect l="0" t="0" r="r" b="b"/>
                      <a:pathLst>
                        <a:path w="519" h="836">
                          <a:moveTo>
                            <a:pt x="174" y="23"/>
                          </a:moveTo>
                          <a:cubicBezTo>
                            <a:pt x="171" y="23"/>
                            <a:pt x="176" y="381"/>
                            <a:pt x="173" y="381"/>
                          </a:cubicBezTo>
                          <a:cubicBezTo>
                            <a:pt x="173" y="388"/>
                            <a:pt x="173" y="406"/>
                            <a:pt x="173" y="410"/>
                          </a:cubicBezTo>
                          <a:cubicBezTo>
                            <a:pt x="173" y="462"/>
                            <a:pt x="65" y="486"/>
                            <a:pt x="47" y="480"/>
                          </a:cubicBezTo>
                          <a:cubicBezTo>
                            <a:pt x="6" y="466"/>
                            <a:pt x="4" y="526"/>
                            <a:pt x="2" y="575"/>
                          </a:cubicBezTo>
                          <a:cubicBezTo>
                            <a:pt x="0" y="644"/>
                            <a:pt x="37" y="804"/>
                            <a:pt x="28" y="831"/>
                          </a:cubicBezTo>
                          <a:cubicBezTo>
                            <a:pt x="28" y="833"/>
                            <a:pt x="27" y="834"/>
                            <a:pt x="27" y="836"/>
                          </a:cubicBezTo>
                          <a:cubicBezTo>
                            <a:pt x="37" y="829"/>
                            <a:pt x="47" y="818"/>
                            <a:pt x="56" y="802"/>
                          </a:cubicBezTo>
                          <a:cubicBezTo>
                            <a:pt x="89" y="739"/>
                            <a:pt x="97" y="750"/>
                            <a:pt x="67" y="673"/>
                          </a:cubicBezTo>
                          <a:cubicBezTo>
                            <a:pt x="37" y="596"/>
                            <a:pt x="9" y="535"/>
                            <a:pt x="86" y="519"/>
                          </a:cubicBezTo>
                          <a:cubicBezTo>
                            <a:pt x="163" y="502"/>
                            <a:pt x="172" y="469"/>
                            <a:pt x="249" y="485"/>
                          </a:cubicBezTo>
                          <a:cubicBezTo>
                            <a:pt x="326" y="502"/>
                            <a:pt x="417" y="494"/>
                            <a:pt x="436" y="587"/>
                          </a:cubicBezTo>
                          <a:cubicBezTo>
                            <a:pt x="455" y="681"/>
                            <a:pt x="425" y="742"/>
                            <a:pt x="452" y="791"/>
                          </a:cubicBezTo>
                          <a:cubicBezTo>
                            <a:pt x="463" y="809"/>
                            <a:pt x="485" y="812"/>
                            <a:pt x="496" y="826"/>
                          </a:cubicBezTo>
                          <a:cubicBezTo>
                            <a:pt x="492" y="806"/>
                            <a:pt x="489" y="788"/>
                            <a:pt x="487" y="771"/>
                          </a:cubicBezTo>
                          <a:cubicBezTo>
                            <a:pt x="481" y="690"/>
                            <a:pt x="519" y="511"/>
                            <a:pt x="498" y="482"/>
                          </a:cubicBezTo>
                          <a:cubicBezTo>
                            <a:pt x="477" y="453"/>
                            <a:pt x="445" y="489"/>
                            <a:pt x="376" y="464"/>
                          </a:cubicBezTo>
                          <a:cubicBezTo>
                            <a:pt x="339" y="450"/>
                            <a:pt x="338" y="439"/>
                            <a:pt x="339" y="414"/>
                          </a:cubicBezTo>
                          <a:cubicBezTo>
                            <a:pt x="334" y="413"/>
                            <a:pt x="344" y="0"/>
                            <a:pt x="323" y="1"/>
                          </a:cubicBezTo>
                          <a:cubicBezTo>
                            <a:pt x="271" y="2"/>
                            <a:pt x="293" y="411"/>
                            <a:pt x="253" y="404"/>
                          </a:cubicBezTo>
                          <a:cubicBezTo>
                            <a:pt x="224" y="400"/>
                            <a:pt x="194" y="23"/>
                            <a:pt x="174" y="23"/>
                          </a:cubicBezTo>
                          <a:close/>
                        </a:path>
                      </a:pathLst>
                    </a:custGeom>
                    <a:solidFill>
                      <a:srgbClr val="9694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9"/>
                    <p:cNvSpPr>
                      <a:spLocks/>
                    </p:cNvSpPr>
                    <p:nvPr/>
                  </p:nvSpPr>
                  <p:spPr bwMode="gray">
                    <a:xfrm>
                      <a:off x="-6875463" y="-882650"/>
                      <a:ext cx="1641475" cy="5221288"/>
                    </a:xfrm>
                    <a:custGeom>
                      <a:avLst/>
                      <a:gdLst/>
                      <a:ahLst/>
                      <a:cxnLst>
                        <a:cxn ang="0">
                          <a:pos x="389" y="1392"/>
                        </a:cxn>
                        <a:cxn ang="0">
                          <a:pos x="387" y="1392"/>
                        </a:cxn>
                        <a:cxn ang="0">
                          <a:pos x="374" y="1376"/>
                        </a:cxn>
                        <a:cxn ang="0">
                          <a:pos x="397" y="1169"/>
                        </a:cxn>
                        <a:cxn ang="0">
                          <a:pos x="398" y="1091"/>
                        </a:cxn>
                        <a:cxn ang="0">
                          <a:pos x="397" y="1054"/>
                        </a:cxn>
                        <a:cxn ang="0">
                          <a:pos x="403" y="1022"/>
                        </a:cxn>
                        <a:cxn ang="0">
                          <a:pos x="399" y="974"/>
                        </a:cxn>
                        <a:cxn ang="0">
                          <a:pos x="237" y="550"/>
                        </a:cxn>
                        <a:cxn ang="0">
                          <a:pos x="123" y="290"/>
                        </a:cxn>
                        <a:cxn ang="0">
                          <a:pos x="76" y="181"/>
                        </a:cxn>
                        <a:cxn ang="0">
                          <a:pos x="3" y="23"/>
                        </a:cxn>
                        <a:cxn ang="0">
                          <a:pos x="10" y="4"/>
                        </a:cxn>
                        <a:cxn ang="0">
                          <a:pos x="30" y="11"/>
                        </a:cxn>
                        <a:cxn ang="0">
                          <a:pos x="103" y="169"/>
                        </a:cxn>
                        <a:cxn ang="0">
                          <a:pos x="150" y="279"/>
                        </a:cxn>
                        <a:cxn ang="0">
                          <a:pos x="263" y="536"/>
                        </a:cxn>
                        <a:cxn ang="0">
                          <a:pos x="427" y="967"/>
                        </a:cxn>
                        <a:cxn ang="0">
                          <a:pos x="430" y="1033"/>
                        </a:cxn>
                        <a:cxn ang="0">
                          <a:pos x="426" y="1054"/>
                        </a:cxn>
                        <a:cxn ang="0">
                          <a:pos x="427" y="1090"/>
                        </a:cxn>
                        <a:cxn ang="0">
                          <a:pos x="426" y="1172"/>
                        </a:cxn>
                        <a:cxn ang="0">
                          <a:pos x="403" y="1379"/>
                        </a:cxn>
                        <a:cxn ang="0">
                          <a:pos x="389" y="1392"/>
                        </a:cxn>
                      </a:cxnLst>
                      <a:rect l="0" t="0" r="r" b="b"/>
                      <a:pathLst>
                        <a:path w="438" h="1392">
                          <a:moveTo>
                            <a:pt x="389" y="1392"/>
                          </a:moveTo>
                          <a:cubicBezTo>
                            <a:pt x="388" y="1392"/>
                            <a:pt x="388" y="1392"/>
                            <a:pt x="387" y="1392"/>
                          </a:cubicBezTo>
                          <a:cubicBezTo>
                            <a:pt x="379" y="1391"/>
                            <a:pt x="373" y="1384"/>
                            <a:pt x="374" y="1376"/>
                          </a:cubicBezTo>
                          <a:cubicBezTo>
                            <a:pt x="375" y="1374"/>
                            <a:pt x="392" y="1218"/>
                            <a:pt x="397" y="1169"/>
                          </a:cubicBezTo>
                          <a:cubicBezTo>
                            <a:pt x="400" y="1137"/>
                            <a:pt x="399" y="1115"/>
                            <a:pt x="398" y="1091"/>
                          </a:cubicBezTo>
                          <a:cubicBezTo>
                            <a:pt x="397" y="1079"/>
                            <a:pt x="397" y="1067"/>
                            <a:pt x="397" y="1054"/>
                          </a:cubicBezTo>
                          <a:cubicBezTo>
                            <a:pt x="397" y="1037"/>
                            <a:pt x="400" y="1028"/>
                            <a:pt x="403" y="1022"/>
                          </a:cubicBezTo>
                          <a:cubicBezTo>
                            <a:pt x="405" y="1015"/>
                            <a:pt x="408" y="1010"/>
                            <a:pt x="399" y="974"/>
                          </a:cubicBezTo>
                          <a:cubicBezTo>
                            <a:pt x="382" y="911"/>
                            <a:pt x="265" y="605"/>
                            <a:pt x="237" y="550"/>
                          </a:cubicBezTo>
                          <a:cubicBezTo>
                            <a:pt x="218" y="512"/>
                            <a:pt x="166" y="389"/>
                            <a:pt x="123" y="290"/>
                          </a:cubicBezTo>
                          <a:cubicBezTo>
                            <a:pt x="102" y="242"/>
                            <a:pt x="84" y="200"/>
                            <a:pt x="76" y="181"/>
                          </a:cubicBezTo>
                          <a:cubicBezTo>
                            <a:pt x="51" y="125"/>
                            <a:pt x="4" y="24"/>
                            <a:pt x="3" y="23"/>
                          </a:cubicBezTo>
                          <a:cubicBezTo>
                            <a:pt x="0" y="16"/>
                            <a:pt x="3" y="7"/>
                            <a:pt x="10" y="4"/>
                          </a:cubicBezTo>
                          <a:cubicBezTo>
                            <a:pt x="17" y="0"/>
                            <a:pt x="26" y="3"/>
                            <a:pt x="30" y="11"/>
                          </a:cubicBezTo>
                          <a:cubicBezTo>
                            <a:pt x="30" y="12"/>
                            <a:pt x="78" y="113"/>
                            <a:pt x="103" y="169"/>
                          </a:cubicBezTo>
                          <a:cubicBezTo>
                            <a:pt x="111" y="188"/>
                            <a:pt x="129" y="230"/>
                            <a:pt x="150" y="279"/>
                          </a:cubicBezTo>
                          <a:cubicBezTo>
                            <a:pt x="190" y="372"/>
                            <a:pt x="245" y="499"/>
                            <a:pt x="263" y="536"/>
                          </a:cubicBezTo>
                          <a:cubicBezTo>
                            <a:pt x="292" y="594"/>
                            <a:pt x="410" y="900"/>
                            <a:pt x="427" y="967"/>
                          </a:cubicBezTo>
                          <a:cubicBezTo>
                            <a:pt x="438" y="1009"/>
                            <a:pt x="435" y="1020"/>
                            <a:pt x="430" y="1033"/>
                          </a:cubicBezTo>
                          <a:cubicBezTo>
                            <a:pt x="428" y="1038"/>
                            <a:pt x="426" y="1042"/>
                            <a:pt x="426" y="1054"/>
                          </a:cubicBezTo>
                          <a:cubicBezTo>
                            <a:pt x="426" y="1067"/>
                            <a:pt x="426" y="1079"/>
                            <a:pt x="427" y="1090"/>
                          </a:cubicBezTo>
                          <a:cubicBezTo>
                            <a:pt x="428" y="1114"/>
                            <a:pt x="429" y="1138"/>
                            <a:pt x="426" y="1172"/>
                          </a:cubicBezTo>
                          <a:cubicBezTo>
                            <a:pt x="421" y="1220"/>
                            <a:pt x="404" y="1378"/>
                            <a:pt x="403" y="1379"/>
                          </a:cubicBezTo>
                          <a:cubicBezTo>
                            <a:pt x="403" y="1387"/>
                            <a:pt x="396" y="1392"/>
                            <a:pt x="389" y="139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0"/>
                    <p:cNvSpPr>
                      <a:spLocks/>
                    </p:cNvSpPr>
                    <p:nvPr/>
                  </p:nvSpPr>
                  <p:spPr bwMode="gray">
                    <a:xfrm>
                      <a:off x="-3981450" y="-858838"/>
                      <a:ext cx="1458913" cy="4967288"/>
                    </a:xfrm>
                    <a:custGeom>
                      <a:avLst/>
                      <a:gdLst/>
                      <a:ahLst/>
                      <a:cxnLst>
                        <a:cxn ang="0">
                          <a:pos x="48" y="1325"/>
                        </a:cxn>
                        <a:cxn ang="0">
                          <a:pos x="33" y="1310"/>
                        </a:cxn>
                        <a:cxn ang="0">
                          <a:pos x="27" y="1125"/>
                        </a:cxn>
                        <a:cxn ang="0">
                          <a:pos x="6" y="1089"/>
                        </a:cxn>
                        <a:cxn ang="0">
                          <a:pos x="0" y="1082"/>
                        </a:cxn>
                        <a:cxn ang="0">
                          <a:pos x="2" y="1074"/>
                        </a:cxn>
                        <a:cxn ang="0">
                          <a:pos x="18" y="1011"/>
                        </a:cxn>
                        <a:cxn ang="0">
                          <a:pos x="17" y="1006"/>
                        </a:cxn>
                        <a:cxn ang="0">
                          <a:pos x="17" y="918"/>
                        </a:cxn>
                        <a:cxn ang="0">
                          <a:pos x="143" y="594"/>
                        </a:cxn>
                        <a:cxn ang="0">
                          <a:pos x="203" y="428"/>
                        </a:cxn>
                        <a:cxn ang="0">
                          <a:pos x="277" y="224"/>
                        </a:cxn>
                        <a:cxn ang="0">
                          <a:pos x="359" y="12"/>
                        </a:cxn>
                        <a:cxn ang="0">
                          <a:pos x="377" y="3"/>
                        </a:cxn>
                        <a:cxn ang="0">
                          <a:pos x="386" y="22"/>
                        </a:cxn>
                        <a:cxn ang="0">
                          <a:pos x="304" y="236"/>
                        </a:cxn>
                        <a:cxn ang="0">
                          <a:pos x="230" y="437"/>
                        </a:cxn>
                        <a:cxn ang="0">
                          <a:pos x="170" y="605"/>
                        </a:cxn>
                        <a:cxn ang="0">
                          <a:pos x="45" y="925"/>
                        </a:cxn>
                        <a:cxn ang="0">
                          <a:pos x="45" y="999"/>
                        </a:cxn>
                        <a:cxn ang="0">
                          <a:pos x="47" y="1007"/>
                        </a:cxn>
                        <a:cxn ang="0">
                          <a:pos x="33" y="1074"/>
                        </a:cxn>
                        <a:cxn ang="0">
                          <a:pos x="56" y="1118"/>
                        </a:cxn>
                        <a:cxn ang="0">
                          <a:pos x="62" y="1310"/>
                        </a:cxn>
                        <a:cxn ang="0">
                          <a:pos x="48" y="1325"/>
                        </a:cxn>
                      </a:cxnLst>
                      <a:rect l="0" t="0" r="r" b="b"/>
                      <a:pathLst>
                        <a:path w="389" h="1325">
                          <a:moveTo>
                            <a:pt x="48" y="1325"/>
                          </a:moveTo>
                          <a:cubicBezTo>
                            <a:pt x="39" y="1325"/>
                            <a:pt x="33" y="1318"/>
                            <a:pt x="33" y="1310"/>
                          </a:cubicBezTo>
                          <a:cubicBezTo>
                            <a:pt x="33" y="1236"/>
                            <a:pt x="31" y="1142"/>
                            <a:pt x="27" y="1125"/>
                          </a:cubicBezTo>
                          <a:cubicBezTo>
                            <a:pt x="23" y="1104"/>
                            <a:pt x="7" y="1089"/>
                            <a:pt x="6" y="1089"/>
                          </a:cubicBezTo>
                          <a:cubicBezTo>
                            <a:pt x="0" y="1082"/>
                            <a:pt x="0" y="1082"/>
                            <a:pt x="0" y="1082"/>
                          </a:cubicBezTo>
                          <a:cubicBezTo>
                            <a:pt x="2" y="1074"/>
                            <a:pt x="2" y="1074"/>
                            <a:pt x="2" y="1074"/>
                          </a:cubicBezTo>
                          <a:cubicBezTo>
                            <a:pt x="10" y="1049"/>
                            <a:pt x="18" y="1018"/>
                            <a:pt x="18" y="1011"/>
                          </a:cubicBezTo>
                          <a:cubicBezTo>
                            <a:pt x="18" y="1010"/>
                            <a:pt x="17" y="1008"/>
                            <a:pt x="17" y="1006"/>
                          </a:cubicBezTo>
                          <a:cubicBezTo>
                            <a:pt x="13" y="992"/>
                            <a:pt x="6" y="963"/>
                            <a:pt x="17" y="918"/>
                          </a:cubicBezTo>
                          <a:cubicBezTo>
                            <a:pt x="29" y="866"/>
                            <a:pt x="116" y="654"/>
                            <a:pt x="143" y="594"/>
                          </a:cubicBezTo>
                          <a:cubicBezTo>
                            <a:pt x="155" y="566"/>
                            <a:pt x="178" y="499"/>
                            <a:pt x="203" y="428"/>
                          </a:cubicBezTo>
                          <a:cubicBezTo>
                            <a:pt x="231" y="345"/>
                            <a:pt x="261" y="259"/>
                            <a:pt x="277" y="224"/>
                          </a:cubicBezTo>
                          <a:cubicBezTo>
                            <a:pt x="306" y="161"/>
                            <a:pt x="358" y="14"/>
                            <a:pt x="359" y="12"/>
                          </a:cubicBezTo>
                          <a:cubicBezTo>
                            <a:pt x="361" y="4"/>
                            <a:pt x="370" y="0"/>
                            <a:pt x="377" y="3"/>
                          </a:cubicBezTo>
                          <a:cubicBezTo>
                            <a:pt x="385" y="6"/>
                            <a:pt x="389" y="14"/>
                            <a:pt x="386" y="22"/>
                          </a:cubicBezTo>
                          <a:cubicBezTo>
                            <a:pt x="384" y="28"/>
                            <a:pt x="333" y="172"/>
                            <a:pt x="304" y="236"/>
                          </a:cubicBezTo>
                          <a:cubicBezTo>
                            <a:pt x="288" y="270"/>
                            <a:pt x="259" y="355"/>
                            <a:pt x="230" y="437"/>
                          </a:cubicBezTo>
                          <a:cubicBezTo>
                            <a:pt x="206" y="509"/>
                            <a:pt x="182" y="577"/>
                            <a:pt x="170" y="605"/>
                          </a:cubicBezTo>
                          <a:cubicBezTo>
                            <a:pt x="144" y="664"/>
                            <a:pt x="57" y="875"/>
                            <a:pt x="45" y="925"/>
                          </a:cubicBezTo>
                          <a:cubicBezTo>
                            <a:pt x="36" y="963"/>
                            <a:pt x="42" y="986"/>
                            <a:pt x="45" y="999"/>
                          </a:cubicBezTo>
                          <a:cubicBezTo>
                            <a:pt x="46" y="1002"/>
                            <a:pt x="47" y="1005"/>
                            <a:pt x="47" y="1007"/>
                          </a:cubicBezTo>
                          <a:cubicBezTo>
                            <a:pt x="49" y="1018"/>
                            <a:pt x="41" y="1048"/>
                            <a:pt x="33" y="1074"/>
                          </a:cubicBezTo>
                          <a:cubicBezTo>
                            <a:pt x="40" y="1083"/>
                            <a:pt x="51" y="1098"/>
                            <a:pt x="56" y="1118"/>
                          </a:cubicBezTo>
                          <a:cubicBezTo>
                            <a:pt x="62" y="1142"/>
                            <a:pt x="62" y="1261"/>
                            <a:pt x="62" y="1310"/>
                          </a:cubicBezTo>
                          <a:cubicBezTo>
                            <a:pt x="62" y="1318"/>
                            <a:pt x="56" y="1325"/>
                            <a:pt x="48" y="1325"/>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p:cNvSpPr>
                      <a:spLocks/>
                    </p:cNvSpPr>
                    <p:nvPr/>
                  </p:nvSpPr>
                  <p:spPr bwMode="gray">
                    <a:xfrm>
                      <a:off x="-6831013" y="-1009650"/>
                      <a:ext cx="4300538" cy="266700"/>
                    </a:xfrm>
                    <a:custGeom>
                      <a:avLst/>
                      <a:gdLst/>
                      <a:ahLst/>
                      <a:cxnLst>
                        <a:cxn ang="0">
                          <a:pos x="761" y="71"/>
                        </a:cxn>
                        <a:cxn ang="0">
                          <a:pos x="692" y="56"/>
                        </a:cxn>
                        <a:cxn ang="0">
                          <a:pos x="606" y="32"/>
                        </a:cxn>
                        <a:cxn ang="0">
                          <a:pos x="417" y="24"/>
                        </a:cxn>
                        <a:cxn ang="0">
                          <a:pos x="396" y="26"/>
                        </a:cxn>
                        <a:cxn ang="0">
                          <a:pos x="322" y="28"/>
                        </a:cxn>
                        <a:cxn ang="0">
                          <a:pos x="274" y="26"/>
                        </a:cxn>
                        <a:cxn ang="0">
                          <a:pos x="121" y="28"/>
                        </a:cxn>
                        <a:cxn ang="0">
                          <a:pos x="10" y="62"/>
                        </a:cxn>
                        <a:cxn ang="0">
                          <a:pos x="0" y="49"/>
                        </a:cxn>
                        <a:cxn ang="0">
                          <a:pos x="121" y="12"/>
                        </a:cxn>
                        <a:cxn ang="0">
                          <a:pos x="274" y="10"/>
                        </a:cxn>
                        <a:cxn ang="0">
                          <a:pos x="323" y="12"/>
                        </a:cxn>
                        <a:cxn ang="0">
                          <a:pos x="395" y="10"/>
                        </a:cxn>
                        <a:cxn ang="0">
                          <a:pos x="415" y="8"/>
                        </a:cxn>
                        <a:cxn ang="0">
                          <a:pos x="609" y="16"/>
                        </a:cxn>
                        <a:cxn ang="0">
                          <a:pos x="697" y="41"/>
                        </a:cxn>
                        <a:cxn ang="0">
                          <a:pos x="788" y="53"/>
                        </a:cxn>
                        <a:cxn ang="0">
                          <a:pos x="857" y="40"/>
                        </a:cxn>
                        <a:cxn ang="0">
                          <a:pos x="949" y="26"/>
                        </a:cxn>
                        <a:cxn ang="0">
                          <a:pos x="1128" y="44"/>
                        </a:cxn>
                        <a:cxn ang="0">
                          <a:pos x="1147" y="59"/>
                        </a:cxn>
                        <a:cxn ang="0">
                          <a:pos x="1133" y="67"/>
                        </a:cxn>
                        <a:cxn ang="0">
                          <a:pos x="1133" y="67"/>
                        </a:cxn>
                        <a:cxn ang="0">
                          <a:pos x="1120" y="58"/>
                        </a:cxn>
                        <a:cxn ang="0">
                          <a:pos x="950" y="42"/>
                        </a:cxn>
                        <a:cxn ang="0">
                          <a:pos x="860" y="55"/>
                        </a:cxn>
                        <a:cxn ang="0">
                          <a:pos x="790" y="69"/>
                        </a:cxn>
                        <a:cxn ang="0">
                          <a:pos x="761" y="71"/>
                        </a:cxn>
                      </a:cxnLst>
                      <a:rect l="0" t="0" r="r" b="b"/>
                      <a:pathLst>
                        <a:path w="1147" h="71">
                          <a:moveTo>
                            <a:pt x="761" y="71"/>
                          </a:moveTo>
                          <a:cubicBezTo>
                            <a:pt x="733" y="71"/>
                            <a:pt x="715" y="64"/>
                            <a:pt x="692" y="56"/>
                          </a:cubicBezTo>
                          <a:cubicBezTo>
                            <a:pt x="672" y="48"/>
                            <a:pt x="646" y="39"/>
                            <a:pt x="606" y="32"/>
                          </a:cubicBezTo>
                          <a:cubicBezTo>
                            <a:pt x="518" y="16"/>
                            <a:pt x="478" y="19"/>
                            <a:pt x="417" y="24"/>
                          </a:cubicBezTo>
                          <a:cubicBezTo>
                            <a:pt x="410" y="25"/>
                            <a:pt x="403" y="25"/>
                            <a:pt x="396" y="26"/>
                          </a:cubicBezTo>
                          <a:cubicBezTo>
                            <a:pt x="347" y="30"/>
                            <a:pt x="341" y="29"/>
                            <a:pt x="322" y="28"/>
                          </a:cubicBezTo>
                          <a:cubicBezTo>
                            <a:pt x="312" y="27"/>
                            <a:pt x="299" y="26"/>
                            <a:pt x="274" y="26"/>
                          </a:cubicBezTo>
                          <a:cubicBezTo>
                            <a:pt x="202" y="24"/>
                            <a:pt x="195" y="24"/>
                            <a:pt x="121" y="28"/>
                          </a:cubicBezTo>
                          <a:cubicBezTo>
                            <a:pt x="52" y="32"/>
                            <a:pt x="10" y="61"/>
                            <a:pt x="10" y="62"/>
                          </a:cubicBezTo>
                          <a:cubicBezTo>
                            <a:pt x="0" y="49"/>
                            <a:pt x="0" y="49"/>
                            <a:pt x="0" y="49"/>
                          </a:cubicBezTo>
                          <a:cubicBezTo>
                            <a:pt x="2" y="47"/>
                            <a:pt x="46" y="16"/>
                            <a:pt x="121" y="12"/>
                          </a:cubicBezTo>
                          <a:cubicBezTo>
                            <a:pt x="194" y="8"/>
                            <a:pt x="203" y="8"/>
                            <a:pt x="274" y="10"/>
                          </a:cubicBezTo>
                          <a:cubicBezTo>
                            <a:pt x="299" y="11"/>
                            <a:pt x="313" y="11"/>
                            <a:pt x="323" y="12"/>
                          </a:cubicBezTo>
                          <a:cubicBezTo>
                            <a:pt x="341" y="13"/>
                            <a:pt x="347" y="14"/>
                            <a:pt x="395" y="10"/>
                          </a:cubicBezTo>
                          <a:cubicBezTo>
                            <a:pt x="402" y="9"/>
                            <a:pt x="409" y="9"/>
                            <a:pt x="415" y="8"/>
                          </a:cubicBezTo>
                          <a:cubicBezTo>
                            <a:pt x="478" y="3"/>
                            <a:pt x="519" y="0"/>
                            <a:pt x="609" y="16"/>
                          </a:cubicBezTo>
                          <a:cubicBezTo>
                            <a:pt x="651" y="23"/>
                            <a:pt x="677" y="33"/>
                            <a:pt x="697" y="41"/>
                          </a:cubicBezTo>
                          <a:cubicBezTo>
                            <a:pt x="727" y="51"/>
                            <a:pt x="746" y="59"/>
                            <a:pt x="788" y="53"/>
                          </a:cubicBezTo>
                          <a:cubicBezTo>
                            <a:pt x="819" y="49"/>
                            <a:pt x="838" y="44"/>
                            <a:pt x="857" y="40"/>
                          </a:cubicBezTo>
                          <a:cubicBezTo>
                            <a:pt x="881" y="34"/>
                            <a:pt x="903" y="28"/>
                            <a:pt x="949" y="26"/>
                          </a:cubicBezTo>
                          <a:cubicBezTo>
                            <a:pt x="1028" y="22"/>
                            <a:pt x="1113" y="35"/>
                            <a:pt x="1128" y="44"/>
                          </a:cubicBezTo>
                          <a:cubicBezTo>
                            <a:pt x="1141" y="52"/>
                            <a:pt x="1146" y="57"/>
                            <a:pt x="1147" y="59"/>
                          </a:cubicBezTo>
                          <a:cubicBezTo>
                            <a:pt x="1133" y="67"/>
                            <a:pt x="1133" y="67"/>
                            <a:pt x="1133" y="67"/>
                          </a:cubicBezTo>
                          <a:cubicBezTo>
                            <a:pt x="1133" y="67"/>
                            <a:pt x="1133" y="67"/>
                            <a:pt x="1133" y="67"/>
                          </a:cubicBezTo>
                          <a:cubicBezTo>
                            <a:pt x="1133" y="67"/>
                            <a:pt x="1131" y="64"/>
                            <a:pt x="1120" y="58"/>
                          </a:cubicBezTo>
                          <a:cubicBezTo>
                            <a:pt x="1109" y="51"/>
                            <a:pt x="1028" y="38"/>
                            <a:pt x="950" y="42"/>
                          </a:cubicBezTo>
                          <a:cubicBezTo>
                            <a:pt x="906" y="44"/>
                            <a:pt x="885" y="49"/>
                            <a:pt x="860" y="55"/>
                          </a:cubicBezTo>
                          <a:cubicBezTo>
                            <a:pt x="842" y="60"/>
                            <a:pt x="822" y="65"/>
                            <a:pt x="790" y="69"/>
                          </a:cubicBezTo>
                          <a:cubicBezTo>
                            <a:pt x="779" y="70"/>
                            <a:pt x="770" y="71"/>
                            <a:pt x="761" y="71"/>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5"/>
                    <p:cNvSpPr>
                      <a:spLocks/>
                    </p:cNvSpPr>
                    <p:nvPr/>
                  </p:nvSpPr>
                  <p:spPr bwMode="gray">
                    <a:xfrm>
                      <a:off x="-9578975" y="-5805488"/>
                      <a:ext cx="9899650" cy="12438063"/>
                    </a:xfrm>
                    <a:custGeom>
                      <a:avLst/>
                      <a:gdLst/>
                      <a:ahLst/>
                      <a:cxnLst>
                        <a:cxn ang="0">
                          <a:pos x="1838" y="3314"/>
                        </a:cxn>
                        <a:cxn ang="0">
                          <a:pos x="1914" y="3299"/>
                        </a:cxn>
                        <a:cxn ang="0">
                          <a:pos x="2043" y="3116"/>
                        </a:cxn>
                        <a:cxn ang="0">
                          <a:pos x="2141" y="2579"/>
                        </a:cxn>
                        <a:cxn ang="0">
                          <a:pos x="2640" y="1254"/>
                        </a:cxn>
                        <a:cxn ang="0">
                          <a:pos x="2640" y="1254"/>
                        </a:cxn>
                        <a:cxn ang="0">
                          <a:pos x="2640" y="1254"/>
                        </a:cxn>
                        <a:cxn ang="0">
                          <a:pos x="2640" y="1254"/>
                        </a:cxn>
                        <a:cxn ang="0">
                          <a:pos x="2271" y="412"/>
                        </a:cxn>
                        <a:cxn ang="0">
                          <a:pos x="1385" y="0"/>
                        </a:cxn>
                        <a:cxn ang="0">
                          <a:pos x="1" y="1317"/>
                        </a:cxn>
                        <a:cxn ang="0">
                          <a:pos x="429" y="2440"/>
                        </a:cxn>
                        <a:cxn ang="0">
                          <a:pos x="599" y="2986"/>
                        </a:cxn>
                        <a:cxn ang="0">
                          <a:pos x="749" y="3306"/>
                        </a:cxn>
                        <a:cxn ang="0">
                          <a:pos x="1839" y="3314"/>
                        </a:cxn>
                        <a:cxn ang="0">
                          <a:pos x="1838" y="3314"/>
                        </a:cxn>
                        <a:cxn ang="0">
                          <a:pos x="1839" y="3311"/>
                        </a:cxn>
                        <a:cxn ang="0">
                          <a:pos x="750" y="3305"/>
                        </a:cxn>
                        <a:cxn ang="0">
                          <a:pos x="751" y="3303"/>
                        </a:cxn>
                        <a:cxn ang="0">
                          <a:pos x="602" y="2986"/>
                        </a:cxn>
                        <a:cxn ang="0">
                          <a:pos x="431" y="2439"/>
                        </a:cxn>
                        <a:cxn ang="0">
                          <a:pos x="3" y="1318"/>
                        </a:cxn>
                        <a:cxn ang="0">
                          <a:pos x="1385" y="3"/>
                        </a:cxn>
                        <a:cxn ang="0">
                          <a:pos x="2269" y="414"/>
                        </a:cxn>
                        <a:cxn ang="0">
                          <a:pos x="2638" y="1254"/>
                        </a:cxn>
                        <a:cxn ang="0">
                          <a:pos x="2637" y="1254"/>
                        </a:cxn>
                        <a:cxn ang="0">
                          <a:pos x="2138" y="2578"/>
                        </a:cxn>
                        <a:cxn ang="0">
                          <a:pos x="2040" y="3115"/>
                        </a:cxn>
                        <a:cxn ang="0">
                          <a:pos x="1912" y="3296"/>
                        </a:cxn>
                        <a:cxn ang="0">
                          <a:pos x="1844" y="3313"/>
                        </a:cxn>
                        <a:cxn ang="0">
                          <a:pos x="1840" y="3311"/>
                        </a:cxn>
                        <a:cxn ang="0">
                          <a:pos x="1840" y="3311"/>
                        </a:cxn>
                        <a:cxn ang="0">
                          <a:pos x="1839" y="3311"/>
                        </a:cxn>
                      </a:cxnLst>
                      <a:rect l="0" t="0" r="r" b="b"/>
                      <a:pathLst>
                        <a:path w="2640" h="3317">
                          <a:moveTo>
                            <a:pt x="1839" y="3313"/>
                          </a:moveTo>
                          <a:cubicBezTo>
                            <a:pt x="1838" y="3314"/>
                            <a:pt x="1838" y="3314"/>
                            <a:pt x="1838" y="3314"/>
                          </a:cubicBezTo>
                          <a:cubicBezTo>
                            <a:pt x="1838" y="3314"/>
                            <a:pt x="1845" y="3317"/>
                            <a:pt x="1856" y="3317"/>
                          </a:cubicBezTo>
                          <a:cubicBezTo>
                            <a:pt x="1869" y="3317"/>
                            <a:pt x="1888" y="3313"/>
                            <a:pt x="1914" y="3299"/>
                          </a:cubicBezTo>
                          <a:cubicBezTo>
                            <a:pt x="1945" y="3280"/>
                            <a:pt x="1980" y="3233"/>
                            <a:pt x="2008" y="3185"/>
                          </a:cubicBezTo>
                          <a:cubicBezTo>
                            <a:pt x="2022" y="3161"/>
                            <a:pt x="2034" y="3137"/>
                            <a:pt x="2043" y="3116"/>
                          </a:cubicBezTo>
                          <a:cubicBezTo>
                            <a:pt x="2052" y="3095"/>
                            <a:pt x="2057" y="3077"/>
                            <a:pt x="2058" y="3066"/>
                          </a:cubicBezTo>
                          <a:cubicBezTo>
                            <a:pt x="2066" y="2885"/>
                            <a:pt x="2090" y="2701"/>
                            <a:pt x="2141" y="2579"/>
                          </a:cubicBezTo>
                          <a:cubicBezTo>
                            <a:pt x="2198" y="2440"/>
                            <a:pt x="2322" y="2266"/>
                            <a:pt x="2433" y="2048"/>
                          </a:cubicBezTo>
                          <a:cubicBezTo>
                            <a:pt x="2543" y="1830"/>
                            <a:pt x="2640" y="1568"/>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1254"/>
                            <a:pt x="2640" y="1254"/>
                            <a:pt x="2640" y="1254"/>
                          </a:cubicBezTo>
                          <a:cubicBezTo>
                            <a:pt x="2640" y="965"/>
                            <a:pt x="2497" y="653"/>
                            <a:pt x="2271" y="412"/>
                          </a:cubicBezTo>
                          <a:cubicBezTo>
                            <a:pt x="2044" y="172"/>
                            <a:pt x="1735" y="3"/>
                            <a:pt x="1400" y="0"/>
                          </a:cubicBezTo>
                          <a:cubicBezTo>
                            <a:pt x="1395" y="0"/>
                            <a:pt x="1390" y="0"/>
                            <a:pt x="1385" y="0"/>
                          </a:cubicBezTo>
                          <a:cubicBezTo>
                            <a:pt x="848" y="0"/>
                            <a:pt x="504" y="222"/>
                            <a:pt x="294" y="497"/>
                          </a:cubicBezTo>
                          <a:cubicBezTo>
                            <a:pt x="83" y="773"/>
                            <a:pt x="6" y="1102"/>
                            <a:pt x="1" y="1317"/>
                          </a:cubicBezTo>
                          <a:cubicBezTo>
                            <a:pt x="0" y="1324"/>
                            <a:pt x="0" y="1331"/>
                            <a:pt x="0" y="1338"/>
                          </a:cubicBezTo>
                          <a:cubicBezTo>
                            <a:pt x="0" y="1663"/>
                            <a:pt x="180" y="2018"/>
                            <a:pt x="429" y="2440"/>
                          </a:cubicBezTo>
                          <a:cubicBezTo>
                            <a:pt x="556" y="2656"/>
                            <a:pt x="586" y="2775"/>
                            <a:pt x="594" y="2865"/>
                          </a:cubicBezTo>
                          <a:cubicBezTo>
                            <a:pt x="598" y="2910"/>
                            <a:pt x="596" y="2948"/>
                            <a:pt x="599" y="2986"/>
                          </a:cubicBezTo>
                          <a:cubicBezTo>
                            <a:pt x="601" y="3024"/>
                            <a:pt x="608" y="3064"/>
                            <a:pt x="627" y="3112"/>
                          </a:cubicBezTo>
                          <a:cubicBezTo>
                            <a:pt x="683" y="3247"/>
                            <a:pt x="749" y="3306"/>
                            <a:pt x="749" y="3306"/>
                          </a:cubicBezTo>
                          <a:cubicBezTo>
                            <a:pt x="750" y="3306"/>
                            <a:pt x="750" y="3306"/>
                            <a:pt x="750" y="3306"/>
                          </a:cubicBezTo>
                          <a:cubicBezTo>
                            <a:pt x="1839" y="3314"/>
                            <a:pt x="1839" y="3314"/>
                            <a:pt x="1839" y="3314"/>
                          </a:cubicBezTo>
                          <a:cubicBezTo>
                            <a:pt x="1839" y="3313"/>
                            <a:pt x="1839" y="3313"/>
                            <a:pt x="1839" y="3313"/>
                          </a:cubicBezTo>
                          <a:cubicBezTo>
                            <a:pt x="1838" y="3314"/>
                            <a:pt x="1838" y="3314"/>
                            <a:pt x="1838" y="3314"/>
                          </a:cubicBezTo>
                          <a:cubicBezTo>
                            <a:pt x="1839" y="3313"/>
                            <a:pt x="1839" y="3313"/>
                            <a:pt x="1839" y="3313"/>
                          </a:cubicBezTo>
                          <a:cubicBezTo>
                            <a:pt x="1839" y="3311"/>
                            <a:pt x="1839" y="3311"/>
                            <a:pt x="1839" y="3311"/>
                          </a:cubicBezTo>
                          <a:cubicBezTo>
                            <a:pt x="750" y="3303"/>
                            <a:pt x="750" y="3303"/>
                            <a:pt x="750" y="3303"/>
                          </a:cubicBezTo>
                          <a:cubicBezTo>
                            <a:pt x="750" y="3305"/>
                            <a:pt x="750" y="3305"/>
                            <a:pt x="750" y="3305"/>
                          </a:cubicBezTo>
                          <a:cubicBezTo>
                            <a:pt x="751" y="3304"/>
                            <a:pt x="751" y="3304"/>
                            <a:pt x="751" y="3304"/>
                          </a:cubicBezTo>
                          <a:cubicBezTo>
                            <a:pt x="751" y="3304"/>
                            <a:pt x="751" y="3304"/>
                            <a:pt x="751" y="3303"/>
                          </a:cubicBezTo>
                          <a:cubicBezTo>
                            <a:pt x="743" y="3296"/>
                            <a:pt x="682" y="3237"/>
                            <a:pt x="630" y="3111"/>
                          </a:cubicBezTo>
                          <a:cubicBezTo>
                            <a:pt x="611" y="3063"/>
                            <a:pt x="604" y="3024"/>
                            <a:pt x="602" y="2986"/>
                          </a:cubicBezTo>
                          <a:cubicBezTo>
                            <a:pt x="598" y="2929"/>
                            <a:pt x="603" y="2873"/>
                            <a:pt x="585" y="2791"/>
                          </a:cubicBezTo>
                          <a:cubicBezTo>
                            <a:pt x="567" y="2709"/>
                            <a:pt x="527" y="2600"/>
                            <a:pt x="431" y="2439"/>
                          </a:cubicBezTo>
                          <a:cubicBezTo>
                            <a:pt x="183" y="2017"/>
                            <a:pt x="3" y="1662"/>
                            <a:pt x="3" y="1338"/>
                          </a:cubicBezTo>
                          <a:cubicBezTo>
                            <a:pt x="3" y="1331"/>
                            <a:pt x="3" y="1324"/>
                            <a:pt x="3" y="1318"/>
                          </a:cubicBezTo>
                          <a:cubicBezTo>
                            <a:pt x="9" y="1103"/>
                            <a:pt x="86" y="774"/>
                            <a:pt x="296" y="499"/>
                          </a:cubicBezTo>
                          <a:cubicBezTo>
                            <a:pt x="506" y="224"/>
                            <a:pt x="849" y="3"/>
                            <a:pt x="1385" y="3"/>
                          </a:cubicBezTo>
                          <a:cubicBezTo>
                            <a:pt x="1390" y="3"/>
                            <a:pt x="1395" y="3"/>
                            <a:pt x="1400" y="3"/>
                          </a:cubicBezTo>
                          <a:cubicBezTo>
                            <a:pt x="1734" y="6"/>
                            <a:pt x="2043" y="174"/>
                            <a:pt x="2269" y="414"/>
                          </a:cubicBezTo>
                          <a:cubicBezTo>
                            <a:pt x="2494" y="654"/>
                            <a:pt x="2637" y="966"/>
                            <a:pt x="2637" y="1254"/>
                          </a:cubicBezTo>
                          <a:cubicBezTo>
                            <a:pt x="2638" y="1254"/>
                            <a:pt x="2638" y="1254"/>
                            <a:pt x="2638" y="1254"/>
                          </a:cubicBezTo>
                          <a:cubicBezTo>
                            <a:pt x="2637" y="1254"/>
                            <a:pt x="2637" y="1254"/>
                            <a:pt x="2637" y="1254"/>
                          </a:cubicBezTo>
                          <a:cubicBezTo>
                            <a:pt x="2637" y="1254"/>
                            <a:pt x="2637" y="1254"/>
                            <a:pt x="2637" y="1254"/>
                          </a:cubicBezTo>
                          <a:cubicBezTo>
                            <a:pt x="2637" y="1568"/>
                            <a:pt x="2541" y="1829"/>
                            <a:pt x="2430" y="2046"/>
                          </a:cubicBezTo>
                          <a:cubicBezTo>
                            <a:pt x="2320" y="2264"/>
                            <a:pt x="2195" y="2438"/>
                            <a:pt x="2138" y="2578"/>
                          </a:cubicBezTo>
                          <a:cubicBezTo>
                            <a:pt x="2088" y="2700"/>
                            <a:pt x="2063" y="2885"/>
                            <a:pt x="2055" y="3066"/>
                          </a:cubicBezTo>
                          <a:cubicBezTo>
                            <a:pt x="2054" y="3077"/>
                            <a:pt x="2049" y="3094"/>
                            <a:pt x="2040" y="3115"/>
                          </a:cubicBezTo>
                          <a:cubicBezTo>
                            <a:pt x="2027" y="3146"/>
                            <a:pt x="2007" y="3184"/>
                            <a:pt x="1984" y="3219"/>
                          </a:cubicBezTo>
                          <a:cubicBezTo>
                            <a:pt x="1960" y="3253"/>
                            <a:pt x="1935" y="3282"/>
                            <a:pt x="1912" y="3296"/>
                          </a:cubicBezTo>
                          <a:cubicBezTo>
                            <a:pt x="1887" y="3311"/>
                            <a:pt x="1869" y="3314"/>
                            <a:pt x="1856" y="3314"/>
                          </a:cubicBezTo>
                          <a:cubicBezTo>
                            <a:pt x="1851" y="3314"/>
                            <a:pt x="1847" y="3313"/>
                            <a:pt x="1844" y="3313"/>
                          </a:cubicBezTo>
                          <a:cubicBezTo>
                            <a:pt x="1842" y="3312"/>
                            <a:pt x="1841" y="3312"/>
                            <a:pt x="1841" y="3312"/>
                          </a:cubicBezTo>
                          <a:cubicBezTo>
                            <a:pt x="1840" y="3311"/>
                            <a:pt x="1840" y="3311"/>
                            <a:pt x="1840" y="3311"/>
                          </a:cubicBezTo>
                          <a:cubicBezTo>
                            <a:pt x="1840" y="3311"/>
                            <a:pt x="1840" y="3311"/>
                            <a:pt x="1840" y="3311"/>
                          </a:cubicBezTo>
                          <a:cubicBezTo>
                            <a:pt x="1840" y="3311"/>
                            <a:pt x="1840" y="3311"/>
                            <a:pt x="1840" y="3311"/>
                          </a:cubicBezTo>
                          <a:cubicBezTo>
                            <a:pt x="1839" y="3311"/>
                            <a:pt x="1839" y="3311"/>
                            <a:pt x="1839" y="3311"/>
                          </a:cubicBezTo>
                          <a:cubicBezTo>
                            <a:pt x="1839" y="3311"/>
                            <a:pt x="1839" y="3311"/>
                            <a:pt x="1839" y="3311"/>
                          </a:cubicBezTo>
                          <a:lnTo>
                            <a:pt x="1839" y="331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gray">
                    <a:xfrm>
                      <a:off x="-9602788" y="-5808663"/>
                      <a:ext cx="9915525" cy="12495213"/>
                    </a:xfrm>
                    <a:custGeom>
                      <a:avLst/>
                      <a:gdLst/>
                      <a:ahLst/>
                      <a:cxnLst>
                        <a:cxn ang="0">
                          <a:pos x="1845" y="3319"/>
                        </a:cxn>
                        <a:cxn ang="0">
                          <a:pos x="1919" y="3303"/>
                        </a:cxn>
                        <a:cxn ang="0">
                          <a:pos x="2062" y="3072"/>
                        </a:cxn>
                        <a:cxn ang="0">
                          <a:pos x="2145" y="2584"/>
                        </a:cxn>
                        <a:cxn ang="0">
                          <a:pos x="2644" y="1260"/>
                        </a:cxn>
                        <a:cxn ang="0">
                          <a:pos x="1406" y="8"/>
                        </a:cxn>
                        <a:cxn ang="0">
                          <a:pos x="8" y="1324"/>
                        </a:cxn>
                        <a:cxn ang="0">
                          <a:pos x="436" y="2445"/>
                        </a:cxn>
                        <a:cxn ang="0">
                          <a:pos x="635" y="3117"/>
                        </a:cxn>
                        <a:cxn ang="0">
                          <a:pos x="756" y="3311"/>
                        </a:cxn>
                        <a:cxn ang="0">
                          <a:pos x="1845" y="3319"/>
                        </a:cxn>
                      </a:cxnLst>
                      <a:rect l="0" t="0" r="r" b="b"/>
                      <a:pathLst>
                        <a:path w="2644" h="3332">
                          <a:moveTo>
                            <a:pt x="1845" y="3319"/>
                          </a:moveTo>
                          <a:cubicBezTo>
                            <a:pt x="1845" y="3319"/>
                            <a:pt x="1871" y="3332"/>
                            <a:pt x="1919" y="3303"/>
                          </a:cubicBezTo>
                          <a:cubicBezTo>
                            <a:pt x="1981" y="3266"/>
                            <a:pt x="2060" y="3115"/>
                            <a:pt x="2062" y="3072"/>
                          </a:cubicBezTo>
                          <a:cubicBezTo>
                            <a:pt x="2070" y="2891"/>
                            <a:pt x="2095" y="2707"/>
                            <a:pt x="2145" y="2584"/>
                          </a:cubicBezTo>
                          <a:cubicBezTo>
                            <a:pt x="2259" y="2306"/>
                            <a:pt x="2644" y="1887"/>
                            <a:pt x="2644" y="1260"/>
                          </a:cubicBezTo>
                          <a:cubicBezTo>
                            <a:pt x="2644" y="682"/>
                            <a:pt x="2074" y="13"/>
                            <a:pt x="1406" y="8"/>
                          </a:cubicBezTo>
                          <a:cubicBezTo>
                            <a:pt x="320" y="0"/>
                            <a:pt x="18" y="891"/>
                            <a:pt x="8" y="1324"/>
                          </a:cubicBezTo>
                          <a:cubicBezTo>
                            <a:pt x="0" y="1654"/>
                            <a:pt x="182" y="2014"/>
                            <a:pt x="436" y="2445"/>
                          </a:cubicBezTo>
                          <a:cubicBezTo>
                            <a:pt x="690" y="2877"/>
                            <a:pt x="556" y="2925"/>
                            <a:pt x="635" y="3117"/>
                          </a:cubicBezTo>
                          <a:cubicBezTo>
                            <a:pt x="690" y="3252"/>
                            <a:pt x="756" y="3311"/>
                            <a:pt x="756" y="3311"/>
                          </a:cubicBezTo>
                          <a:lnTo>
                            <a:pt x="1845" y="3319"/>
                          </a:lnTo>
                          <a:close/>
                        </a:path>
                      </a:pathLst>
                    </a:custGeom>
                    <a:gradFill>
                      <a:gsLst>
                        <a:gs pos="98000">
                          <a:srgbClr val="000000">
                            <a:alpha val="0"/>
                          </a:srgbClr>
                        </a:gs>
                        <a:gs pos="100000">
                          <a:srgbClr val="000000">
                            <a:alpha val="60000"/>
                          </a:srgb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6" name="Textfeld 156"/>
              <p:cNvSpPr txBox="1"/>
              <p:nvPr/>
            </p:nvSpPr>
            <p:spPr bwMode="gray">
              <a:xfrm>
                <a:off x="2844800" y="1798085"/>
                <a:ext cx="3454400" cy="295466"/>
              </a:xfrm>
              <a:prstGeom prst="rect">
                <a:avLst/>
              </a:prstGeom>
              <a:noFill/>
            </p:spPr>
            <p:txBody>
              <a:bodyPr wrap="square" lIns="0" tIns="0" rIns="0" bIns="0" rtlCol="0">
                <a:spAutoFit/>
              </a:bodyPr>
              <a:lstStyle/>
              <a:p>
                <a:pPr algn="ctr">
                  <a:lnSpc>
                    <a:spcPct val="80000"/>
                  </a:lnSpc>
                </a:pPr>
                <a:r>
                  <a:rPr lang="en-US" sz="2400" b="1" dirty="0">
                    <a:solidFill>
                      <a:schemeClr val="accent1"/>
                    </a:solidFill>
                  </a:rPr>
                  <a:t>RPM</a:t>
                </a:r>
                <a:endParaRPr lang="en-US" sz="2000" dirty="0">
                  <a:solidFill>
                    <a:schemeClr val="accent1"/>
                  </a:solidFill>
                </a:endParaRPr>
              </a:p>
            </p:txBody>
          </p:sp>
        </p:grpSp>
      </p:grpSp>
      <p:sp>
        <p:nvSpPr>
          <p:cNvPr id="132" name="Rectangle 131"/>
          <p:cNvSpPr/>
          <p:nvPr/>
        </p:nvSpPr>
        <p:spPr>
          <a:xfrm>
            <a:off x="338375" y="4876772"/>
            <a:ext cx="11449590" cy="867930"/>
          </a:xfrm>
          <a:prstGeom prst="rect">
            <a:avLst/>
          </a:prstGeom>
        </p:spPr>
        <p:txBody>
          <a:bodyPr wrap="square">
            <a:spAutoFit/>
          </a:bodyPr>
          <a:lstStyle/>
          <a:p>
            <a:pPr algn="ctr">
              <a:lnSpc>
                <a:spcPct val="90000"/>
              </a:lnSpc>
              <a:spcBef>
                <a:spcPts val="0"/>
              </a:spcBef>
              <a:spcAft>
                <a:spcPts val="600"/>
              </a:spcAft>
            </a:pPr>
            <a:r>
              <a:rPr lang="en-US" sz="2800" dirty="0">
                <a:solidFill>
                  <a:schemeClr val="tx1">
                    <a:lumMod val="65000"/>
                    <a:lumOff val="35000"/>
                  </a:schemeClr>
                </a:solidFill>
                <a:latin typeface="Calibri" panose="020F0502020204030204" pitchFamily="34" charset="0"/>
                <a:cs typeface="Arial" panose="020B0604020202020204" pitchFamily="34" charset="0"/>
              </a:rPr>
              <a:t>Training with emphasis on cultural change &gt; Clear communication </a:t>
            </a:r>
            <a:br>
              <a:rPr lang="en-US" sz="2800" dirty="0">
                <a:solidFill>
                  <a:schemeClr val="tx1">
                    <a:lumMod val="65000"/>
                    <a:lumOff val="35000"/>
                  </a:schemeClr>
                </a:solidFill>
                <a:latin typeface="Calibri" panose="020F0502020204030204" pitchFamily="34" charset="0"/>
                <a:cs typeface="Arial" panose="020B0604020202020204" pitchFamily="34" charset="0"/>
              </a:rPr>
            </a:br>
            <a:r>
              <a:rPr lang="en-US" sz="2800" dirty="0">
                <a:solidFill>
                  <a:schemeClr val="tx1">
                    <a:lumMod val="65000"/>
                    <a:lumOff val="35000"/>
                  </a:schemeClr>
                </a:solidFill>
                <a:latin typeface="Calibri" panose="020F0502020204030204" pitchFamily="34" charset="0"/>
                <a:cs typeface="Arial" panose="020B0604020202020204" pitchFamily="34" charset="0"/>
              </a:rPr>
              <a:t>of why, how and what the future vision is</a:t>
            </a:r>
          </a:p>
        </p:txBody>
      </p:sp>
    </p:spTree>
    <p:extLst>
      <p:ext uri="{BB962C8B-B14F-4D97-AF65-F5344CB8AC3E}">
        <p14:creationId xmlns:p14="http://schemas.microsoft.com/office/powerpoint/2010/main" val="105126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509DF-7BD3-47D6-B01D-7A574A529ADA}"/>
              </a:ext>
            </a:extLst>
          </p:cNvPr>
          <p:cNvSpPr>
            <a:spLocks noGrp="1"/>
          </p:cNvSpPr>
          <p:nvPr>
            <p:ph type="title"/>
          </p:nvPr>
        </p:nvSpPr>
        <p:spPr/>
        <p:txBody>
          <a:bodyPr/>
          <a:lstStyle/>
          <a:p>
            <a:r>
              <a:rPr lang="en-US" dirty="0"/>
              <a:t>Expected ROI</a:t>
            </a:r>
          </a:p>
        </p:txBody>
      </p:sp>
      <p:sp>
        <p:nvSpPr>
          <p:cNvPr id="3" name="Content Placeholder 2">
            <a:extLst>
              <a:ext uri="{FF2B5EF4-FFF2-40B4-BE49-F238E27FC236}">
                <a16:creationId xmlns:a16="http://schemas.microsoft.com/office/drawing/2014/main" xmlns="" id="{24AC6842-3408-4EE1-A80D-300E84ACEFC6}"/>
              </a:ext>
            </a:extLst>
          </p:cNvPr>
          <p:cNvSpPr>
            <a:spLocks noGrp="1"/>
          </p:cNvSpPr>
          <p:nvPr>
            <p:ph idx="1"/>
          </p:nvPr>
        </p:nvSpPr>
        <p:spPr/>
        <p:txBody>
          <a:bodyPr/>
          <a:lstStyle/>
          <a:p>
            <a:pPr marL="514350" indent="-514350">
              <a:buFont typeface="+mj-lt"/>
              <a:buAutoNum type="arabicPeriod"/>
            </a:pPr>
            <a:r>
              <a:rPr lang="en-US" dirty="0"/>
              <a:t>Siemens </a:t>
            </a:r>
            <a:r>
              <a:rPr lang="en-US" dirty="0" err="1"/>
              <a:t>Healthineers</a:t>
            </a:r>
            <a:r>
              <a:rPr lang="en-US" dirty="0"/>
              <a:t> expects to be able to run 20% more projects due to Tempus. </a:t>
            </a:r>
          </a:p>
          <a:p>
            <a:r>
              <a:rPr lang="en-US" dirty="0"/>
              <a:t>Siemens was already able to move 3 major product development projects forward by more than 1 year. </a:t>
            </a:r>
          </a:p>
        </p:txBody>
      </p:sp>
      <p:sp>
        <p:nvSpPr>
          <p:cNvPr id="4" name="Footer Placeholder 3">
            <a:extLst>
              <a:ext uri="{FF2B5EF4-FFF2-40B4-BE49-F238E27FC236}">
                <a16:creationId xmlns:a16="http://schemas.microsoft.com/office/drawing/2014/main" xmlns="" id="{34F64CED-10D9-4DA0-A241-640B572A3DE9}"/>
              </a:ext>
            </a:extLst>
          </p:cNvPr>
          <p:cNvSpPr>
            <a:spLocks noGrp="1"/>
          </p:cNvSpPr>
          <p:nvPr>
            <p:ph type="ftr" sz="quarter" idx="11"/>
          </p:nvPr>
        </p:nvSpPr>
        <p:spPr/>
        <p:txBody>
          <a:bodyPr/>
          <a:lstStyle/>
          <a:p>
            <a:r>
              <a:rPr lang="en-US"/>
              <a:t>Proprietary &amp; Confidential</a:t>
            </a:r>
            <a:endParaRPr lang="en-US" dirty="0"/>
          </a:p>
        </p:txBody>
      </p:sp>
      <p:sp>
        <p:nvSpPr>
          <p:cNvPr id="5" name="Slide Number Placeholder 4">
            <a:extLst>
              <a:ext uri="{FF2B5EF4-FFF2-40B4-BE49-F238E27FC236}">
                <a16:creationId xmlns:a16="http://schemas.microsoft.com/office/drawing/2014/main" xmlns="" id="{74B927D0-7890-48F4-9460-0215B556CBE1}"/>
              </a:ext>
            </a:extLst>
          </p:cNvPr>
          <p:cNvSpPr>
            <a:spLocks noGrp="1"/>
          </p:cNvSpPr>
          <p:nvPr>
            <p:ph type="sldNum" sz="quarter" idx="12"/>
          </p:nvPr>
        </p:nvSpPr>
        <p:spPr/>
        <p:txBody>
          <a:bodyPr/>
          <a:lstStyle/>
          <a:p>
            <a:fld id="{FAA17265-072A-42DA-9895-4FDD4193B31A}" type="slidenum">
              <a:rPr lang="en-US" smtClean="0"/>
              <a:pPr/>
              <a:t>31</a:t>
            </a:fld>
            <a:endParaRPr lang="en-US" dirty="0"/>
          </a:p>
        </p:txBody>
      </p:sp>
    </p:spTree>
    <p:extLst>
      <p:ext uri="{BB962C8B-B14F-4D97-AF65-F5344CB8AC3E}">
        <p14:creationId xmlns:p14="http://schemas.microsoft.com/office/powerpoint/2010/main" val="313748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14270935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4196" y="857250"/>
            <a:ext cx="4573804" cy="5143500"/>
          </a:xfrm>
          <a:prstGeom prst="rect">
            <a:avLst/>
          </a:prstGeom>
        </p:spPr>
      </p:pic>
      <p:sp>
        <p:nvSpPr>
          <p:cNvPr id="44" name="Rectangle 43"/>
          <p:cNvSpPr/>
          <p:nvPr/>
        </p:nvSpPr>
        <p:spPr>
          <a:xfrm>
            <a:off x="6094198" y="0"/>
            <a:ext cx="4573803" cy="6781800"/>
          </a:xfrm>
          <a:prstGeom prst="rect">
            <a:avLst/>
          </a:prstGeom>
          <a:solidFill>
            <a:schemeClr val="bg2">
              <a:lumMod val="10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Content Placeholder 2"/>
          <p:cNvSpPr txBox="1">
            <a:spLocks/>
          </p:cNvSpPr>
          <p:nvPr/>
        </p:nvSpPr>
        <p:spPr>
          <a:xfrm>
            <a:off x="2099806" y="1856449"/>
            <a:ext cx="3735536" cy="3278981"/>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800" dirty="0">
                <a:solidFill>
                  <a:srgbClr val="323200"/>
                </a:solidFill>
              </a:rPr>
              <a:t>Transforming the project planning process means that BMC IT is able to support business agility and make faster, more informed decisions.</a:t>
            </a:r>
          </a:p>
          <a:p>
            <a:pPr marL="0" indent="0">
              <a:buNone/>
            </a:pPr>
            <a:endParaRPr lang="en-US" sz="1800" dirty="0">
              <a:solidFill>
                <a:srgbClr val="323200"/>
              </a:solidFill>
            </a:endParaRPr>
          </a:p>
        </p:txBody>
      </p:sp>
      <p:sp>
        <p:nvSpPr>
          <p:cNvPr id="4" name="Rectangle 3"/>
          <p:cNvSpPr/>
          <p:nvPr/>
        </p:nvSpPr>
        <p:spPr>
          <a:xfrm>
            <a:off x="2090348" y="3158557"/>
            <a:ext cx="3477257" cy="674544"/>
          </a:xfrm>
          <a:prstGeom prst="rect">
            <a:avLst/>
          </a:prstGeom>
        </p:spPr>
        <p:txBody>
          <a:bodyPr wrap="square">
            <a:spAutoFit/>
          </a:bodyPr>
          <a:lstStyle/>
          <a:p>
            <a:r>
              <a:rPr lang="en-US" b="1" dirty="0">
                <a:solidFill>
                  <a:srgbClr val="00A79D"/>
                </a:solidFill>
                <a:latin typeface="Calibri"/>
                <a:ea typeface="PT Sans" pitchFamily="34" charset="0"/>
                <a:cs typeface="Calibri"/>
              </a:rPr>
              <a:t>Enabling capabilities:</a:t>
            </a:r>
          </a:p>
          <a:p>
            <a:pPr>
              <a:lnSpc>
                <a:spcPct val="60000"/>
              </a:lnSpc>
            </a:pPr>
            <a:endParaRPr lang="en-US" sz="1500" b="1" dirty="0">
              <a:solidFill>
                <a:srgbClr val="FE5000"/>
              </a:solidFill>
            </a:endParaRPr>
          </a:p>
          <a:p>
            <a:pPr>
              <a:lnSpc>
                <a:spcPts val="1322"/>
              </a:lnSpc>
            </a:pPr>
            <a:endParaRPr lang="en-JM" altLang="en-US" sz="1350" dirty="0">
              <a:solidFill>
                <a:srgbClr val="FE5000"/>
              </a:solidFill>
              <a:cs typeface="Tahoma" panose="020B0604030504040204" pitchFamily="34" charset="0"/>
            </a:endParaRPr>
          </a:p>
        </p:txBody>
      </p:sp>
      <p:sp>
        <p:nvSpPr>
          <p:cNvPr id="21" name="Rectangle 15"/>
          <p:cNvSpPr>
            <a:spLocks noChangeArrowheads="1"/>
          </p:cNvSpPr>
          <p:nvPr/>
        </p:nvSpPr>
        <p:spPr bwMode="auto">
          <a:xfrm>
            <a:off x="8708713" y="1888723"/>
            <a:ext cx="1778312"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eaLnBrk="1" hangingPunct="1">
              <a:lnSpc>
                <a:spcPct val="110000"/>
              </a:lnSpc>
              <a:spcBef>
                <a:spcPct val="0"/>
              </a:spcBef>
              <a:buFontTx/>
              <a:buNone/>
            </a:pPr>
            <a:r>
              <a:rPr lang="en-JM" altLang="en-US" sz="1275" b="1" dirty="0">
                <a:solidFill>
                  <a:srgbClr val="FFFFFF"/>
                </a:solidFill>
                <a:cs typeface="Tahoma" panose="020B0604030504040204" pitchFamily="34" charset="0"/>
              </a:rPr>
              <a:t>Faster response to  project requests</a:t>
            </a:r>
            <a:endParaRPr lang="en-US" altLang="en-US" sz="1275" b="1" dirty="0">
              <a:solidFill>
                <a:srgbClr val="FFFFFF"/>
              </a:solidFill>
              <a:ea typeface="Calibri" panose="020F0502020204030204" pitchFamily="34" charset="0"/>
              <a:cs typeface="Calibri" panose="020F0502020204030204" pitchFamily="34" charset="0"/>
            </a:endParaRPr>
          </a:p>
        </p:txBody>
      </p:sp>
      <p:sp>
        <p:nvSpPr>
          <p:cNvPr id="5" name="TextBox 4"/>
          <p:cNvSpPr txBox="1"/>
          <p:nvPr/>
        </p:nvSpPr>
        <p:spPr>
          <a:xfrm>
            <a:off x="7181651" y="1563518"/>
            <a:ext cx="1895117" cy="1015663"/>
          </a:xfrm>
          <a:prstGeom prst="rect">
            <a:avLst/>
          </a:prstGeom>
          <a:noFill/>
        </p:spPr>
        <p:txBody>
          <a:bodyPr wrap="square" rtlCol="0">
            <a:spAutoFit/>
          </a:bodyPr>
          <a:lstStyle/>
          <a:p>
            <a:r>
              <a:rPr lang="en-US" sz="6000" b="1" dirty="0">
                <a:solidFill>
                  <a:srgbClr val="F86E00"/>
                </a:solidFill>
              </a:rPr>
              <a:t>50%</a:t>
            </a:r>
          </a:p>
        </p:txBody>
      </p:sp>
      <p:sp>
        <p:nvSpPr>
          <p:cNvPr id="25" name="Rectangle 15"/>
          <p:cNvSpPr>
            <a:spLocks noChangeArrowheads="1"/>
          </p:cNvSpPr>
          <p:nvPr/>
        </p:nvSpPr>
        <p:spPr bwMode="auto">
          <a:xfrm>
            <a:off x="8708713" y="3121372"/>
            <a:ext cx="1778312"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eaLnBrk="1" hangingPunct="1">
              <a:lnSpc>
                <a:spcPct val="110000"/>
              </a:lnSpc>
              <a:spcBef>
                <a:spcPct val="0"/>
              </a:spcBef>
              <a:buFontTx/>
              <a:buNone/>
            </a:pPr>
            <a:r>
              <a:rPr lang="en-JM" altLang="en-US" sz="1275" b="1" dirty="0">
                <a:solidFill>
                  <a:srgbClr val="FFFFFF"/>
                </a:solidFill>
                <a:cs typeface="Tahoma" panose="020B0604030504040204" pitchFamily="34" charset="0"/>
              </a:rPr>
              <a:t>Reduction in resource over allocations</a:t>
            </a:r>
            <a:endParaRPr lang="en-US" altLang="en-US" sz="1275" b="1" dirty="0">
              <a:solidFill>
                <a:srgbClr val="FFFFFF"/>
              </a:solidFill>
              <a:ea typeface="Calibri" panose="020F0502020204030204" pitchFamily="34" charset="0"/>
              <a:cs typeface="Calibri" panose="020F0502020204030204" pitchFamily="34" charset="0"/>
            </a:endParaRPr>
          </a:p>
        </p:txBody>
      </p:sp>
      <p:sp>
        <p:nvSpPr>
          <p:cNvPr id="26" name="Rectangle 15"/>
          <p:cNvSpPr>
            <a:spLocks noChangeArrowheads="1"/>
          </p:cNvSpPr>
          <p:nvPr/>
        </p:nvSpPr>
        <p:spPr bwMode="auto">
          <a:xfrm>
            <a:off x="8708713" y="4305785"/>
            <a:ext cx="1778312"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eaLnBrk="1" hangingPunct="1">
              <a:lnSpc>
                <a:spcPct val="110000"/>
              </a:lnSpc>
              <a:spcBef>
                <a:spcPct val="0"/>
              </a:spcBef>
              <a:buNone/>
            </a:pPr>
            <a:r>
              <a:rPr lang="en-JM" altLang="en-US" sz="1275" b="1" dirty="0">
                <a:solidFill>
                  <a:srgbClr val="FFFFFF"/>
                </a:solidFill>
                <a:cs typeface="Tahoma" panose="020B0604030504040204" pitchFamily="34" charset="0"/>
              </a:rPr>
              <a:t>Increase in the number of projects completed</a:t>
            </a:r>
            <a:endParaRPr lang="en-US" altLang="en-US" sz="1275" b="1" dirty="0">
              <a:solidFill>
                <a:srgbClr val="FFFFFF"/>
              </a:solidFill>
              <a:ea typeface="Calibri" panose="020F0502020204030204" pitchFamily="34" charset="0"/>
              <a:cs typeface="Calibri" panose="020F0502020204030204" pitchFamily="34" charset="0"/>
            </a:endParaRPr>
          </a:p>
        </p:txBody>
      </p:sp>
      <p:grpSp>
        <p:nvGrpSpPr>
          <p:cNvPr id="11" name="Group 10"/>
          <p:cNvGrpSpPr/>
          <p:nvPr/>
        </p:nvGrpSpPr>
        <p:grpSpPr>
          <a:xfrm>
            <a:off x="6573895" y="1902485"/>
            <a:ext cx="447995" cy="447995"/>
            <a:chOff x="6733191" y="1553882"/>
            <a:chExt cx="597327" cy="597327"/>
          </a:xfrm>
        </p:grpSpPr>
        <p:sp>
          <p:nvSpPr>
            <p:cNvPr id="3" name="Oval 2"/>
            <p:cNvSpPr/>
            <p:nvPr/>
          </p:nvSpPr>
          <p:spPr>
            <a:xfrm>
              <a:off x="6733191" y="1553882"/>
              <a:ext cx="597327" cy="597327"/>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descr="Automation-01.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9601" y="1617158"/>
              <a:ext cx="563909" cy="438058"/>
            </a:xfrm>
            <a:prstGeom prst="rect">
              <a:avLst/>
            </a:prstGeom>
          </p:spPr>
        </p:pic>
      </p:grpSp>
      <p:grpSp>
        <p:nvGrpSpPr>
          <p:cNvPr id="9" name="Group 8"/>
          <p:cNvGrpSpPr/>
          <p:nvPr/>
        </p:nvGrpSpPr>
        <p:grpSpPr>
          <a:xfrm>
            <a:off x="6573895" y="4319547"/>
            <a:ext cx="447995" cy="447995"/>
            <a:chOff x="6733191" y="3840204"/>
            <a:chExt cx="597327" cy="597327"/>
          </a:xfrm>
        </p:grpSpPr>
        <p:sp>
          <p:nvSpPr>
            <p:cNvPr id="27" name="Oval 26"/>
            <p:cNvSpPr/>
            <p:nvPr/>
          </p:nvSpPr>
          <p:spPr>
            <a:xfrm>
              <a:off x="6733191" y="3840204"/>
              <a:ext cx="597327" cy="597327"/>
            </a:xfrm>
            <a:prstGeom prst="ellipse">
              <a:avLst/>
            </a:prstGeom>
            <a:solidFill>
              <a:srgbClr val="F9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descr="internet-01.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7508" y="3933039"/>
              <a:ext cx="530358" cy="411994"/>
            </a:xfrm>
            <a:prstGeom prst="rect">
              <a:avLst/>
            </a:prstGeom>
          </p:spPr>
        </p:pic>
      </p:grpSp>
      <p:sp>
        <p:nvSpPr>
          <p:cNvPr id="28" name="TextBox 27"/>
          <p:cNvSpPr txBox="1"/>
          <p:nvPr/>
        </p:nvSpPr>
        <p:spPr>
          <a:xfrm>
            <a:off x="7181651" y="2796167"/>
            <a:ext cx="1895117" cy="1015663"/>
          </a:xfrm>
          <a:prstGeom prst="rect">
            <a:avLst/>
          </a:prstGeom>
          <a:noFill/>
        </p:spPr>
        <p:txBody>
          <a:bodyPr wrap="square" rtlCol="0">
            <a:spAutoFit/>
          </a:bodyPr>
          <a:lstStyle/>
          <a:p>
            <a:r>
              <a:rPr lang="en-US" sz="6000" b="1" dirty="0">
                <a:solidFill>
                  <a:srgbClr val="00A79D"/>
                </a:solidFill>
              </a:rPr>
              <a:t>30%</a:t>
            </a:r>
          </a:p>
        </p:txBody>
      </p:sp>
      <p:sp>
        <p:nvSpPr>
          <p:cNvPr id="29" name="TextBox 28"/>
          <p:cNvSpPr txBox="1"/>
          <p:nvPr/>
        </p:nvSpPr>
        <p:spPr>
          <a:xfrm>
            <a:off x="7181651" y="3980580"/>
            <a:ext cx="1895117" cy="1015663"/>
          </a:xfrm>
          <a:prstGeom prst="rect">
            <a:avLst/>
          </a:prstGeom>
          <a:noFill/>
        </p:spPr>
        <p:txBody>
          <a:bodyPr wrap="square" rtlCol="0">
            <a:spAutoFit/>
          </a:bodyPr>
          <a:lstStyle/>
          <a:p>
            <a:r>
              <a:rPr lang="en-US" sz="6000" b="1" dirty="0">
                <a:solidFill>
                  <a:srgbClr val="F98700"/>
                </a:solidFill>
              </a:rPr>
              <a:t>25%</a:t>
            </a:r>
          </a:p>
        </p:txBody>
      </p:sp>
      <p:sp>
        <p:nvSpPr>
          <p:cNvPr id="7" name="Rectangle 6"/>
          <p:cNvSpPr/>
          <p:nvPr/>
        </p:nvSpPr>
        <p:spPr>
          <a:xfrm>
            <a:off x="2088204" y="3485319"/>
            <a:ext cx="3846232" cy="2654573"/>
          </a:xfrm>
          <a:prstGeom prst="rect">
            <a:avLst/>
          </a:prstGeom>
        </p:spPr>
        <p:txBody>
          <a:bodyPr wrap="square">
            <a:spAutoFit/>
          </a:bodyPr>
          <a:lstStyle/>
          <a:p>
            <a:pPr marL="214313" indent="-214313">
              <a:buFont typeface="Arial"/>
              <a:buChar char="•"/>
            </a:pPr>
            <a:r>
              <a:rPr lang="en-JM" altLang="en-US" sz="1350" dirty="0">
                <a:solidFill>
                  <a:srgbClr val="323200"/>
                </a:solidFill>
                <a:cs typeface="Tahoma" panose="020B0604030504040204" pitchFamily="34" charset="0"/>
              </a:rPr>
              <a:t>Drag and drop modelling/simulation for quickly performing ‘what if’ analysis across multiple, current and future projects and resources</a:t>
            </a:r>
          </a:p>
          <a:p>
            <a:pPr marL="214313" indent="-214313">
              <a:buFont typeface="Arial"/>
              <a:buChar char="•"/>
            </a:pPr>
            <a:endParaRPr lang="en-JM" altLang="en-US" sz="900" dirty="0">
              <a:solidFill>
                <a:srgbClr val="323200"/>
              </a:solidFill>
              <a:cs typeface="Tahoma" panose="020B0604030504040204" pitchFamily="34" charset="0"/>
            </a:endParaRPr>
          </a:p>
          <a:p>
            <a:pPr marL="214313" indent="-214313">
              <a:buFont typeface="Arial"/>
              <a:buChar char="•"/>
            </a:pPr>
            <a:r>
              <a:rPr lang="en-JM" altLang="en-US" sz="1350" dirty="0">
                <a:solidFill>
                  <a:srgbClr val="323200"/>
                </a:solidFill>
                <a:cs typeface="Tahoma" panose="020B0604030504040204" pitchFamily="34" charset="0"/>
              </a:rPr>
              <a:t>Complete, holistic insight into the entire portfolio with visibility to all Project information</a:t>
            </a:r>
          </a:p>
          <a:p>
            <a:pPr marL="214313" indent="-214313">
              <a:buFont typeface="Arial"/>
              <a:buChar char="•"/>
            </a:pPr>
            <a:endParaRPr lang="en-JM" altLang="en-US" sz="900" dirty="0">
              <a:solidFill>
                <a:srgbClr val="323200"/>
              </a:solidFill>
              <a:cs typeface="Tahoma" panose="020B0604030504040204" pitchFamily="34" charset="0"/>
            </a:endParaRPr>
          </a:p>
          <a:p>
            <a:pPr marL="214313" indent="-214313">
              <a:buFont typeface="Arial"/>
              <a:buChar char="•"/>
            </a:pPr>
            <a:r>
              <a:rPr lang="en-JM" altLang="en-US" sz="1350" dirty="0">
                <a:solidFill>
                  <a:srgbClr val="323200"/>
                </a:solidFill>
                <a:cs typeface="Tahoma" panose="020B0604030504040204" pitchFamily="34" charset="0"/>
              </a:rPr>
              <a:t>Flexible resource pool management makes it simple to monitor activity and utilization and make adjustments necessary to optimize</a:t>
            </a:r>
          </a:p>
          <a:p>
            <a:pPr marL="214313" indent="-214313">
              <a:buFont typeface="Arial"/>
              <a:buChar char="•"/>
            </a:pPr>
            <a:endParaRPr lang="en-JM" altLang="en-US" sz="1350" dirty="0">
              <a:solidFill>
                <a:srgbClr val="323200"/>
              </a:solidFill>
              <a:cs typeface="Tahoma" panose="020B0604030504040204" pitchFamily="34" charset="0"/>
            </a:endParaRPr>
          </a:p>
          <a:p>
            <a:pPr marL="214313" indent="-214313">
              <a:buFont typeface="Arial"/>
              <a:buChar char="•"/>
            </a:pPr>
            <a:r>
              <a:rPr lang="en-JM" altLang="en-US" sz="1350" dirty="0">
                <a:solidFill>
                  <a:srgbClr val="323200"/>
                </a:solidFill>
                <a:cs typeface="Tahoma" panose="020B0604030504040204" pitchFamily="34" charset="0"/>
              </a:rPr>
              <a:t>Easy direct entry replacing spreadsheets and also integrated with our PPM tool</a:t>
            </a:r>
            <a:endParaRPr lang="en-JM" altLang="en-US" sz="1500" dirty="0">
              <a:solidFill>
                <a:srgbClr val="323200"/>
              </a:solidFill>
              <a:cs typeface="Tahoma" panose="020B0604030504040204" pitchFamily="34" charset="0"/>
            </a:endParaRPr>
          </a:p>
        </p:txBody>
      </p:sp>
      <p:sp>
        <p:nvSpPr>
          <p:cNvPr id="23" name="TextBox 3"/>
          <p:cNvSpPr txBox="1">
            <a:spLocks noChangeArrowheads="1"/>
          </p:cNvSpPr>
          <p:nvPr/>
        </p:nvSpPr>
        <p:spPr bwMode="auto">
          <a:xfrm>
            <a:off x="1828801" y="6283662"/>
            <a:ext cx="1572815" cy="1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defTabSz="685800">
              <a:defRPr/>
            </a:pPr>
            <a:r>
              <a:rPr lang="en-US" sz="675" kern="0" dirty="0">
                <a:solidFill>
                  <a:srgbClr val="A7A99D"/>
                </a:solidFill>
              </a:rPr>
              <a:t>© Copyright 2016 BMC Software, Inc.</a:t>
            </a:r>
          </a:p>
        </p:txBody>
      </p:sp>
      <p:sp>
        <p:nvSpPr>
          <p:cNvPr id="24" name="Title 1"/>
          <p:cNvSpPr txBox="1">
            <a:spLocks/>
          </p:cNvSpPr>
          <p:nvPr/>
        </p:nvSpPr>
        <p:spPr bwMode="auto">
          <a:xfrm>
            <a:off x="1455086" y="975470"/>
            <a:ext cx="425991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gn="ctr"/>
            <a:r>
              <a:rPr lang="en-US" altLang="en-US" sz="3000" dirty="0">
                <a:solidFill>
                  <a:srgbClr val="FE5000"/>
                </a:solidFill>
              </a:rPr>
              <a:t>Tempus Resource</a:t>
            </a:r>
          </a:p>
          <a:p>
            <a:pPr algn="ctr"/>
            <a:r>
              <a:rPr lang="en-US" altLang="en-US" sz="3000" dirty="0">
                <a:solidFill>
                  <a:srgbClr val="FE5000"/>
                </a:solidFill>
              </a:rPr>
              <a:t>Customer benefits</a:t>
            </a:r>
          </a:p>
        </p:txBody>
      </p:sp>
      <p:grpSp>
        <p:nvGrpSpPr>
          <p:cNvPr id="6" name="Group 5"/>
          <p:cNvGrpSpPr/>
          <p:nvPr/>
        </p:nvGrpSpPr>
        <p:grpSpPr>
          <a:xfrm>
            <a:off x="6533462" y="3127250"/>
            <a:ext cx="463763" cy="463763"/>
            <a:chOff x="4496423" y="1243013"/>
            <a:chExt cx="1091396" cy="1091396"/>
          </a:xfrm>
        </p:grpSpPr>
        <p:sp>
          <p:nvSpPr>
            <p:cNvPr id="30" name="Oval 29"/>
            <p:cNvSpPr/>
            <p:nvPr/>
          </p:nvSpPr>
          <p:spPr>
            <a:xfrm>
              <a:off x="4496423" y="1243013"/>
              <a:ext cx="1091396" cy="1091396"/>
            </a:xfrm>
            <a:prstGeom prst="ellipse">
              <a:avLst/>
            </a:prstGeom>
            <a:solidFill>
              <a:srgbClr val="00A79D"/>
            </a:solidFill>
            <a:ln>
              <a:noFill/>
            </a:ln>
            <a:effectLst/>
          </p:spPr>
          <p:style>
            <a:lnRef idx="1">
              <a:schemeClr val="accent1"/>
            </a:lnRef>
            <a:fillRef idx="3">
              <a:schemeClr val="accent1"/>
            </a:fillRef>
            <a:effectRef idx="2">
              <a:schemeClr val="accent1"/>
            </a:effectRef>
            <a:fontRef idx="minor">
              <a:schemeClr val="lt1"/>
            </a:fontRef>
          </p:style>
          <p:txBody>
            <a:bodyPr lIns="68571" tIns="34289" rIns="68571" bIns="34289" anchor="ctr"/>
            <a:lstStyle/>
            <a:p>
              <a:pPr algn="ctr" defTabSz="685698">
                <a:defRPr/>
              </a:pPr>
              <a:endParaRPr lang="en-US" dirty="0"/>
            </a:p>
          </p:txBody>
        </p:sp>
        <p:pic>
          <p:nvPicPr>
            <p:cNvPr id="31" name="Picture 30" descr="tablet-01.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0357" y="1450893"/>
              <a:ext cx="873600" cy="678632"/>
            </a:xfrm>
            <a:prstGeom prst="rect">
              <a:avLst/>
            </a:prstGeom>
          </p:spPr>
        </p:pic>
      </p:grpSp>
      <p:pic>
        <p:nvPicPr>
          <p:cNvPr id="32" name="Picture 31"/>
          <p:cNvPicPr>
            <a:picLocks noChangeAspect="1"/>
          </p:cNvPicPr>
          <p:nvPr/>
        </p:nvPicPr>
        <p:blipFill>
          <a:blip r:embed="rId7"/>
          <a:stretch>
            <a:fillRect/>
          </a:stretch>
        </p:blipFill>
        <p:spPr>
          <a:xfrm>
            <a:off x="3256418" y="392195"/>
            <a:ext cx="1086983" cy="583275"/>
          </a:xfrm>
          <a:prstGeom prst="rect">
            <a:avLst/>
          </a:prstGeom>
        </p:spPr>
      </p:pic>
    </p:spTree>
    <p:extLst>
      <p:ext uri="{BB962C8B-B14F-4D97-AF65-F5344CB8AC3E}">
        <p14:creationId xmlns:p14="http://schemas.microsoft.com/office/powerpoint/2010/main" val="299426974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uppieren 2"/>
          <p:cNvGrpSpPr/>
          <p:nvPr/>
        </p:nvGrpSpPr>
        <p:grpSpPr>
          <a:xfrm>
            <a:off x="-11031" y="-1800"/>
            <a:ext cx="12220412" cy="6861600"/>
            <a:chOff x="-8269" y="-1800"/>
            <a:chExt cx="9160538" cy="6861600"/>
          </a:xfrm>
        </p:grpSpPr>
        <p:sp>
          <p:nvSpPr>
            <p:cNvPr id="138" name="Rechteck 45"/>
            <p:cNvSpPr/>
            <p:nvPr/>
          </p:nvSpPr>
          <p:spPr bwMode="gray">
            <a:xfrm>
              <a:off x="-8269" y="-1800"/>
              <a:ext cx="9160538" cy="6861600"/>
            </a:xfrm>
            <a:prstGeom prst="rect">
              <a:avLst/>
            </a:prstGeom>
            <a:blipFill>
              <a:blip r:embed="rId2" cstate="print"/>
              <a:stretch>
                <a:fillRect/>
              </a:stretch>
            </a:blipFill>
            <a:ln w="12700">
              <a:noFill/>
              <a:round/>
              <a:headEnd/>
              <a:tailEnd/>
            </a:ln>
          </p:spPr>
          <p:txBody>
            <a:bodyPr rtlCol="0" anchor="ctr"/>
            <a:lstStyle/>
            <a:p>
              <a:pPr algn="ctr"/>
              <a:endParaRPr lang="en-US"/>
            </a:p>
          </p:txBody>
        </p:sp>
        <p:sp>
          <p:nvSpPr>
            <p:cNvPr id="139" name="Textfeld 46"/>
            <p:cNvSpPr txBox="1"/>
            <p:nvPr/>
          </p:nvSpPr>
          <p:spPr bwMode="gray">
            <a:xfrm>
              <a:off x="323851" y="3785950"/>
              <a:ext cx="7778751" cy="1656000"/>
            </a:xfrm>
            <a:prstGeom prst="rect">
              <a:avLst/>
            </a:prstGeom>
            <a:noFill/>
          </p:spPr>
          <p:txBody>
            <a:bodyPr wrap="square" lIns="108000" tIns="72000" rIns="108000" bIns="72000" rtlCol="0" anchor="ctr" anchorCtr="0">
              <a:noAutofit/>
            </a:bodyPr>
            <a:lstStyle/>
            <a:p>
              <a:pPr>
                <a:lnSpc>
                  <a:spcPct val="95000"/>
                </a:lnSpc>
              </a:pPr>
              <a:r>
                <a:rPr lang="en-US" sz="2800" b="1" dirty="0">
                  <a:solidFill>
                    <a:srgbClr val="000000"/>
                  </a:solidFill>
                  <a:latin typeface="Calibri" panose="020F0502020204030204" pitchFamily="34" charset="0"/>
                </a:rPr>
                <a:t>“Vision without Execution is Hallucination.</a:t>
              </a:r>
            </a:p>
            <a:p>
              <a:pPr>
                <a:lnSpc>
                  <a:spcPct val="95000"/>
                </a:lnSpc>
              </a:pPr>
              <a:r>
                <a:rPr lang="en-US" sz="2800" b="1" dirty="0">
                  <a:solidFill>
                    <a:srgbClr val="000000"/>
                  </a:solidFill>
                  <a:latin typeface="Calibri" panose="020F0502020204030204" pitchFamily="34" charset="0"/>
                </a:rPr>
                <a:t>Execution starts with a plan.”</a:t>
              </a:r>
            </a:p>
          </p:txBody>
        </p:sp>
        <p:sp>
          <p:nvSpPr>
            <p:cNvPr id="140" name="Textfeld 47"/>
            <p:cNvSpPr txBox="1"/>
            <p:nvPr/>
          </p:nvSpPr>
          <p:spPr bwMode="gray">
            <a:xfrm>
              <a:off x="323851" y="5441950"/>
              <a:ext cx="7778751" cy="360362"/>
            </a:xfrm>
            <a:prstGeom prst="rect">
              <a:avLst/>
            </a:prstGeom>
            <a:noFill/>
          </p:spPr>
          <p:txBody>
            <a:bodyPr wrap="square" lIns="108000" tIns="72000" rIns="108000" bIns="72000" rtlCol="0" anchor="ctr">
              <a:noAutofit/>
            </a:bodyPr>
            <a:lstStyle/>
            <a:p>
              <a:r>
                <a:rPr lang="en-US" sz="2000" dirty="0">
                  <a:solidFill>
                    <a:srgbClr val="000000"/>
                  </a:solidFill>
                </a:rPr>
                <a:t>Thomas Edison et al.</a:t>
              </a:r>
              <a:endParaRPr lang="en-US" sz="2000" dirty="0"/>
            </a:p>
          </p:txBody>
        </p:sp>
      </p:gr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33</a:t>
            </a:fld>
            <a:endParaRPr lang="en-US" dirty="0">
              <a:latin typeface="Corbel" panose="020B0503020204020204" pitchFamily="34" charset="0"/>
            </a:endParaRPr>
          </a:p>
        </p:txBody>
      </p:sp>
      <p:pic>
        <p:nvPicPr>
          <p:cNvPr id="8" name="Picture 2" descr="Cool Vendr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63250" y="8793"/>
            <a:ext cx="1428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672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39200" y="1905000"/>
            <a:ext cx="3125344" cy="1531188"/>
          </a:xfrm>
          <a:prstGeom prst="rect">
            <a:avLst/>
          </a:prstGeom>
          <a:noFill/>
        </p:spPr>
        <p:txBody>
          <a:bodyPr wrap="none" rtlCol="0">
            <a:spAutoFit/>
          </a:bodyPr>
          <a:lstStyle/>
          <a:p>
            <a:pPr algn="ctr"/>
            <a:r>
              <a:rPr lang="en-US" sz="2000" b="1" dirty="0">
                <a:latin typeface="Segoe UI Light" panose="020B0502040204020203" pitchFamily="34" charset="0"/>
                <a:cs typeface="Segoe UI Light" panose="020B0502040204020203" pitchFamily="34" charset="0"/>
              </a:rPr>
              <a:t>Greg Bailey </a:t>
            </a:r>
          </a:p>
          <a:p>
            <a:pPr algn="ctr"/>
            <a:r>
              <a:rPr lang="en-US" sz="2000" dirty="0">
                <a:latin typeface="Segoe UI Light" panose="020B0502040204020203" pitchFamily="34" charset="0"/>
                <a:cs typeface="Segoe UI Light" panose="020B0502040204020203" pitchFamily="34" charset="0"/>
                <a:hlinkClick r:id="rId2"/>
              </a:rPr>
              <a:t>gbailey@prosymmetry.com</a:t>
            </a:r>
            <a:endParaRPr lang="en-US" sz="2000" dirty="0">
              <a:latin typeface="Segoe UI Light" panose="020B0502040204020203" pitchFamily="34" charset="0"/>
              <a:cs typeface="Segoe UI Light" panose="020B0502040204020203" pitchFamily="34" charset="0"/>
            </a:endParaRPr>
          </a:p>
          <a:p>
            <a:pPr algn="ctr"/>
            <a:r>
              <a:rPr lang="en-US" sz="2000" dirty="0">
                <a:latin typeface="Segoe UI Light" panose="020B0502040204020203" pitchFamily="34" charset="0"/>
                <a:cs typeface="Segoe UI Light" panose="020B0502040204020203" pitchFamily="34" charset="0"/>
              </a:rPr>
              <a:t>713-985-9997</a:t>
            </a:r>
          </a:p>
          <a:p>
            <a:pPr algn="ctr"/>
            <a:r>
              <a:rPr lang="en-US" sz="2000" dirty="0">
                <a:latin typeface="Segoe UI Light" panose="020B0502040204020203" pitchFamily="34" charset="0"/>
                <a:cs typeface="Segoe UI Light" panose="020B0502040204020203" pitchFamily="34" charset="0"/>
                <a:hlinkClick r:id="rId3"/>
              </a:rPr>
              <a:t>http://Prosymmetry.com</a:t>
            </a:r>
            <a:endParaRPr lang="en-US" sz="2000" dirty="0">
              <a:latin typeface="Segoe UI Light" panose="020B0502040204020203" pitchFamily="34" charset="0"/>
              <a:cs typeface="Segoe UI Light" panose="020B0502040204020203" pitchFamily="34" charset="0"/>
            </a:endParaRPr>
          </a:p>
          <a:p>
            <a:endParaRPr lang="en-US" sz="135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81142" y="3372982"/>
            <a:ext cx="2199718" cy="241731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41292" y="227891"/>
            <a:ext cx="6049254" cy="1506653"/>
          </a:xfrm>
          <a:prstGeom prst="rect">
            <a:avLst/>
          </a:prstGeom>
        </p:spPr>
      </p:pic>
      <p:sp>
        <p:nvSpPr>
          <p:cNvPr id="3" name="AutoShape 2" descr="Image result for PPm market guide logo"/>
          <p:cNvSpPr>
            <a:spLocks noChangeAspect="1" noChangeArrowheads="1"/>
          </p:cNvSpPr>
          <p:nvPr/>
        </p:nvSpPr>
        <p:spPr bwMode="auto">
          <a:xfrm>
            <a:off x="1679575" y="-144463"/>
            <a:ext cx="2430455" cy="2430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617" y="427830"/>
            <a:ext cx="1543050" cy="1285875"/>
          </a:xfrm>
          <a:prstGeom prst="rect">
            <a:avLst/>
          </a:prstGeom>
        </p:spPr>
      </p:pic>
      <p:pic>
        <p:nvPicPr>
          <p:cNvPr id="1026" name="Picture 2" descr="Project Challenge">
            <a:extLst>
              <a:ext uri="{FF2B5EF4-FFF2-40B4-BE49-F238E27FC236}">
                <a16:creationId xmlns:a16="http://schemas.microsoft.com/office/drawing/2014/main" xmlns="" id="{CCA7833A-B227-4300-B4B8-C658EB6659B4}"/>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00400" y="3581400"/>
            <a:ext cx="3166146"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AEBE4CA-7FBA-47AD-AACD-D641F5C2A529}"/>
              </a:ext>
            </a:extLst>
          </p:cNvPr>
          <p:cNvSpPr/>
          <p:nvPr/>
        </p:nvSpPr>
        <p:spPr>
          <a:xfrm>
            <a:off x="3886200" y="2114272"/>
            <a:ext cx="34919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Questions ?</a:t>
            </a:r>
          </a:p>
        </p:txBody>
      </p:sp>
    </p:spTree>
    <p:extLst>
      <p:ext uri="{BB962C8B-B14F-4D97-AF65-F5344CB8AC3E}">
        <p14:creationId xmlns:p14="http://schemas.microsoft.com/office/powerpoint/2010/main" val="313101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04800"/>
            <a:ext cx="8763000" cy="1143000"/>
          </a:xfrm>
        </p:spPr>
        <p:txBody>
          <a:bodyPr>
            <a:normAutofit fontScale="90000"/>
          </a:bodyPr>
          <a:lstStyle/>
          <a:p>
            <a:r>
              <a:rPr lang="en-US" dirty="0"/>
              <a:t>What is Resource Portfolio Management?</a:t>
            </a:r>
            <a:br>
              <a:rPr lang="en-US" dirty="0"/>
            </a:br>
            <a:endParaRPr lang="en-US" dirty="0"/>
          </a:p>
        </p:txBody>
      </p:sp>
      <p:sp>
        <p:nvSpPr>
          <p:cNvPr id="4" name="Footer Placeholder 3"/>
          <p:cNvSpPr>
            <a:spLocks noGrp="1"/>
          </p:cNvSpPr>
          <p:nvPr>
            <p:ph type="ftr" sz="quarter" idx="11"/>
          </p:nvPr>
        </p:nvSpPr>
        <p:spPr/>
        <p:txBody>
          <a:bodyPr/>
          <a:lstStyle/>
          <a:p>
            <a:r>
              <a:rPr lang="en-US"/>
              <a:t>Proprietary &amp; Confidential</a:t>
            </a:r>
            <a:endParaRPr lang="en-US" dirty="0"/>
          </a:p>
        </p:txBody>
      </p:sp>
      <p:sp>
        <p:nvSpPr>
          <p:cNvPr id="5" name="Slide Number Placeholder 4"/>
          <p:cNvSpPr>
            <a:spLocks noGrp="1"/>
          </p:cNvSpPr>
          <p:nvPr>
            <p:ph type="sldNum" sz="quarter" idx="12"/>
          </p:nvPr>
        </p:nvSpPr>
        <p:spPr/>
        <p:txBody>
          <a:bodyPr/>
          <a:lstStyle/>
          <a:p>
            <a:fld id="{FAA17265-072A-42DA-9895-4FDD4193B31A}" type="slidenum">
              <a:rPr lang="en-US" smtClean="0"/>
              <a:pPr/>
              <a:t>4</a:t>
            </a:fld>
            <a:endParaRPr lang="en-US" dirty="0"/>
          </a:p>
        </p:txBody>
      </p:sp>
      <p:sp>
        <p:nvSpPr>
          <p:cNvPr id="7" name="Content Placeholder 6"/>
          <p:cNvSpPr>
            <a:spLocks noGrp="1"/>
          </p:cNvSpPr>
          <p:nvPr>
            <p:ph idx="1"/>
          </p:nvPr>
        </p:nvSpPr>
        <p:spPr>
          <a:xfrm>
            <a:off x="1714500" y="907820"/>
            <a:ext cx="8763000" cy="4959580"/>
          </a:xfrm>
        </p:spPr>
        <p:txBody>
          <a:bodyPr>
            <a:normAutofit fontScale="85000" lnSpcReduction="10000"/>
          </a:bodyPr>
          <a:lstStyle/>
          <a:p>
            <a:pPr marL="0" indent="0" algn="just">
              <a:lnSpc>
                <a:spcPct val="115000"/>
              </a:lnSpc>
              <a:spcBef>
                <a:spcPts val="0"/>
              </a:spcBef>
              <a:buNone/>
            </a:pPr>
            <a:r>
              <a:rPr lang="en-US" dirty="0"/>
              <a:t> </a:t>
            </a:r>
          </a:p>
          <a:p>
            <a:pPr marL="0" algn="just">
              <a:lnSpc>
                <a:spcPct val="115000"/>
              </a:lnSpc>
              <a:spcBef>
                <a:spcPts val="0"/>
              </a:spcBef>
            </a:pPr>
            <a:r>
              <a:rPr lang="en-US" dirty="0"/>
              <a:t>Resource Portfolio Management (“RPM”) is a business capability that seeks to most effectively utilize resources for the delivery of strategy by matching resource supply and demand.  </a:t>
            </a:r>
          </a:p>
          <a:p>
            <a:pPr marL="0" algn="just">
              <a:lnSpc>
                <a:spcPct val="115000"/>
              </a:lnSpc>
              <a:spcBef>
                <a:spcPts val="0"/>
              </a:spcBef>
            </a:pPr>
            <a:endParaRPr lang="en-US" dirty="0"/>
          </a:p>
          <a:p>
            <a:pPr marL="0" algn="just">
              <a:lnSpc>
                <a:spcPct val="115000"/>
              </a:lnSpc>
              <a:spcBef>
                <a:spcPts val="0"/>
              </a:spcBef>
            </a:pPr>
            <a:r>
              <a:rPr lang="en-US" dirty="0"/>
              <a:t>RPM can be benchmarked and exploited in innovative ways such as scenario planning.  RPM practitioners place emphasis on analyzing project carrying capacity with the intent of maximizing resource utilization in light of dynamic organizational demands.</a:t>
            </a:r>
          </a:p>
          <a:p>
            <a:endParaRPr lang="en-US" dirty="0"/>
          </a:p>
        </p:txBody>
      </p:sp>
    </p:spTree>
    <p:extLst>
      <p:ext uri="{BB962C8B-B14F-4D97-AF65-F5344CB8AC3E}">
        <p14:creationId xmlns:p14="http://schemas.microsoft.com/office/powerpoint/2010/main" val="10519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RPM Benefits</a:t>
            </a:r>
          </a:p>
        </p:txBody>
      </p:sp>
      <p:sp>
        <p:nvSpPr>
          <p:cNvPr id="3" name="Content Placeholder 2"/>
          <p:cNvSpPr>
            <a:spLocks noGrp="1"/>
          </p:cNvSpPr>
          <p:nvPr>
            <p:ph idx="1"/>
          </p:nvPr>
        </p:nvSpPr>
        <p:spPr>
          <a:xfrm>
            <a:off x="1981200" y="1600202"/>
            <a:ext cx="8458200" cy="4525963"/>
          </a:xfrm>
        </p:spPr>
        <p:txBody>
          <a:bodyPr>
            <a:normAutofit/>
          </a:bodyPr>
          <a:lstStyle/>
          <a:p>
            <a:pPr marL="457200" indent="-457200">
              <a:buFont typeface="+mj-lt"/>
              <a:buAutoNum type="arabicPeriod"/>
            </a:pPr>
            <a:r>
              <a:rPr lang="en-US" sz="2500" dirty="0">
                <a:latin typeface="Corbel" panose="020B0503020204020204" pitchFamily="34" charset="0"/>
              </a:rPr>
              <a:t>Truly identify what CAN be done (what is my carrying capacity) (different than conventional linear project selection)</a:t>
            </a:r>
          </a:p>
          <a:p>
            <a:pPr marL="457200" indent="-457200">
              <a:buFont typeface="+mj-lt"/>
              <a:buAutoNum type="arabicPeriod"/>
            </a:pPr>
            <a:r>
              <a:rPr lang="en-US" sz="2500" dirty="0">
                <a:latin typeface="Corbel" panose="020B0503020204020204" pitchFamily="34" charset="0"/>
              </a:rPr>
              <a:t>Improved velocity of decision making (answer questions most important to management)</a:t>
            </a:r>
          </a:p>
          <a:p>
            <a:pPr marL="457200" indent="-457200">
              <a:buFont typeface="+mj-lt"/>
              <a:buAutoNum type="arabicPeriod"/>
            </a:pPr>
            <a:r>
              <a:rPr lang="en-US" sz="2500" dirty="0">
                <a:latin typeface="Corbel" panose="020B0503020204020204" pitchFamily="34" charset="0"/>
              </a:rPr>
              <a:t>Improve utilization of critical </a:t>
            </a:r>
            <a:r>
              <a:rPr lang="en-US" sz="2500" b="1" dirty="0">
                <a:latin typeface="Corbel" panose="020B0503020204020204" pitchFamily="34" charset="0"/>
              </a:rPr>
              <a:t>AND</a:t>
            </a:r>
            <a:r>
              <a:rPr lang="en-US" sz="2500" dirty="0">
                <a:latin typeface="Corbel" panose="020B0503020204020204" pitchFamily="34" charset="0"/>
              </a:rPr>
              <a:t> non-critical resources.</a:t>
            </a: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5</a:t>
            </a:fld>
            <a:endParaRPr lang="en-US" dirty="0">
              <a:latin typeface="Corbel" panose="020B0503020204020204" pitchFamily="34" charset="0"/>
            </a:endParaRPr>
          </a:p>
        </p:txBody>
      </p:sp>
    </p:spTree>
    <p:extLst>
      <p:ext uri="{BB962C8B-B14F-4D97-AF65-F5344CB8AC3E}">
        <p14:creationId xmlns:p14="http://schemas.microsoft.com/office/powerpoint/2010/main" val="63276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6</a:t>
            </a:fld>
            <a:endParaRPr lang="en-US" dirty="0">
              <a:latin typeface="Corbel" panose="020B0503020204020204" pitchFamily="34" charset="0"/>
            </a:endParaRPr>
          </a:p>
        </p:txBody>
      </p:sp>
      <p:graphicFrame>
        <p:nvGraphicFramePr>
          <p:cNvPr id="6" name="Content Placeholder 5"/>
          <p:cNvGraphicFramePr>
            <a:graphicFrameLocks noGrp="1"/>
          </p:cNvGraphicFramePr>
          <p:nvPr>
            <p:ph idx="1"/>
            <p:extLst/>
          </p:nvPr>
        </p:nvGraphicFramePr>
        <p:xfrm>
          <a:off x="1407622" y="914400"/>
          <a:ext cx="9184178"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p:cNvSpPr>
            <a:spLocks noGrp="1"/>
          </p:cNvSpPr>
          <p:nvPr>
            <p:ph type="title"/>
          </p:nvPr>
        </p:nvSpPr>
        <p:spPr>
          <a:xfrm>
            <a:off x="1371600" y="274638"/>
            <a:ext cx="9829800" cy="1143000"/>
          </a:xfrm>
        </p:spPr>
        <p:txBody>
          <a:bodyPr>
            <a:noAutofit/>
          </a:bodyPr>
          <a:lstStyle/>
          <a:p>
            <a:r>
              <a:rPr lang="en-US" sz="2800" dirty="0">
                <a:latin typeface="Corbel" panose="020B0503020204020204" pitchFamily="34" charset="0"/>
              </a:rPr>
              <a:t> </a:t>
            </a:r>
            <a:r>
              <a:rPr lang="en-US" sz="2800" b="1" dirty="0">
                <a:latin typeface="Corbel" panose="020B0503020204020204" pitchFamily="34" charset="0"/>
              </a:rPr>
              <a:t>The </a:t>
            </a:r>
            <a:r>
              <a:rPr lang="en-US" sz="2800" b="1" u="sng" dirty="0">
                <a:latin typeface="Corbel" panose="020B0503020204020204" pitchFamily="34" charset="0"/>
              </a:rPr>
              <a:t>Worst Performing Organizations </a:t>
            </a:r>
            <a:r>
              <a:rPr lang="en-US" sz="2800" b="1" dirty="0">
                <a:latin typeface="Corbel" panose="020B0503020204020204" pitchFamily="34" charset="0"/>
              </a:rPr>
              <a:t>Score the lowest in </a:t>
            </a:r>
            <a:br>
              <a:rPr lang="en-US" sz="2800" b="1" dirty="0">
                <a:latin typeface="Corbel" panose="020B0503020204020204" pitchFamily="34" charset="0"/>
              </a:rPr>
            </a:br>
            <a:r>
              <a:rPr lang="en-US" sz="2800" b="1" dirty="0">
                <a:latin typeface="Corbel" panose="020B0503020204020204" pitchFamily="34" charset="0"/>
              </a:rPr>
              <a:t>RPM.</a:t>
            </a:r>
            <a:br>
              <a:rPr lang="en-US" sz="2800" b="1" dirty="0">
                <a:latin typeface="Corbel" panose="020B0503020204020204" pitchFamily="34" charset="0"/>
              </a:rPr>
            </a:br>
            <a:endParaRPr lang="en-US" sz="2800" b="1" dirty="0">
              <a:latin typeface="Corbel" panose="020B0503020204020204" pitchFamily="34" charset="0"/>
            </a:endParaRPr>
          </a:p>
        </p:txBody>
      </p:sp>
      <p:sp>
        <p:nvSpPr>
          <p:cNvPr id="8" name="Rectangle 7"/>
          <p:cNvSpPr/>
          <p:nvPr/>
        </p:nvSpPr>
        <p:spPr>
          <a:xfrm>
            <a:off x="1524000" y="6396336"/>
            <a:ext cx="8991600" cy="461665"/>
          </a:xfrm>
          <a:prstGeom prst="rect">
            <a:avLst/>
          </a:prstGeom>
        </p:spPr>
        <p:txBody>
          <a:bodyPr wrap="square">
            <a:spAutoFit/>
          </a:bodyPr>
          <a:lstStyle/>
          <a:p>
            <a:r>
              <a:rPr lang="en-US" sz="1200" dirty="0">
                <a:solidFill>
                  <a:srgbClr val="434343"/>
                </a:solidFill>
                <a:latin typeface="Corbel" panose="020B0503020204020204" pitchFamily="34" charset="0"/>
                <a:ea typeface="Open Sans" panose="020B0606030504020204" pitchFamily="34" charset="0"/>
              </a:rPr>
              <a:t>Cooper, Robert G.; </a:t>
            </a:r>
            <a:r>
              <a:rPr lang="en-US" sz="1200" dirty="0" err="1">
                <a:solidFill>
                  <a:srgbClr val="434343"/>
                </a:solidFill>
                <a:latin typeface="Corbel" panose="020B0503020204020204" pitchFamily="34" charset="0"/>
                <a:ea typeface="Open Sans" panose="020B0606030504020204" pitchFamily="34" charset="0"/>
              </a:rPr>
              <a:t>Edgett</a:t>
            </a:r>
            <a:r>
              <a:rPr lang="en-US" sz="1200" dirty="0">
                <a:solidFill>
                  <a:srgbClr val="434343"/>
                </a:solidFill>
                <a:latin typeface="Corbel" panose="020B0503020204020204" pitchFamily="34" charset="0"/>
                <a:ea typeface="Open Sans" panose="020B0606030504020204" pitchFamily="34" charset="0"/>
              </a:rPr>
              <a:t>, Scott J.; Kleinschmidt, Elko J.  "Benchmarking Best NPD Practices."  Research-Technology Management, Volume 47, Number 1, 1 January 2004.</a:t>
            </a:r>
          </a:p>
        </p:txBody>
      </p:sp>
    </p:spTree>
    <p:extLst>
      <p:ext uri="{BB962C8B-B14F-4D97-AF65-F5344CB8AC3E}">
        <p14:creationId xmlns:p14="http://schemas.microsoft.com/office/powerpoint/2010/main" val="37741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orbel" panose="020B0503020204020204" pitchFamily="34" charset="0"/>
              </a:rPr>
              <a:t>PWC 2014 Global Portfolio and Program Management Survey </a:t>
            </a:r>
          </a:p>
        </p:txBody>
      </p:sp>
      <p:sp>
        <p:nvSpPr>
          <p:cNvPr id="3" name="Content Placeholder 2"/>
          <p:cNvSpPr>
            <a:spLocks noGrp="1"/>
          </p:cNvSpPr>
          <p:nvPr>
            <p:ph idx="1"/>
          </p:nvPr>
        </p:nvSpPr>
        <p:spPr>
          <a:xfrm>
            <a:off x="1528916" y="1738315"/>
            <a:ext cx="9139084" cy="4800599"/>
          </a:xfrm>
        </p:spPr>
        <p:txBody>
          <a:bodyPr>
            <a:normAutofit/>
          </a:bodyPr>
          <a:lstStyle/>
          <a:p>
            <a:r>
              <a:rPr lang="en-US" sz="2500" dirty="0">
                <a:latin typeface="Corbel" panose="020B0503020204020204" pitchFamily="34" charset="0"/>
              </a:rPr>
              <a:t>Interviewed over 3,000 project professionals in more than 100 countries. </a:t>
            </a:r>
          </a:p>
          <a:p>
            <a:pPr lvl="1"/>
            <a:r>
              <a:rPr lang="en-US" sz="2500" dirty="0">
                <a:latin typeface="Corbel" panose="020B0503020204020204" pitchFamily="34" charset="0"/>
              </a:rPr>
              <a:t>Their results were striking – in the ten years the research has been carried out, resource management has remained a consistent challenge for project delivery.  PWC echo the Gartner reports on resource  </a:t>
            </a:r>
          </a:p>
          <a:p>
            <a:endParaRPr lang="en-US" sz="2500"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7</a:t>
            </a:fld>
            <a:endParaRPr lang="en-US" dirty="0">
              <a:latin typeface="Corbel" panose="020B0503020204020204" pitchFamily="34" charset="0"/>
            </a:endParaRPr>
          </a:p>
        </p:txBody>
      </p:sp>
    </p:spTree>
    <p:extLst>
      <p:ext uri="{BB962C8B-B14F-4D97-AF65-F5344CB8AC3E}">
        <p14:creationId xmlns:p14="http://schemas.microsoft.com/office/powerpoint/2010/main" val="137440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Corbel" panose="020B0503020204020204" pitchFamily="34" charset="0"/>
              </a:rPr>
              <a:t>PWC 2014 Global Portfolio and Program Management Survey </a:t>
            </a:r>
            <a:endParaRPr lang="en-US" sz="2800" dirty="0">
              <a:latin typeface="Corbel" panose="020B0503020204020204" pitchFamily="34" charset="0"/>
            </a:endParaRPr>
          </a:p>
        </p:txBody>
      </p:sp>
      <p:sp>
        <p:nvSpPr>
          <p:cNvPr id="3" name="Content Placeholder 2"/>
          <p:cNvSpPr>
            <a:spLocks noGrp="1"/>
          </p:cNvSpPr>
          <p:nvPr>
            <p:ph idx="1"/>
          </p:nvPr>
        </p:nvSpPr>
        <p:spPr>
          <a:xfrm>
            <a:off x="1524000" y="1600202"/>
            <a:ext cx="9144000" cy="4525963"/>
          </a:xfrm>
        </p:spPr>
        <p:txBody>
          <a:bodyPr>
            <a:normAutofit/>
          </a:bodyPr>
          <a:lstStyle/>
          <a:p>
            <a:pPr marL="457200" indent="-457200">
              <a:buFont typeface="+mj-lt"/>
              <a:buAutoNum type="arabicPeriod"/>
            </a:pPr>
            <a:r>
              <a:rPr lang="en-US" sz="2500" dirty="0">
                <a:latin typeface="Corbel" panose="020B0503020204020204" pitchFamily="34" charset="0"/>
              </a:rPr>
              <a:t>The challenge of resource management has remained a consistent theme in the challenges related to project delivery.</a:t>
            </a:r>
          </a:p>
          <a:p>
            <a:pPr marL="457200" indent="-457200">
              <a:buFont typeface="+mj-lt"/>
              <a:buAutoNum type="arabicPeriod"/>
            </a:pPr>
            <a:r>
              <a:rPr lang="en-US" sz="2500" dirty="0">
                <a:latin typeface="Corbel" panose="020B0503020204020204" pitchFamily="34" charset="0"/>
              </a:rPr>
              <a:t>Having the right mix of resources and being able to flexibly adapt to a variety of challenges is crucial to successfully delivering programs and projects.</a:t>
            </a:r>
          </a:p>
          <a:p>
            <a:pPr marL="457200" indent="-457200">
              <a:buFont typeface="+mj-lt"/>
              <a:buAutoNum type="arabicPeriod"/>
            </a:pPr>
            <a:r>
              <a:rPr lang="en-US" sz="2500" dirty="0">
                <a:latin typeface="Corbel" panose="020B0503020204020204" pitchFamily="34" charset="0"/>
              </a:rPr>
              <a:t>Optimizing constrained resources and actively balancing demand management is required to drive successful transformation.</a:t>
            </a:r>
          </a:p>
          <a:p>
            <a:pPr marL="457200" indent="-457200">
              <a:buFont typeface="+mj-lt"/>
              <a:buAutoNum type="arabicPeriod"/>
            </a:pPr>
            <a:endParaRPr lang="en-US" sz="2500"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8</a:t>
            </a:fld>
            <a:endParaRPr lang="en-US" dirty="0">
              <a:latin typeface="Corbel" panose="020B0503020204020204" pitchFamily="34" charset="0"/>
            </a:endParaRPr>
          </a:p>
        </p:txBody>
      </p:sp>
    </p:spTree>
    <p:extLst>
      <p:ext uri="{BB962C8B-B14F-4D97-AF65-F5344CB8AC3E}">
        <p14:creationId xmlns:p14="http://schemas.microsoft.com/office/powerpoint/2010/main" val="305153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Autofit/>
          </a:bodyPr>
          <a:lstStyle/>
          <a:p>
            <a:r>
              <a:rPr lang="en-US" sz="2800" dirty="0">
                <a:latin typeface="Corbel" panose="020B0503020204020204" pitchFamily="34" charset="0"/>
              </a:rPr>
              <a:t>Aligning Resources with Strategy</a:t>
            </a:r>
          </a:p>
        </p:txBody>
      </p:sp>
      <p:sp>
        <p:nvSpPr>
          <p:cNvPr id="3" name="Content Placeholder 2"/>
          <p:cNvSpPr>
            <a:spLocks noGrp="1"/>
          </p:cNvSpPr>
          <p:nvPr>
            <p:ph idx="1"/>
          </p:nvPr>
        </p:nvSpPr>
        <p:spPr>
          <a:xfrm>
            <a:off x="1524000" y="1447800"/>
            <a:ext cx="9144000" cy="4678365"/>
          </a:xfrm>
        </p:spPr>
        <p:txBody>
          <a:bodyPr>
            <a:normAutofit/>
          </a:bodyPr>
          <a:lstStyle/>
          <a:p>
            <a:r>
              <a:rPr lang="en-US" sz="2500" dirty="0">
                <a:latin typeface="Corbel" panose="020B0503020204020204" pitchFamily="34" charset="0"/>
              </a:rPr>
              <a:t>It is a fairly simple concept, yet it’s remarkable how many organizations fail to grasp the importance of their resources.  In research sponsored by the International Personnel Association, only 60% of the largest multi-national corporations in the United States recognized a direct correlation between their relative success and an effective workforce.  </a:t>
            </a:r>
          </a:p>
          <a:p>
            <a:pPr marL="0" indent="0">
              <a:buNone/>
            </a:pPr>
            <a:endParaRPr lang="en-US" sz="1100" dirty="0">
              <a:latin typeface="Corbel" panose="020B0503020204020204" pitchFamily="34" charset="0"/>
            </a:endParaRPr>
          </a:p>
          <a:p>
            <a:pPr marL="0" indent="0">
              <a:buNone/>
            </a:pPr>
            <a:endParaRPr lang="en-US" sz="1100" dirty="0">
              <a:latin typeface="Corbel" panose="020B0503020204020204" pitchFamily="34" charset="0"/>
            </a:endParaRPr>
          </a:p>
          <a:p>
            <a:pPr marL="0" indent="0">
              <a:buNone/>
            </a:pPr>
            <a:endParaRPr lang="en-US" sz="1100" dirty="0">
              <a:latin typeface="Corbel" panose="020B0503020204020204" pitchFamily="34" charset="0"/>
            </a:endParaRPr>
          </a:p>
          <a:p>
            <a:pPr marL="0" indent="0">
              <a:buNone/>
            </a:pPr>
            <a:endParaRPr lang="en-US" sz="1100" dirty="0">
              <a:latin typeface="Corbel" panose="020B0503020204020204" pitchFamily="34" charset="0"/>
            </a:endParaRPr>
          </a:p>
          <a:p>
            <a:pPr marL="0" indent="0">
              <a:buNone/>
            </a:pPr>
            <a:endParaRPr lang="en-US" sz="1100" dirty="0">
              <a:latin typeface="Corbel" panose="020B0503020204020204" pitchFamily="34" charset="0"/>
            </a:endParaRPr>
          </a:p>
          <a:p>
            <a:pPr marL="0" indent="0">
              <a:buNone/>
            </a:pPr>
            <a:endParaRPr lang="en-US" sz="1100" dirty="0">
              <a:latin typeface="Corbel" panose="020B0503020204020204" pitchFamily="34" charset="0"/>
            </a:endParaRPr>
          </a:p>
          <a:p>
            <a:pPr marL="0" indent="0">
              <a:buNone/>
            </a:pPr>
            <a:r>
              <a:rPr lang="en-US" sz="1100" dirty="0">
                <a:latin typeface="Corbel" panose="020B0503020204020204" pitchFamily="34" charset="0"/>
              </a:rPr>
              <a:t>Linda K. Stroh and Paula M. </a:t>
            </a:r>
            <a:r>
              <a:rPr lang="en-US" sz="1100" dirty="0" err="1">
                <a:latin typeface="Corbel" panose="020B0503020204020204" pitchFamily="34" charset="0"/>
              </a:rPr>
              <a:t>Caligiuri</a:t>
            </a:r>
            <a:r>
              <a:rPr lang="en-US" sz="1100" dirty="0">
                <a:latin typeface="Corbel" panose="020B0503020204020204" pitchFamily="34" charset="0"/>
              </a:rPr>
              <a:t>. "Global Competitiveness Depends on Effective People Management.” </a:t>
            </a:r>
            <a:r>
              <a:rPr lang="en-US" sz="1100" i="1" dirty="0" err="1">
                <a:latin typeface="Corbel" panose="020B0503020204020204" pitchFamily="34" charset="0"/>
              </a:rPr>
              <a:t>Chemtech</a:t>
            </a:r>
            <a:r>
              <a:rPr lang="en-US" sz="1100" dirty="0">
                <a:latin typeface="Corbel" panose="020B0503020204020204" pitchFamily="34" charset="0"/>
              </a:rPr>
              <a:t> Volume 29, Number 2 February 1999. Print.</a:t>
            </a:r>
          </a:p>
          <a:p>
            <a:endParaRPr lang="en-US" dirty="0">
              <a:latin typeface="Corbel" panose="020B0503020204020204" pitchFamily="34" charset="0"/>
            </a:endParaRPr>
          </a:p>
        </p:txBody>
      </p:sp>
      <p:sp>
        <p:nvSpPr>
          <p:cNvPr id="4" name="Footer Placeholder 3"/>
          <p:cNvSpPr>
            <a:spLocks noGrp="1"/>
          </p:cNvSpPr>
          <p:nvPr>
            <p:ph type="ftr" sz="quarter" idx="11"/>
          </p:nvPr>
        </p:nvSpPr>
        <p:spPr/>
        <p:txBody>
          <a:bodyPr/>
          <a:lstStyle/>
          <a:p>
            <a:r>
              <a:rPr lang="en-US">
                <a:latin typeface="Corbel" panose="020B0503020204020204" pitchFamily="34" charset="0"/>
              </a:rPr>
              <a:t>Proprietary &amp; Confidential</a:t>
            </a:r>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FAA17265-072A-42DA-9895-4FDD4193B31A}" type="slidenum">
              <a:rPr lang="en-US" smtClean="0">
                <a:latin typeface="Corbel" panose="020B0503020204020204" pitchFamily="34" charset="0"/>
              </a:rPr>
              <a:pPr/>
              <a:t>9</a:t>
            </a:fld>
            <a:endParaRPr lang="en-US" dirty="0">
              <a:latin typeface="Corbel" panose="020B0503020204020204" pitchFamily="34" charset="0"/>
            </a:endParaRPr>
          </a:p>
        </p:txBody>
      </p:sp>
    </p:spTree>
    <p:extLst>
      <p:ext uri="{BB962C8B-B14F-4D97-AF65-F5344CB8AC3E}">
        <p14:creationId xmlns:p14="http://schemas.microsoft.com/office/powerpoint/2010/main" val="2653227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ZD54Sg1eUWoTaMfXycd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ZD54Sg1eUWoTaMfXycd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ANoCpIcq0OyHqHoCwtJ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ZD54Sg1eUWoTaMfXycd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08NGrvte0OdTdDg__AWj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ZD54Sg1eUWoTaMfXycd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ANoCpIcq0OyHqHoCwtJb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7_IdDf6DUCXQi56Z9MS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Kontortema</Template>
  <TotalTime>0</TotalTime>
  <Words>1831</Words>
  <Application>Microsoft Office PowerPoint</Application>
  <PresentationFormat>Custom</PresentationFormat>
  <Paragraphs>334</Paragraphs>
  <Slides>34</Slides>
  <Notes>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Kontortema</vt:lpstr>
      <vt:lpstr>PowerPoint Presentation</vt:lpstr>
      <vt:lpstr>PowerPoint Presentation</vt:lpstr>
      <vt:lpstr>PowerPoint Presentation</vt:lpstr>
      <vt:lpstr>What is Resource Portfolio Management? </vt:lpstr>
      <vt:lpstr>RPM Benefits</vt:lpstr>
      <vt:lpstr> The Worst Performing Organizations Score the lowest in  RPM. </vt:lpstr>
      <vt:lpstr>PWC 2014 Global Portfolio and Program Management Survey </vt:lpstr>
      <vt:lpstr>PWC 2014 Global Portfolio and Program Management Survey </vt:lpstr>
      <vt:lpstr>Aligning Resources with Strategy</vt:lpstr>
      <vt:lpstr>Aligning Resources with Strategy</vt:lpstr>
      <vt:lpstr> Why is it critical to align resources with strategy? </vt:lpstr>
      <vt:lpstr>How companies select and value projects and initiatives ?</vt:lpstr>
      <vt:lpstr>How companies select and value projects and initiatives ?</vt:lpstr>
      <vt:lpstr> </vt:lpstr>
      <vt:lpstr>Gartner 2015</vt:lpstr>
      <vt:lpstr>How-to implement a Resource Management strategy </vt:lpstr>
      <vt:lpstr>A global leader in key IVD market segments</vt:lpstr>
      <vt:lpstr>WHERE WE STARTED</vt:lpstr>
      <vt:lpstr>THE GOAL</vt:lpstr>
      <vt:lpstr>THE GOAL</vt:lpstr>
      <vt:lpstr>THE CONCEPT OF STRATEGIC PORTFOLIO MANAGEMENT –  MY BLUEPRINT</vt:lpstr>
      <vt:lpstr>THE MAIN CHALLENGE TO ADDRESS</vt:lpstr>
      <vt:lpstr>WHAT IS THE HORIZON</vt:lpstr>
      <vt:lpstr>RESOURCE PORTFOLIO MANAGEMENT MATURITY –  WHERE WE ARE, WHERE DO WE WANT TO BE</vt:lpstr>
      <vt:lpstr>TOOL AND PROCESS CHANGE ARE ONLY THE TIP OF THE ICEBURG</vt:lpstr>
      <vt:lpstr>THE 4 KEY COMPONENTS OF OUR IMPLEMENTATION</vt:lpstr>
      <vt:lpstr>KEY SUCCESS DRIVERS – TEMPUS RESOURCE</vt:lpstr>
      <vt:lpstr>KEY SUCCESS DRIVERS – PROJECT INTAKE</vt:lpstr>
      <vt:lpstr>KEY SUCCESS DRIVERS – QUARTERLY PLANNING CYCLE</vt:lpstr>
      <vt:lpstr>KEY SUCCESS DRIVERS – FOCUS ON CULTURAL CHANGE</vt:lpstr>
      <vt:lpstr>Expected ROI</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2017-10-11T20:23:29Z</dcterms:created>
  <dcterms:modified xsi:type="dcterms:W3CDTF">2017-10-11T20:23:46Z</dcterms:modified>
</cp:coreProperties>
</file>