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67" r:id="rId4"/>
    <p:sldId id="260" r:id="rId5"/>
    <p:sldId id="263" r:id="rId6"/>
    <p:sldId id="265" r:id="rId7"/>
    <p:sldId id="285" r:id="rId8"/>
    <p:sldId id="275" r:id="rId9"/>
    <p:sldId id="284" r:id="rId10"/>
    <p:sldId id="286" r:id="rId11"/>
    <p:sldId id="287" r:id="rId12"/>
    <p:sldId id="280" r:id="rId13"/>
    <p:sldId id="278" r:id="rId14"/>
    <p:sldId id="279" r:id="rId15"/>
    <p:sldId id="282" r:id="rId16"/>
    <p:sldId id="281" r:id="rId17"/>
    <p:sldId id="283" r:id="rId18"/>
    <p:sldId id="268" r:id="rId19"/>
    <p:sldId id="276" r:id="rId20"/>
    <p:sldId id="270" r:id="rId21"/>
    <p:sldId id="271" r:id="rId22"/>
    <p:sldId id="272" r:id="rId23"/>
    <p:sldId id="273" r:id="rId24"/>
    <p:sldId id="27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B1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7410" autoAdjust="0"/>
  </p:normalViewPr>
  <p:slideViewPr>
    <p:cSldViewPr snapToGrid="0">
      <p:cViewPr varScale="1">
        <p:scale>
          <a:sx n="90" d="100"/>
          <a:sy n="90" d="100"/>
        </p:scale>
        <p:origin x="-16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3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6B89B2-3D3F-430F-8A6F-1AF7B07A3491}" type="datetimeFigureOut">
              <a:rPr lang="en-GB" smtClean="0"/>
              <a:t>11/10/2017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96107-6FAA-4BEA-81EF-F06FCFFFC4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04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96107-6FAA-4BEA-81EF-F06FCFFFC49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210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E2B5FA-A300-44C5-9B34-C4720E04A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30013B6-61A2-4D2D-AD11-4DDC384CF9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AD135EE-B297-45BA-8D46-979854270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45FB-834D-4D60-8838-1F79C12C8599}" type="datetimeFigureOut">
              <a:rPr lang="en-GB" smtClean="0"/>
              <a:t>11/10/2017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2353C2B-4513-462E-8578-6D4561D3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FF66F9-32B1-45CE-B87C-14B56303A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34D01-F607-46E2-9780-15D4FEE1A8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695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D39D45-EB06-41EA-B908-BD94C2740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0C6E747-8DDD-489E-9BA8-035363FDD5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862842-E3C5-4256-8906-F88C5B15E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45FB-834D-4D60-8838-1F79C12C8599}" type="datetimeFigureOut">
              <a:rPr lang="en-GB" smtClean="0"/>
              <a:t>11/10/2017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F78BEC2-FC8B-440D-A40D-3F5FCAC87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8101E4-4EF8-46CC-AACB-4F8F06AFD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34D01-F607-46E2-9780-15D4FEE1A8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723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1874490-BAF5-4961-A25F-68F662D0B4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5B84F0A-9621-4C13-BC67-58E4DFE0ED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C035D2A-059B-41F3-B905-050C23EB1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45FB-834D-4D60-8838-1F79C12C8599}" type="datetimeFigureOut">
              <a:rPr lang="en-GB" smtClean="0"/>
              <a:t>11/10/2017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765770-FA99-43A0-A4C0-2A6A63248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072F89E-1208-4ACA-9CA7-426008CF5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34D01-F607-46E2-9780-15D4FEE1A8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649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6CC470-0D07-457E-89DB-2D45F9D68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CA91DA-B163-4677-9DFF-17AAAFC36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D3392FC-A372-4E49-804A-986314989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45FB-834D-4D60-8838-1F79C12C8599}" type="datetimeFigureOut">
              <a:rPr lang="en-GB" smtClean="0"/>
              <a:t>11/10/2017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EB9E56-9DC3-48F0-B9A0-F228AFDFE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37827A-E7A3-40D9-8B34-B352C6457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34D01-F607-46E2-9780-15D4FEE1A8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295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89AE36-B97F-4C1E-99B4-0AA6A3CD6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3B3B70D-5FEA-4C27-9240-D5259E2DA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CED6DA3-7C05-4799-9F33-9CF7CDFC8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45FB-834D-4D60-8838-1F79C12C8599}" type="datetimeFigureOut">
              <a:rPr lang="en-GB" smtClean="0"/>
              <a:t>11/10/2017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098086-DC91-4AB7-9D37-5079F424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0A76F8-C021-44F2-B4B0-C6C4769BB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34D01-F607-46E2-9780-15D4FEE1A8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728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5D82F4-1D82-48EF-A034-5E6A853B6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6C8D8C-091B-4182-AC44-6CDFC99FD2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D0DF72A-2FE5-4452-ABD1-412A23280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26C1D86-7154-47AA-9510-29628E39B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45FB-834D-4D60-8838-1F79C12C8599}" type="datetimeFigureOut">
              <a:rPr lang="en-GB" smtClean="0"/>
              <a:t>11/10/2017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B80B6D4-39B3-4E24-ADA6-AA5A3EC4E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7FC68F3-0049-44B7-BB39-477E2DFB1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34D01-F607-46E2-9780-15D4FEE1A8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841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21DCC4-9BCA-4488-AD50-3FDCB6B8C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8F847DF-C083-4B2C-9961-A641CDE1A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26AD4EE-83FB-4BF1-8D50-BE0CDD4EB5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D066EA9-214C-46E7-B167-61E4D0C14E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B7C1A66-837F-4A88-8439-7FEDF2D492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BDF0DC4-D1CC-4D21-956B-8A480B7D0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45FB-834D-4D60-8838-1F79C12C8599}" type="datetimeFigureOut">
              <a:rPr lang="en-GB" smtClean="0"/>
              <a:t>11/10/2017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7A86E4B-5CF1-4B11-98E2-45E933177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49A72E3-CD03-47DD-A5C4-103A48B55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34D01-F607-46E2-9780-15D4FEE1A8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337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164BA5-88E9-4D95-9F72-6D91AB13D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062E08A-8EDC-4A4E-9AB9-1AC4EA717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45FB-834D-4D60-8838-1F79C12C8599}" type="datetimeFigureOut">
              <a:rPr lang="en-GB" smtClean="0"/>
              <a:t>11/10/2017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7559AF3-3F8E-4F39-BCC4-33CEFEF81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29E2252-FA9E-4ED6-8FD5-5A81748F0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34D01-F607-46E2-9780-15D4FEE1A8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746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16C3423-E633-4F83-BA45-720881F16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45FB-834D-4D60-8838-1F79C12C8599}" type="datetimeFigureOut">
              <a:rPr lang="en-GB" smtClean="0"/>
              <a:t>11/10/2017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1B481A6-6FC8-4E15-9D92-63136FB78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B87376F-1959-476A-8E65-CC53E310F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34D01-F607-46E2-9780-15D4FEE1A8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775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085B24-6EED-4565-8492-05020796F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B8FDA9-9C24-4175-8084-665DD31C0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F151571-15B2-460F-B48D-8556235654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5FBD1E4-835D-4817-85F9-19699B085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45FB-834D-4D60-8838-1F79C12C8599}" type="datetimeFigureOut">
              <a:rPr lang="en-GB" smtClean="0"/>
              <a:t>11/10/2017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ABE67BF-7187-4EDF-8E1E-9C471839D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33C4560-EB87-4BB2-BB3D-BE1D120E7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34D01-F607-46E2-9780-15D4FEE1A8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020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10A958-1CDD-41C2-8ED6-771086AAA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9824593-E948-45AA-9CAA-66499E7402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072F7D6-BE0B-4073-9280-1BBCE7B42C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4275290-BA50-40F1-8005-53F722AAC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45FB-834D-4D60-8838-1F79C12C8599}" type="datetimeFigureOut">
              <a:rPr lang="en-GB" smtClean="0"/>
              <a:t>11/10/2017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11F4E40-027B-4F93-A093-D051E01D8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6ECA62E-EDFA-4F7A-880D-6C0FDC171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34D01-F607-46E2-9780-15D4FEE1A8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34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D3F8E99-11D8-49DE-902B-EE21D140B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681E6D-7460-4F21-98E8-4116169069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2176045-EF52-413F-B67A-832488CD15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145FB-834D-4D60-8838-1F79C12C8599}" type="datetimeFigureOut">
              <a:rPr lang="en-GB" smtClean="0"/>
              <a:t>11/10/2017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B4E1C87-49CE-4849-8F11-38359100B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0C410E1-AAEF-40AD-AB4D-D254CA5170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34D01-F607-46E2-9780-15D4FEE1A8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389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05F5971-592A-4B6B-8839-5E41FE223B07}"/>
              </a:ext>
            </a:extLst>
          </p:cNvPr>
          <p:cNvSpPr/>
          <p:nvPr/>
        </p:nvSpPr>
        <p:spPr>
          <a:xfrm>
            <a:off x="265176" y="246888"/>
            <a:ext cx="11667744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C:\Users\f.ashmore\AppData\Local\Microsoft\Windows\INetCache\Content.Word\Alderney Panorama.jpg">
            <a:extLst>
              <a:ext uri="{FF2B5EF4-FFF2-40B4-BE49-F238E27FC236}">
                <a16:creationId xmlns:a16="http://schemas.microsoft.com/office/drawing/2014/main" xmlns="" id="{4BCFF6CB-2A86-4925-9C52-F370B4F018C7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4"/>
          <a:stretch/>
        </p:blipFill>
        <p:spPr bwMode="auto">
          <a:xfrm>
            <a:off x="1293691" y="2631910"/>
            <a:ext cx="9747504" cy="26243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82AF91-9730-4DB3-B4E6-6D3E975EEA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6068" y="773930"/>
            <a:ext cx="9531096" cy="1737360"/>
          </a:xfrm>
        </p:spPr>
        <p:txBody>
          <a:bodyPr>
            <a:normAutofit/>
          </a:bodyPr>
          <a:lstStyle/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An EPCM Approach</a:t>
            </a: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>
                <a:solidFill>
                  <a:srgbClr val="1B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Bringing Sustainable Energy to Alderney</a:t>
            </a:r>
            <a:endParaRPr lang="en-GB" sz="3600" dirty="0">
              <a:solidFill>
                <a:srgbClr val="1BB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9E43B7B-F168-4BEE-A42C-8EE34E313DEB}"/>
              </a:ext>
            </a:extLst>
          </p:cNvPr>
          <p:cNvSpPr/>
          <p:nvPr/>
        </p:nvSpPr>
        <p:spPr>
          <a:xfrm>
            <a:off x="3023616" y="5376858"/>
            <a:ext cx="6096000" cy="83099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Dr John Henry Looney</a:t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>
                <a:solidFill>
                  <a:srgbClr val="1B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Direction Ltd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B9697C7E-C519-484D-B880-44897C5ECC1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544" y="532433"/>
            <a:ext cx="914224" cy="66957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61C4A994-3892-4EF5-AB3B-966AF04DF9A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360" y="362632"/>
            <a:ext cx="1849804" cy="862247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2C03CCDB-7386-4134-BA53-2D9E34DBB793}"/>
              </a:ext>
            </a:extLst>
          </p:cNvPr>
          <p:cNvSpPr/>
          <p:nvPr/>
        </p:nvSpPr>
        <p:spPr>
          <a:xfrm>
            <a:off x="4415536" y="6207855"/>
            <a:ext cx="3312160" cy="36933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Project Challenge 2017</a:t>
            </a:r>
          </a:p>
        </p:txBody>
      </p:sp>
    </p:spTree>
    <p:extLst>
      <p:ext uri="{BB962C8B-B14F-4D97-AF65-F5344CB8AC3E}">
        <p14:creationId xmlns:p14="http://schemas.microsoft.com/office/powerpoint/2010/main" val="3179276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681FCF4-217A-47A6-977E-1915A06C70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918" y="2032578"/>
            <a:ext cx="3389978" cy="34154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6E18D0-E0FC-4FF6-AFFC-4EEAE70E6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Engineer- Procure- Construct- </a:t>
            </a:r>
            <a:r>
              <a:rPr lang="en-GB" sz="3000" dirty="0">
                <a:solidFill>
                  <a:srgbClr val="1B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3CE22E-A47F-4E44-8DD4-7A33D22318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4811868"/>
            <a:ext cx="10347036" cy="98363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Management services contracted on behalf of Client- acting as “Owners Agent”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Combined management and administration of project controls, budget, program + quality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Control Scope,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Optioneering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and Value Engineering at the RIGHT time</a:t>
            </a: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AC62790-E7A6-4B9F-A1BD-B5FA8CCA0FE0}"/>
              </a:ext>
            </a:extLst>
          </p:cNvPr>
          <p:cNvSpPr/>
          <p:nvPr/>
        </p:nvSpPr>
        <p:spPr>
          <a:xfrm>
            <a:off x="838200" y="4120398"/>
            <a:ext cx="27815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1B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EPCM Role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AA341252-C441-4FB7-AC6A-68E28D257F5B}"/>
              </a:ext>
            </a:extLst>
          </p:cNvPr>
          <p:cNvCxnSpPr>
            <a:cxnSpLocks/>
          </p:cNvCxnSpPr>
          <p:nvPr/>
        </p:nvCxnSpPr>
        <p:spPr>
          <a:xfrm>
            <a:off x="402336" y="1382895"/>
            <a:ext cx="114574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9C527FA-C0CB-4068-AC82-EBB27723C4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544" y="532433"/>
            <a:ext cx="914224" cy="6695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9015E79-8855-4E1B-AE06-43791C0B281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360" y="362632"/>
            <a:ext cx="1849804" cy="862247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FF37D9C0-39F7-4130-84AD-899432A53A9D}"/>
              </a:ext>
            </a:extLst>
          </p:cNvPr>
          <p:cNvSpPr txBox="1">
            <a:spLocks/>
          </p:cNvSpPr>
          <p:nvPr/>
        </p:nvSpPr>
        <p:spPr>
          <a:xfrm>
            <a:off x="838200" y="2332780"/>
            <a:ext cx="10347036" cy="17490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EPC M Contractor is to deliver the project on a turn-key basis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Vendors/ Suppliers/ Contractors want: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Profit, Additional Work, Fair Process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Communication is key and roundtable engagement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Clarity and Timeliness on change and we require that from them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567183D-58D2-4DEA-8963-982C62AEE5CE}"/>
              </a:ext>
            </a:extLst>
          </p:cNvPr>
          <p:cNvSpPr/>
          <p:nvPr/>
        </p:nvSpPr>
        <p:spPr>
          <a:xfrm>
            <a:off x="838200" y="1725912"/>
            <a:ext cx="77823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1B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EPCM – Construction and Vendor Management</a:t>
            </a:r>
          </a:p>
        </p:txBody>
      </p:sp>
    </p:spTree>
    <p:extLst>
      <p:ext uri="{BB962C8B-B14F-4D97-AF65-F5344CB8AC3E}">
        <p14:creationId xmlns:p14="http://schemas.microsoft.com/office/powerpoint/2010/main" val="4198840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681FCF4-217A-47A6-977E-1915A06C70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075" y="2032578"/>
            <a:ext cx="3389978" cy="34154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6E18D0-E0FC-4FF6-AFFC-4EEAE70E6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Engineer- Procure- Construct- </a:t>
            </a:r>
            <a:r>
              <a:rPr lang="en-GB" sz="3000" dirty="0">
                <a:solidFill>
                  <a:srgbClr val="1B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3CE22E-A47F-4E44-8DD4-7A33D22318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5039812"/>
            <a:ext cx="8077700" cy="98363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This is our main job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To keep the parties aligned</a:t>
            </a: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AC62790-E7A6-4B9F-A1BD-B5FA8CCA0FE0}"/>
              </a:ext>
            </a:extLst>
          </p:cNvPr>
          <p:cNvSpPr/>
          <p:nvPr/>
        </p:nvSpPr>
        <p:spPr>
          <a:xfrm>
            <a:off x="838200" y="4427146"/>
            <a:ext cx="27815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1B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EPCM Role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AA341252-C441-4FB7-AC6A-68E28D257F5B}"/>
              </a:ext>
            </a:extLst>
          </p:cNvPr>
          <p:cNvCxnSpPr>
            <a:cxnSpLocks/>
          </p:cNvCxnSpPr>
          <p:nvPr/>
        </p:nvCxnSpPr>
        <p:spPr>
          <a:xfrm>
            <a:off x="402336" y="1382895"/>
            <a:ext cx="114574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9C527FA-C0CB-4068-AC82-EBB27723C4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544" y="532433"/>
            <a:ext cx="914224" cy="6695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9015E79-8855-4E1B-AE06-43791C0B281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360" y="362632"/>
            <a:ext cx="1849804" cy="862247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FF37D9C0-39F7-4130-84AD-899432A53A9D}"/>
              </a:ext>
            </a:extLst>
          </p:cNvPr>
          <p:cNvSpPr txBox="1">
            <a:spLocks/>
          </p:cNvSpPr>
          <p:nvPr/>
        </p:nvSpPr>
        <p:spPr>
          <a:xfrm>
            <a:off x="838200" y="2332780"/>
            <a:ext cx="10347036" cy="21199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As always: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Scope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Schedule (Programme)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Budget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And Change Management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Drives ownership of project lifecycle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Enhanced management oversight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567183D-58D2-4DEA-8963-982C62AEE5CE}"/>
              </a:ext>
            </a:extLst>
          </p:cNvPr>
          <p:cNvSpPr/>
          <p:nvPr/>
        </p:nvSpPr>
        <p:spPr>
          <a:xfrm>
            <a:off x="838200" y="1725912"/>
            <a:ext cx="7641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1B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EPCM – Programme and Budget Management</a:t>
            </a:r>
          </a:p>
        </p:txBody>
      </p:sp>
    </p:spTree>
    <p:extLst>
      <p:ext uri="{BB962C8B-B14F-4D97-AF65-F5344CB8AC3E}">
        <p14:creationId xmlns:p14="http://schemas.microsoft.com/office/powerpoint/2010/main" val="3178710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6E18D0-E0FC-4FF6-AFFC-4EEAE70E6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Engineer- Procure- Construct- </a:t>
            </a:r>
            <a:r>
              <a:rPr lang="en-GB" sz="3000" dirty="0">
                <a:solidFill>
                  <a:srgbClr val="1B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AA341252-C441-4FB7-AC6A-68E28D257F5B}"/>
              </a:ext>
            </a:extLst>
          </p:cNvPr>
          <p:cNvCxnSpPr>
            <a:cxnSpLocks/>
          </p:cNvCxnSpPr>
          <p:nvPr/>
        </p:nvCxnSpPr>
        <p:spPr>
          <a:xfrm>
            <a:off x="402336" y="1382895"/>
            <a:ext cx="114574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9C527FA-C0CB-4068-AC82-EBB27723C4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544" y="532433"/>
            <a:ext cx="914224" cy="6695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9015E79-8855-4E1B-AE06-43791C0B28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360" y="362632"/>
            <a:ext cx="1849804" cy="862247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3B7312A5-1184-412A-B699-4CA2D5328E5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6A34C84-577E-48A0-95B6-61215CB477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621" y="1528640"/>
            <a:ext cx="6947555" cy="515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654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6E18D0-E0FC-4FF6-AFFC-4EEAE70E6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Engineer- Procure- Construct- </a:t>
            </a:r>
            <a:r>
              <a:rPr lang="en-GB" sz="3000" dirty="0">
                <a:solidFill>
                  <a:srgbClr val="1B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AA341252-C441-4FB7-AC6A-68E28D257F5B}"/>
              </a:ext>
            </a:extLst>
          </p:cNvPr>
          <p:cNvCxnSpPr>
            <a:cxnSpLocks/>
          </p:cNvCxnSpPr>
          <p:nvPr/>
        </p:nvCxnSpPr>
        <p:spPr>
          <a:xfrm>
            <a:off x="402336" y="1382895"/>
            <a:ext cx="114574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9C527FA-C0CB-4068-AC82-EBB27723C4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544" y="532433"/>
            <a:ext cx="914224" cy="6695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9015E79-8855-4E1B-AE06-43791C0B28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360" y="362632"/>
            <a:ext cx="1849804" cy="862247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3B7312A5-1184-412A-B699-4CA2D5328E5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B071605-4C68-4632-AE3D-116E79F579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034" y="1563785"/>
            <a:ext cx="8142111" cy="410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091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6E18D0-E0FC-4FF6-AFFC-4EEAE70E6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Engineer- Procure- Construct- </a:t>
            </a:r>
            <a:r>
              <a:rPr lang="en-GB" sz="3000" dirty="0">
                <a:solidFill>
                  <a:srgbClr val="1B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AA341252-C441-4FB7-AC6A-68E28D257F5B}"/>
              </a:ext>
            </a:extLst>
          </p:cNvPr>
          <p:cNvCxnSpPr>
            <a:cxnSpLocks/>
          </p:cNvCxnSpPr>
          <p:nvPr/>
        </p:nvCxnSpPr>
        <p:spPr>
          <a:xfrm>
            <a:off x="402336" y="1382895"/>
            <a:ext cx="114574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9C527FA-C0CB-4068-AC82-EBB27723C4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544" y="532433"/>
            <a:ext cx="914224" cy="6695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9015E79-8855-4E1B-AE06-43791C0B28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360" y="362632"/>
            <a:ext cx="1849804" cy="862247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3B7312A5-1184-412A-B699-4CA2D5328E5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88F06C9-44C0-4B61-9816-C29ABC47C6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825625"/>
            <a:ext cx="8932527" cy="360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596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6E18D0-E0FC-4FF6-AFFC-4EEAE70E6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Engineer- Procure- Construct- </a:t>
            </a:r>
            <a:r>
              <a:rPr lang="en-GB" sz="3000" dirty="0">
                <a:solidFill>
                  <a:srgbClr val="1B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AA341252-C441-4FB7-AC6A-68E28D257F5B}"/>
              </a:ext>
            </a:extLst>
          </p:cNvPr>
          <p:cNvCxnSpPr>
            <a:cxnSpLocks/>
          </p:cNvCxnSpPr>
          <p:nvPr/>
        </p:nvCxnSpPr>
        <p:spPr>
          <a:xfrm>
            <a:off x="402336" y="1382895"/>
            <a:ext cx="114574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9C527FA-C0CB-4068-AC82-EBB27723C4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544" y="532433"/>
            <a:ext cx="914224" cy="6695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9015E79-8855-4E1B-AE06-43791C0B28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360" y="362632"/>
            <a:ext cx="1849804" cy="862247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3B7312A5-1184-412A-B699-4CA2D5328E5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F046B1B-66C1-4FB1-AB65-923BC6EB91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382895"/>
            <a:ext cx="7312151" cy="486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471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6E18D0-E0FC-4FF6-AFFC-4EEAE70E6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Engineer- Procure- Construct- </a:t>
            </a:r>
            <a:r>
              <a:rPr lang="en-GB" sz="3000" dirty="0">
                <a:solidFill>
                  <a:srgbClr val="1B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AA341252-C441-4FB7-AC6A-68E28D257F5B}"/>
              </a:ext>
            </a:extLst>
          </p:cNvPr>
          <p:cNvCxnSpPr>
            <a:cxnSpLocks/>
          </p:cNvCxnSpPr>
          <p:nvPr/>
        </p:nvCxnSpPr>
        <p:spPr>
          <a:xfrm>
            <a:off x="402336" y="1382895"/>
            <a:ext cx="114574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9C527FA-C0CB-4068-AC82-EBB27723C4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544" y="532433"/>
            <a:ext cx="914224" cy="6695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9015E79-8855-4E1B-AE06-43791C0B28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360" y="362632"/>
            <a:ext cx="1849804" cy="862247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3B7312A5-1184-412A-B699-4CA2D5328E5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F442A3F-0095-41A6-9C46-2F3FAA93D8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517833"/>
            <a:ext cx="8057269" cy="461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187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6E18D0-E0FC-4FF6-AFFC-4EEAE70E6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Engineer- Procure- Construct- </a:t>
            </a:r>
            <a:r>
              <a:rPr lang="en-GB" sz="3000" dirty="0">
                <a:solidFill>
                  <a:srgbClr val="1B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AA341252-C441-4FB7-AC6A-68E28D257F5B}"/>
              </a:ext>
            </a:extLst>
          </p:cNvPr>
          <p:cNvCxnSpPr>
            <a:cxnSpLocks/>
          </p:cNvCxnSpPr>
          <p:nvPr/>
        </p:nvCxnSpPr>
        <p:spPr>
          <a:xfrm>
            <a:off x="402336" y="1382895"/>
            <a:ext cx="114574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9C527FA-C0CB-4068-AC82-EBB27723C4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544" y="532433"/>
            <a:ext cx="914224" cy="6695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9015E79-8855-4E1B-AE06-43791C0B28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360" y="362632"/>
            <a:ext cx="1849804" cy="862247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3B7312A5-1184-412A-B699-4CA2D5328E5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65260F5-2A37-41BB-ABC6-52E9C120DC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370" y="1540912"/>
            <a:ext cx="7716393" cy="505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002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6E18D0-E0FC-4FF6-AFFC-4EEAE70E6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Case Study: </a:t>
            </a:r>
            <a:r>
              <a:rPr lang="en-GB" sz="3600" dirty="0">
                <a:solidFill>
                  <a:srgbClr val="1B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Alderney Electricity Ltd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AA341252-C441-4FB7-AC6A-68E28D257F5B}"/>
              </a:ext>
            </a:extLst>
          </p:cNvPr>
          <p:cNvCxnSpPr>
            <a:cxnSpLocks/>
          </p:cNvCxnSpPr>
          <p:nvPr/>
        </p:nvCxnSpPr>
        <p:spPr>
          <a:xfrm>
            <a:off x="402336" y="1382895"/>
            <a:ext cx="114574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9C527FA-C0CB-4068-AC82-EBB27723C4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544" y="532433"/>
            <a:ext cx="914224" cy="6695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9015E79-8855-4E1B-AE06-43791C0B28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360" y="362632"/>
            <a:ext cx="1849804" cy="862247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FF37D9C0-39F7-4130-84AD-899432A53A9D}"/>
              </a:ext>
            </a:extLst>
          </p:cNvPr>
          <p:cNvSpPr txBox="1">
            <a:spLocks/>
          </p:cNvSpPr>
          <p:nvPr/>
        </p:nvSpPr>
        <p:spPr>
          <a:xfrm>
            <a:off x="838199" y="2106276"/>
            <a:ext cx="10637939" cy="44119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Specialist role: Client does not resource this kind of work frequently!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Integrated within Client team across project life-cycle: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	Feasibility Assessment &gt; FEED/ Detailed Design &gt; Project Financing &gt; Delivery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567183D-58D2-4DEA-8963-982C62AEE5CE}"/>
              </a:ext>
            </a:extLst>
          </p:cNvPr>
          <p:cNvSpPr/>
          <p:nvPr/>
        </p:nvSpPr>
        <p:spPr>
          <a:xfrm>
            <a:off x="838200" y="1809560"/>
            <a:ext cx="91993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1B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has EPCM approach been successful on Alderney?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409DBA9-3EBD-45BD-8CD6-4EF7856BFEF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501" y="4176792"/>
            <a:ext cx="3751268" cy="2500845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D0CC9FF9-99A2-4E76-AA84-3958648CEF5E}"/>
              </a:ext>
            </a:extLst>
          </p:cNvPr>
          <p:cNvSpPr txBox="1">
            <a:spLocks/>
          </p:cNvSpPr>
          <p:nvPr/>
        </p:nvSpPr>
        <p:spPr>
          <a:xfrm>
            <a:off x="838199" y="3711906"/>
            <a:ext cx="7659849" cy="44119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Unbiased, “trusted partner” function: Enhances Client team expertise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Additional management complexity: Client also acting as Principal Contractor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10B76F8-679D-4C5D-AE37-F91318E0391F}"/>
              </a:ext>
            </a:extLst>
          </p:cNvPr>
          <p:cNvSpPr txBox="1"/>
          <p:nvPr/>
        </p:nvSpPr>
        <p:spPr>
          <a:xfrm rot="20838528">
            <a:off x="6287057" y="6066505"/>
            <a:ext cx="1404254" cy="461665"/>
          </a:xfrm>
          <a:prstGeom prst="rect">
            <a:avLst/>
          </a:prstGeom>
          <a:noFill/>
          <a:ln>
            <a:solidFill>
              <a:srgbClr val="1BB183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/>
              <a:t>The Twist</a:t>
            </a:r>
          </a:p>
        </p:txBody>
      </p:sp>
    </p:spTree>
    <p:extLst>
      <p:ext uri="{BB962C8B-B14F-4D97-AF65-F5344CB8AC3E}">
        <p14:creationId xmlns:p14="http://schemas.microsoft.com/office/powerpoint/2010/main" val="272435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6E18D0-E0FC-4FF6-AFFC-4EEAE70E6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Case Study: </a:t>
            </a:r>
            <a:r>
              <a:rPr lang="en-GB" sz="3600" dirty="0">
                <a:solidFill>
                  <a:srgbClr val="1B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Alderney Electricity Ltd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AA341252-C441-4FB7-AC6A-68E28D257F5B}"/>
              </a:ext>
            </a:extLst>
          </p:cNvPr>
          <p:cNvCxnSpPr>
            <a:cxnSpLocks/>
          </p:cNvCxnSpPr>
          <p:nvPr/>
        </p:nvCxnSpPr>
        <p:spPr>
          <a:xfrm>
            <a:off x="402336" y="1382895"/>
            <a:ext cx="114574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9C527FA-C0CB-4068-AC82-EBB27723C4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544" y="532433"/>
            <a:ext cx="914224" cy="6695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9015E79-8855-4E1B-AE06-43791C0B28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360" y="362632"/>
            <a:ext cx="1849804" cy="862247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FF37D9C0-39F7-4130-84AD-899432A53A9D}"/>
              </a:ext>
            </a:extLst>
          </p:cNvPr>
          <p:cNvSpPr txBox="1">
            <a:spLocks/>
          </p:cNvSpPr>
          <p:nvPr/>
        </p:nvSpPr>
        <p:spPr>
          <a:xfrm>
            <a:off x="838200" y="2332780"/>
            <a:ext cx="10347036" cy="2355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1,903 people on the island, forecasting an increase to 2036 by 2036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Demand is </a:t>
            </a:r>
            <a:r>
              <a:rPr lang="en-GB" sz="2000" dirty="0">
                <a:solidFill>
                  <a:srgbClr val="1B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 MW peak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with </a:t>
            </a:r>
            <a:r>
              <a:rPr lang="en-GB" sz="2000" dirty="0">
                <a:solidFill>
                  <a:srgbClr val="1B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baseload of 400 – 500 kW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Current system is </a:t>
            </a:r>
            <a:r>
              <a:rPr lang="en-GB" sz="2000" dirty="0">
                <a:solidFill>
                  <a:srgbClr val="1B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2000" dirty="0">
                <a:solidFill>
                  <a:srgbClr val="1B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aging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with </a:t>
            </a:r>
            <a:r>
              <a:rPr lang="en-GB" sz="2000" dirty="0">
                <a:solidFill>
                  <a:srgbClr val="1B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manual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controls and a one-way grid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7x diesel generators, between 20 and 50 years old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Generators will soon need an </a:t>
            </a:r>
            <a:r>
              <a:rPr lang="en-GB" sz="2000" dirty="0">
                <a:solidFill>
                  <a:srgbClr val="1B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expensive overhaul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giving opportunity the Alderney to rethink its energy generation making it </a:t>
            </a:r>
            <a:r>
              <a:rPr lang="en-GB" sz="2000" dirty="0">
                <a:solidFill>
                  <a:srgbClr val="1B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sustainable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for the future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567183D-58D2-4DEA-8963-982C62AEE5CE}"/>
              </a:ext>
            </a:extLst>
          </p:cNvPr>
          <p:cNvSpPr/>
          <p:nvPr/>
        </p:nvSpPr>
        <p:spPr>
          <a:xfrm>
            <a:off x="838200" y="1809560"/>
            <a:ext cx="20409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1B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 System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AB684B15-7E01-4D01-A91C-DD264796C3E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789652"/>
            <a:ext cx="2838519" cy="17781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7C7B6CC0-90D4-4AC9-BC38-E9B5AE13D99C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315" y="4789652"/>
            <a:ext cx="2755576" cy="17781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EA72362-55BC-4717-BF48-6BF3ECB9AF0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281" b="8591"/>
          <a:stretch/>
        </p:blipFill>
        <p:spPr>
          <a:xfrm>
            <a:off x="7942628" y="4789652"/>
            <a:ext cx="3242608" cy="17753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04139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03FE336-1AA8-4FA6-8241-630F974656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28"/>
          <a:stretch/>
        </p:blipFill>
        <p:spPr>
          <a:xfrm>
            <a:off x="1487055" y="3406980"/>
            <a:ext cx="10704946" cy="34510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6E18D0-E0FC-4FF6-AFFC-4EEAE70E6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About </a:t>
            </a:r>
            <a:r>
              <a:rPr lang="en-GB" dirty="0">
                <a:solidFill>
                  <a:srgbClr val="1B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Direction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3CE22E-A47F-4E44-8DD4-7A33D22318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1065"/>
            <a:ext cx="5181600" cy="25634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Sustainability Consultancy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Environmental Engineering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1B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Delivery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858ECB1-D430-43B8-A724-17A84532C0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544" y="532433"/>
            <a:ext cx="914224" cy="6695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83CC455-3FDA-4B26-B0CC-1D257146A31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360" y="362632"/>
            <a:ext cx="1849804" cy="86224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8638D721-3A95-44E8-BF9F-4CC9B93BB2D8}"/>
              </a:ext>
            </a:extLst>
          </p:cNvPr>
          <p:cNvCxnSpPr>
            <a:cxnSpLocks/>
          </p:cNvCxnSpPr>
          <p:nvPr/>
        </p:nvCxnSpPr>
        <p:spPr>
          <a:xfrm>
            <a:off x="402336" y="1382895"/>
            <a:ext cx="114574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159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6E18D0-E0FC-4FF6-AFFC-4EEAE70E6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Case Study: </a:t>
            </a:r>
            <a:r>
              <a:rPr lang="en-GB" sz="3600" dirty="0">
                <a:solidFill>
                  <a:srgbClr val="1B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Alderney Electricity Ltd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AA341252-C441-4FB7-AC6A-68E28D257F5B}"/>
              </a:ext>
            </a:extLst>
          </p:cNvPr>
          <p:cNvCxnSpPr>
            <a:cxnSpLocks/>
          </p:cNvCxnSpPr>
          <p:nvPr/>
        </p:nvCxnSpPr>
        <p:spPr>
          <a:xfrm>
            <a:off x="402336" y="1382895"/>
            <a:ext cx="114574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9C527FA-C0CB-4068-AC82-EBB27723C4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544" y="532433"/>
            <a:ext cx="914224" cy="6695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9015E79-8855-4E1B-AE06-43791C0B28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360" y="362632"/>
            <a:ext cx="1849804" cy="862247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FF37D9C0-39F7-4130-84AD-899432A53A9D}"/>
              </a:ext>
            </a:extLst>
          </p:cNvPr>
          <p:cNvSpPr txBox="1">
            <a:spLocks/>
          </p:cNvSpPr>
          <p:nvPr/>
        </p:nvSpPr>
        <p:spPr>
          <a:xfrm>
            <a:off x="838200" y="2476113"/>
            <a:ext cx="10347036" cy="7668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Needed to consider </a:t>
            </a:r>
            <a:r>
              <a:rPr lang="en-GB" sz="2000" dirty="0">
                <a:solidFill>
                  <a:srgbClr val="1B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unique demands and constraints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of island environment</a:t>
            </a: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Demand cannot be met purely with renewables due to issues of </a:t>
            </a:r>
            <a:r>
              <a:rPr lang="en-GB" sz="2000" dirty="0">
                <a:solidFill>
                  <a:srgbClr val="1B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reliability and consistency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of supply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567183D-58D2-4DEA-8963-982C62AEE5CE}"/>
              </a:ext>
            </a:extLst>
          </p:cNvPr>
          <p:cNvSpPr/>
          <p:nvPr/>
        </p:nvSpPr>
        <p:spPr>
          <a:xfrm>
            <a:off x="838200" y="1809560"/>
            <a:ext cx="28232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1B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Feasibility Stage</a:t>
            </a:r>
          </a:p>
        </p:txBody>
      </p:sp>
      <p:pic>
        <p:nvPicPr>
          <p:cNvPr id="1026" name="Picture 2" descr="Sunset, Sea, Island, Croatia, Coast, Adriatic, Water">
            <a:extLst>
              <a:ext uri="{FF2B5EF4-FFF2-40B4-BE49-F238E27FC236}">
                <a16:creationId xmlns:a16="http://schemas.microsoft.com/office/drawing/2014/main" xmlns="" id="{6688E397-7F88-43B7-89B1-3E3D143DCC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32" b="32568"/>
          <a:stretch/>
        </p:blipFill>
        <p:spPr bwMode="auto">
          <a:xfrm>
            <a:off x="0" y="4288536"/>
            <a:ext cx="12196810" cy="256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317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36CD9A7-7C3B-42A4-B78D-E7A87992E7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292896" y="4663440"/>
            <a:ext cx="4566872" cy="20299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6E18D0-E0FC-4FF6-AFFC-4EEAE70E6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Case Study: </a:t>
            </a:r>
            <a:r>
              <a:rPr lang="en-GB" sz="3600" dirty="0">
                <a:solidFill>
                  <a:srgbClr val="1B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Alderney Electricity Ltd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AA341252-C441-4FB7-AC6A-68E28D257F5B}"/>
              </a:ext>
            </a:extLst>
          </p:cNvPr>
          <p:cNvCxnSpPr>
            <a:cxnSpLocks/>
          </p:cNvCxnSpPr>
          <p:nvPr/>
        </p:nvCxnSpPr>
        <p:spPr>
          <a:xfrm>
            <a:off x="402336" y="1382895"/>
            <a:ext cx="114574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9C527FA-C0CB-4068-AC82-EBB27723C4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544" y="532433"/>
            <a:ext cx="914224" cy="6695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9015E79-8855-4E1B-AE06-43791C0B281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360" y="362632"/>
            <a:ext cx="1849804" cy="86224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6BC5DBC-C15B-42D9-9533-FB3A0156DBEC}"/>
              </a:ext>
            </a:extLst>
          </p:cNvPr>
          <p:cNvSpPr/>
          <p:nvPr/>
        </p:nvSpPr>
        <p:spPr>
          <a:xfrm>
            <a:off x="838200" y="1833377"/>
            <a:ext cx="3124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1B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Solution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844BCA62-E48D-4B99-A92C-39361E41455F}"/>
              </a:ext>
            </a:extLst>
          </p:cNvPr>
          <p:cNvSpPr txBox="1">
            <a:spLocks/>
          </p:cNvSpPr>
          <p:nvPr/>
        </p:nvSpPr>
        <p:spPr>
          <a:xfrm>
            <a:off x="838200" y="2564740"/>
            <a:ext cx="11021568" cy="7668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Installation of 8x modern, dual-fuel engines, capable of using both fossil- and bio-fuels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Compact, reliable, with excellent fuel consumption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Load-sharing to maximise efficiency and extend useful life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Fully integrated automatic control system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Plug-and-play format – simple to maintain and change system to meet demand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Control system compatible with future solar PV</a:t>
            </a: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99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6E18D0-E0FC-4FF6-AFFC-4EEAE70E6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Case Study: </a:t>
            </a:r>
            <a:r>
              <a:rPr lang="en-GB" sz="3600" dirty="0">
                <a:solidFill>
                  <a:srgbClr val="1B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Alderney Electricity Ltd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AA341252-C441-4FB7-AC6A-68E28D257F5B}"/>
              </a:ext>
            </a:extLst>
          </p:cNvPr>
          <p:cNvCxnSpPr>
            <a:cxnSpLocks/>
          </p:cNvCxnSpPr>
          <p:nvPr/>
        </p:nvCxnSpPr>
        <p:spPr>
          <a:xfrm>
            <a:off x="402336" y="1382895"/>
            <a:ext cx="114574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9C527FA-C0CB-4068-AC82-EBB27723C4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544" y="532433"/>
            <a:ext cx="914224" cy="6695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9015E79-8855-4E1B-AE06-43791C0B28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360" y="362632"/>
            <a:ext cx="1849804" cy="86224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9BEFD63-7022-4B25-9AB8-FE89A5289216}"/>
              </a:ext>
            </a:extLst>
          </p:cNvPr>
          <p:cNvSpPr/>
          <p:nvPr/>
        </p:nvSpPr>
        <p:spPr>
          <a:xfrm>
            <a:off x="838200" y="1833377"/>
            <a:ext cx="26228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1B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Added Benefits</a:t>
            </a:r>
          </a:p>
        </p:txBody>
      </p:sp>
      <p:pic>
        <p:nvPicPr>
          <p:cNvPr id="13" name="Picture 10" descr="Kid, Swim, Pool, Underwater">
            <a:extLst>
              <a:ext uri="{FF2B5EF4-FFF2-40B4-BE49-F238E27FC236}">
                <a16:creationId xmlns:a16="http://schemas.microsoft.com/office/drawing/2014/main" xmlns="" id="{D293916C-7DE3-40EE-89F8-79BBA1E025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8" r="8644" b="8972"/>
          <a:stretch/>
        </p:blipFill>
        <p:spPr bwMode="auto">
          <a:xfrm>
            <a:off x="838201" y="2630917"/>
            <a:ext cx="3298114" cy="221540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4763D941-E8EC-403F-B0E2-81DB09C52222}"/>
              </a:ext>
            </a:extLst>
          </p:cNvPr>
          <p:cNvSpPr txBox="1">
            <a:spLocks/>
          </p:cNvSpPr>
          <p:nvPr/>
        </p:nvSpPr>
        <p:spPr>
          <a:xfrm>
            <a:off x="765047" y="4923892"/>
            <a:ext cx="3371268" cy="7668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District heating of community buildings with </a:t>
            </a:r>
            <a:r>
              <a:rPr lang="en-GB" sz="2000" dirty="0">
                <a:solidFill>
                  <a:srgbClr val="1B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 heat</a:t>
            </a: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8" descr="Panel, Solar, Power, Energy, Environment, Electrical">
            <a:extLst>
              <a:ext uri="{FF2B5EF4-FFF2-40B4-BE49-F238E27FC236}">
                <a16:creationId xmlns:a16="http://schemas.microsoft.com/office/drawing/2014/main" xmlns="" id="{BD0B4ACD-A0D4-438E-975C-4D07A22CF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20" y="2619779"/>
            <a:ext cx="3312529" cy="22265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xmlns="" id="{A3F1799C-577A-4AE1-A0A2-0F8EC071F611}"/>
              </a:ext>
            </a:extLst>
          </p:cNvPr>
          <p:cNvSpPr txBox="1">
            <a:spLocks/>
          </p:cNvSpPr>
          <p:nvPr/>
        </p:nvSpPr>
        <p:spPr>
          <a:xfrm>
            <a:off x="4359750" y="4927097"/>
            <a:ext cx="3371268" cy="7668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rgbClr val="1B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 PV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to meet demand peaks</a:t>
            </a:r>
            <a:endParaRPr lang="en-GB" sz="2000" dirty="0">
              <a:solidFill>
                <a:srgbClr val="1BB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Data Center, The Engine Room, The Battery Pack">
            <a:extLst>
              <a:ext uri="{FF2B5EF4-FFF2-40B4-BE49-F238E27FC236}">
                <a16:creationId xmlns:a16="http://schemas.microsoft.com/office/drawing/2014/main" xmlns="" id="{7B40764B-D0A2-4190-BD7B-ADA9A9573E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25"/>
          <a:stretch/>
        </p:blipFill>
        <p:spPr bwMode="auto">
          <a:xfrm>
            <a:off x="8037397" y="2619779"/>
            <a:ext cx="3298115" cy="222654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76A7E0CC-E4AD-4D1C-B60C-890FF0D9F928}"/>
              </a:ext>
            </a:extLst>
          </p:cNvPr>
          <p:cNvSpPr txBox="1">
            <a:spLocks/>
          </p:cNvSpPr>
          <p:nvPr/>
        </p:nvSpPr>
        <p:spPr>
          <a:xfrm>
            <a:off x="8019108" y="4923892"/>
            <a:ext cx="3371268" cy="7668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rgbClr val="1B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Battery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backup for uninterruptible power supply</a:t>
            </a:r>
            <a:endParaRPr lang="en-GB" sz="2000" dirty="0">
              <a:solidFill>
                <a:srgbClr val="1BB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4444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6E18D0-E0FC-4FF6-AFFC-4EEAE70E6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AA341252-C441-4FB7-AC6A-68E28D257F5B}"/>
              </a:ext>
            </a:extLst>
          </p:cNvPr>
          <p:cNvCxnSpPr>
            <a:cxnSpLocks/>
          </p:cNvCxnSpPr>
          <p:nvPr/>
        </p:nvCxnSpPr>
        <p:spPr>
          <a:xfrm>
            <a:off x="402336" y="1382895"/>
            <a:ext cx="114574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9C527FA-C0CB-4068-AC82-EBB27723C4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544" y="532433"/>
            <a:ext cx="914224" cy="6695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9015E79-8855-4E1B-AE06-43791C0B28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360" y="362632"/>
            <a:ext cx="1849804" cy="86224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9BEFD63-7022-4B25-9AB8-FE89A5289216}"/>
              </a:ext>
            </a:extLst>
          </p:cNvPr>
          <p:cNvSpPr/>
          <p:nvPr/>
        </p:nvSpPr>
        <p:spPr>
          <a:xfrm>
            <a:off x="838200" y="1833377"/>
            <a:ext cx="59244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1B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Sustainable Direction Approach</a:t>
            </a:r>
          </a:p>
        </p:txBody>
      </p:sp>
      <p:pic>
        <p:nvPicPr>
          <p:cNvPr id="17" name="Picture 2" descr="Industry, Industry 4, 0, Internet Of Things, Project">
            <a:extLst>
              <a:ext uri="{FF2B5EF4-FFF2-40B4-BE49-F238E27FC236}">
                <a16:creationId xmlns:a16="http://schemas.microsoft.com/office/drawing/2014/main" xmlns="" id="{9158B1D1-0DF6-4340-A0DD-C8B8E2E06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340" y="1748532"/>
            <a:ext cx="5252444" cy="350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CFBE7E9-2576-4F94-8FCB-79835E4703E8}"/>
              </a:ext>
            </a:extLst>
          </p:cNvPr>
          <p:cNvSpPr txBox="1"/>
          <p:nvPr/>
        </p:nvSpPr>
        <p:spPr>
          <a:xfrm>
            <a:off x="920496" y="2499286"/>
            <a:ext cx="60929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Guiding Energy Strategy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Integrated EPCM Role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Working with specialist design &amp; install teams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Co-ordinating interfaces (e.g. client doing civils and prep works)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Managing risk &amp; contractual issues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7BA944B1-0D5B-4CF5-86BC-EBD02E682822}"/>
              </a:ext>
            </a:extLst>
          </p:cNvPr>
          <p:cNvSpPr/>
          <p:nvPr/>
        </p:nvSpPr>
        <p:spPr>
          <a:xfrm>
            <a:off x="920496" y="4503588"/>
            <a:ext cx="33217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1B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 to the Client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EE53C48-3159-4854-A981-D4574C87F437}"/>
              </a:ext>
            </a:extLst>
          </p:cNvPr>
          <p:cNvSpPr txBox="1"/>
          <p:nvPr/>
        </p:nvSpPr>
        <p:spPr>
          <a:xfrm>
            <a:off x="920496" y="5084652"/>
            <a:ext cx="108661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Trusted partner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rgbClr val="1B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Impartial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technical experts, not suppliers of specific technology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Bringing the </a:t>
            </a:r>
            <a:r>
              <a:rPr lang="en-GB" sz="2000" dirty="0">
                <a:solidFill>
                  <a:srgbClr val="1B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solution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for the client, with no preconceptions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Continued </a:t>
            </a:r>
            <a:r>
              <a:rPr lang="en-GB" sz="2000" dirty="0">
                <a:solidFill>
                  <a:srgbClr val="1B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due diligence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throughout the project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rgbClr val="1B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 project management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with many players, phases and interfaces involved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612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6E18D0-E0FC-4FF6-AFFC-4EEAE70E6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Any Questions?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AA341252-C441-4FB7-AC6A-68E28D257F5B}"/>
              </a:ext>
            </a:extLst>
          </p:cNvPr>
          <p:cNvCxnSpPr>
            <a:cxnSpLocks/>
          </p:cNvCxnSpPr>
          <p:nvPr/>
        </p:nvCxnSpPr>
        <p:spPr>
          <a:xfrm>
            <a:off x="402336" y="1382895"/>
            <a:ext cx="114574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9C527FA-C0CB-4068-AC82-EBB27723C4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544" y="532433"/>
            <a:ext cx="914224" cy="6695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9015E79-8855-4E1B-AE06-43791C0B28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360" y="362632"/>
            <a:ext cx="1849804" cy="862247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xmlns="" id="{A82BE5AC-EAA1-4A7A-BEB8-D303A147A70A}"/>
              </a:ext>
            </a:extLst>
          </p:cNvPr>
          <p:cNvSpPr txBox="1">
            <a:spLocks/>
          </p:cNvSpPr>
          <p:nvPr/>
        </p:nvSpPr>
        <p:spPr>
          <a:xfrm>
            <a:off x="1414272" y="1871576"/>
            <a:ext cx="9422892" cy="48035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Dr John Henry Looney and Kris Atkins</a:t>
            </a:r>
          </a:p>
          <a:p>
            <a:pPr marL="0" indent="0" algn="ctr">
              <a:buNone/>
            </a:pPr>
            <a:r>
              <a:rPr lang="en-GB" dirty="0">
                <a:solidFill>
                  <a:srgbClr val="1B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Direction Ltd</a:t>
            </a:r>
          </a:p>
          <a:p>
            <a:pPr marL="0" indent="0" algn="ctr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dirty="0">
                <a:solidFill>
                  <a:srgbClr val="1B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.sustainabledirection.</a:t>
            </a:r>
            <a:r>
              <a:rPr lang="en-GB" dirty="0">
                <a:solidFill>
                  <a:srgbClr val="1B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</a:t>
            </a:r>
          </a:p>
          <a:p>
            <a:pPr marL="0" indent="0" algn="ctr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+44 (0) 1452 382218</a:t>
            </a:r>
          </a:p>
          <a:p>
            <a:pPr marL="0" indent="0" algn="ctr">
              <a:buNone/>
            </a:pPr>
            <a:r>
              <a:rPr lang="en-GB" dirty="0">
                <a:solidFill>
                  <a:srgbClr val="1B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@SDirectionL</a:t>
            </a:r>
          </a:p>
          <a:p>
            <a:pPr marL="0" indent="0" algn="ctr">
              <a:buNone/>
            </a:pPr>
            <a:endParaRPr lang="en-GB" dirty="0">
              <a:solidFill>
                <a:srgbClr val="1BB1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With special thanks to </a:t>
            </a:r>
          </a:p>
          <a:p>
            <a:pPr marL="0" indent="0" algn="ctr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James Lancaster and Alan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Graca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Alderney Electricity Ltd, </a:t>
            </a:r>
          </a:p>
          <a:p>
            <a:pPr marL="0" indent="0" algn="ctr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</a:p>
          <a:p>
            <a:pPr marL="0" indent="0" algn="ctr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Jon Stokes, Team Stokes Ltd</a:t>
            </a:r>
          </a:p>
        </p:txBody>
      </p:sp>
    </p:spTree>
    <p:extLst>
      <p:ext uri="{BB962C8B-B14F-4D97-AF65-F5344CB8AC3E}">
        <p14:creationId xmlns:p14="http://schemas.microsoft.com/office/powerpoint/2010/main" val="1956949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6E18D0-E0FC-4FF6-AFFC-4EEAE70E6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About </a:t>
            </a:r>
            <a:r>
              <a:rPr lang="en-GB" dirty="0">
                <a:solidFill>
                  <a:srgbClr val="1B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Direction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3CE22E-A47F-4E44-8DD4-7A33D22318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54006"/>
            <a:ext cx="5505704" cy="235527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Feasibility Studies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Financial Modelling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Front-End Engineering and Detailed Designs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Public Consultation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Technical Due Diligence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Planning, EIA and Environmental Permitting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Construction oversight and support services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Overall Project Management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AC62790-E7A6-4B9F-A1BD-B5FA8CCA0FE0}"/>
              </a:ext>
            </a:extLst>
          </p:cNvPr>
          <p:cNvSpPr/>
          <p:nvPr/>
        </p:nvSpPr>
        <p:spPr>
          <a:xfrm>
            <a:off x="838200" y="1810737"/>
            <a:ext cx="27029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1B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Delivery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764406A0-97F0-4CBE-B201-C5172E3855C8}"/>
              </a:ext>
            </a:extLst>
          </p:cNvPr>
          <p:cNvCxnSpPr>
            <a:cxnSpLocks/>
          </p:cNvCxnSpPr>
          <p:nvPr/>
        </p:nvCxnSpPr>
        <p:spPr>
          <a:xfrm>
            <a:off x="402336" y="1382895"/>
            <a:ext cx="114574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 descr="Windmill, Wind, Wind Turbine, Electric, Power">
            <a:extLst>
              <a:ext uri="{FF2B5EF4-FFF2-40B4-BE49-F238E27FC236}">
                <a16:creationId xmlns:a16="http://schemas.microsoft.com/office/drawing/2014/main" xmlns="" id="{5ADB0FFE-4EC1-4B42-AC28-343934254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911" y="2161947"/>
            <a:ext cx="2119387" cy="141746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http://www.sustainabledirection.com/wp-content/uploads/2013/02/llynfi_2.jpg">
            <a:extLst>
              <a:ext uri="{FF2B5EF4-FFF2-40B4-BE49-F238E27FC236}">
                <a16:creationId xmlns:a16="http://schemas.microsoft.com/office/drawing/2014/main" xmlns="" id="{19276E8C-085A-4FB6-8BBE-84927F11189B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2" r="10458" b="14021"/>
          <a:stretch/>
        </p:blipFill>
        <p:spPr bwMode="auto">
          <a:xfrm>
            <a:off x="9615317" y="2161947"/>
            <a:ext cx="1994515" cy="141746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3BAF2A2-AD44-4FC3-9DCA-CA393974D187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20" t="30551" r="5677" b="23480"/>
          <a:stretch/>
        </p:blipFill>
        <p:spPr bwMode="auto">
          <a:xfrm>
            <a:off x="6699911" y="4110498"/>
            <a:ext cx="2119387" cy="139755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2" descr="Excavator, Sand, Industry, Machine, Digger">
            <a:extLst>
              <a:ext uri="{FF2B5EF4-FFF2-40B4-BE49-F238E27FC236}">
                <a16:creationId xmlns:a16="http://schemas.microsoft.com/office/drawing/2014/main" xmlns="" id="{149FD6DB-9D53-456C-A83D-6DC9B10CB3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7"/>
          <a:stretch/>
        </p:blipFill>
        <p:spPr bwMode="auto">
          <a:xfrm>
            <a:off x="9615317" y="4110498"/>
            <a:ext cx="1994515" cy="139755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2D0B90E-47B0-4E43-A933-F3830FFE0A0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544" y="532433"/>
            <a:ext cx="914224" cy="66957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84EAEDA-A9FB-46E0-81F9-AB4C58F36B0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360" y="362632"/>
            <a:ext cx="1849804" cy="86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11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6E18D0-E0FC-4FF6-AFFC-4EEAE70E6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About </a:t>
            </a:r>
            <a:r>
              <a:rPr lang="en-GB" dirty="0">
                <a:solidFill>
                  <a:srgbClr val="1B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Direction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3CE22E-A47F-4E44-8DD4-7A33D22318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78071"/>
            <a:ext cx="10347036" cy="235527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Particular experience in sustainable </a:t>
            </a:r>
            <a:r>
              <a:rPr lang="en-GB" sz="2000" dirty="0">
                <a:solidFill>
                  <a:srgbClr val="1B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projects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Helping clients increase </a:t>
            </a:r>
            <a:r>
              <a:rPr lang="en-GB" sz="1800" dirty="0">
                <a:solidFill>
                  <a:srgbClr val="1B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of supply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Gain greater </a:t>
            </a:r>
            <a:r>
              <a:rPr lang="en-GB" sz="1800" dirty="0">
                <a:solidFill>
                  <a:srgbClr val="1B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over energy costs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Low or </a:t>
            </a:r>
            <a:r>
              <a:rPr lang="en-GB" sz="1800" dirty="0">
                <a:solidFill>
                  <a:srgbClr val="1B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 Carbon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Focus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No ‘one-size-fits-all’ – we find the </a:t>
            </a:r>
            <a:r>
              <a:rPr lang="en-GB" sz="2000" dirty="0">
                <a:solidFill>
                  <a:srgbClr val="1B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solution for your demand, which will be different every time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We call this approach </a:t>
            </a:r>
            <a:r>
              <a:rPr lang="en-GB" sz="2000" b="1" u="sng" dirty="0">
                <a:solidFill>
                  <a:srgbClr val="1B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meso</a:t>
            </a:r>
            <a:r>
              <a:rPr lang="en-GB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 energy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Experience in gas CHP, biomass, AD, wind, solar, hydro and marine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AC62790-E7A6-4B9F-A1BD-B5FA8CCA0FE0}"/>
              </a:ext>
            </a:extLst>
          </p:cNvPr>
          <p:cNvSpPr/>
          <p:nvPr/>
        </p:nvSpPr>
        <p:spPr>
          <a:xfrm>
            <a:off x="838200" y="1809560"/>
            <a:ext cx="27029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1B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Delivery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34344D3A-6F65-40E1-9519-A73F0ACE02AA}"/>
              </a:ext>
            </a:extLst>
          </p:cNvPr>
          <p:cNvCxnSpPr>
            <a:cxnSpLocks/>
          </p:cNvCxnSpPr>
          <p:nvPr/>
        </p:nvCxnSpPr>
        <p:spPr>
          <a:xfrm>
            <a:off x="402336" y="1382895"/>
            <a:ext cx="114574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903A1F5-EA57-4DC8-983F-A45D2A708C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544" y="532433"/>
            <a:ext cx="914224" cy="6695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8087B3B-CDAE-4366-A8DD-2E2EDCA9ADD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360" y="362632"/>
            <a:ext cx="1849804" cy="862247"/>
          </a:xfrm>
          <a:prstGeom prst="rect">
            <a:avLst/>
          </a:prstGeom>
        </p:spPr>
      </p:pic>
      <p:pic>
        <p:nvPicPr>
          <p:cNvPr id="15" name="Picture 2" descr="Photovoltaic, Photovoltaic System, Solar System, Solar">
            <a:extLst>
              <a:ext uri="{FF2B5EF4-FFF2-40B4-BE49-F238E27FC236}">
                <a16:creationId xmlns:a16="http://schemas.microsoft.com/office/drawing/2014/main" xmlns="" id="{9E30B2C6-4C87-43D4-B1D2-97AADB4760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3"/>
          <a:stretch/>
        </p:blipFill>
        <p:spPr bwMode="auto">
          <a:xfrm>
            <a:off x="2378648" y="5166360"/>
            <a:ext cx="1468124" cy="13967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Image result for ocean">
            <a:extLst>
              <a:ext uri="{FF2B5EF4-FFF2-40B4-BE49-F238E27FC236}">
                <a16:creationId xmlns:a16="http://schemas.microsoft.com/office/drawing/2014/main" xmlns="" id="{BF99676B-3B27-49D9-B5DE-2D1957CDB0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7" t="16818" b="16865"/>
          <a:stretch/>
        </p:blipFill>
        <p:spPr bwMode="auto">
          <a:xfrm>
            <a:off x="4343418" y="5166360"/>
            <a:ext cx="1477051" cy="13967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 result for logs">
            <a:extLst>
              <a:ext uri="{FF2B5EF4-FFF2-40B4-BE49-F238E27FC236}">
                <a16:creationId xmlns:a16="http://schemas.microsoft.com/office/drawing/2014/main" xmlns="" id="{7CC671A0-04C9-4A08-8117-FA4C0F2CF6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7" t="2567" r="26451" b="29576"/>
          <a:stretch/>
        </p:blipFill>
        <p:spPr bwMode="auto">
          <a:xfrm>
            <a:off x="6317115" y="5166360"/>
            <a:ext cx="1511892" cy="14804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Windmill, Wind, Wind Turbine, Electric, Power">
            <a:extLst>
              <a:ext uri="{FF2B5EF4-FFF2-40B4-BE49-F238E27FC236}">
                <a16:creationId xmlns:a16="http://schemas.microsoft.com/office/drawing/2014/main" xmlns="" id="{84F40784-4B11-423D-A56F-36C709A8BD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7" r="15021"/>
          <a:stretch/>
        </p:blipFill>
        <p:spPr bwMode="auto">
          <a:xfrm>
            <a:off x="8325653" y="5106542"/>
            <a:ext cx="1572666" cy="154024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601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FCCC59-45DF-47BA-8B6A-4E0343478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Case Study: </a:t>
            </a:r>
            <a:r>
              <a:rPr lang="en-GB" sz="3600" dirty="0">
                <a:solidFill>
                  <a:srgbClr val="1B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Alderney Electricity Ltd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E06567-4253-44D4-AD5F-5BD227B53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0912"/>
            <a:ext cx="6742176" cy="59249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Energy solutions for a more prosperous island</a:t>
            </a:r>
          </a:p>
        </p:txBody>
      </p:sp>
      <p:pic>
        <p:nvPicPr>
          <p:cNvPr id="4" name="Picture 3" descr="C:\Users\f.ashmore\AppData\Local\Microsoft\Windows\INetCache\Content.Word\Alderney Panorama.jpg">
            <a:extLst>
              <a:ext uri="{FF2B5EF4-FFF2-40B4-BE49-F238E27FC236}">
                <a16:creationId xmlns:a16="http://schemas.microsoft.com/office/drawing/2014/main" xmlns="" id="{AF0B805E-8569-489A-8503-572E597BE62E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4"/>
          <a:stretch/>
        </p:blipFill>
        <p:spPr bwMode="auto">
          <a:xfrm>
            <a:off x="838200" y="2293842"/>
            <a:ext cx="10515600" cy="361854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290B085-972F-4F82-8675-EF299DF43E44}"/>
              </a:ext>
            </a:extLst>
          </p:cNvPr>
          <p:cNvCxnSpPr>
            <a:cxnSpLocks/>
          </p:cNvCxnSpPr>
          <p:nvPr/>
        </p:nvCxnSpPr>
        <p:spPr>
          <a:xfrm>
            <a:off x="402336" y="1382895"/>
            <a:ext cx="114574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FD52442-831D-4DDD-AD65-837A2E9F00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544" y="532433"/>
            <a:ext cx="914224" cy="6695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85D5A49-43F8-42C9-B9FC-00500B27CCA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360" y="362632"/>
            <a:ext cx="1849804" cy="86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884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6E18D0-E0FC-4FF6-AFFC-4EEAE70E6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Case Study: </a:t>
            </a:r>
            <a:r>
              <a:rPr lang="en-GB" sz="3600" dirty="0">
                <a:solidFill>
                  <a:srgbClr val="1B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Alderney Electricity Ltd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3CE22E-A47F-4E44-8DD4-7A33D22318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5789871"/>
            <a:ext cx="10347036" cy="49945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Initial Feasibility Study &amp; Public Consultation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Full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Engineering, Procurement, Construction Management (EPCM)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AC62790-E7A6-4B9F-A1BD-B5FA8CCA0FE0}"/>
              </a:ext>
            </a:extLst>
          </p:cNvPr>
          <p:cNvSpPr/>
          <p:nvPr/>
        </p:nvSpPr>
        <p:spPr>
          <a:xfrm>
            <a:off x="838200" y="5127090"/>
            <a:ext cx="16241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1B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Role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AA341252-C441-4FB7-AC6A-68E28D257F5B}"/>
              </a:ext>
            </a:extLst>
          </p:cNvPr>
          <p:cNvCxnSpPr>
            <a:cxnSpLocks/>
          </p:cNvCxnSpPr>
          <p:nvPr/>
        </p:nvCxnSpPr>
        <p:spPr>
          <a:xfrm>
            <a:off x="402336" y="1382895"/>
            <a:ext cx="114574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9C527FA-C0CB-4068-AC82-EBB27723C4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544" y="532433"/>
            <a:ext cx="914224" cy="6695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9015E79-8855-4E1B-AE06-43791C0B28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360" y="362632"/>
            <a:ext cx="1849804" cy="862247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FF37D9C0-39F7-4130-84AD-899432A53A9D}"/>
              </a:ext>
            </a:extLst>
          </p:cNvPr>
          <p:cNvSpPr txBox="1">
            <a:spLocks/>
          </p:cNvSpPr>
          <p:nvPr/>
        </p:nvSpPr>
        <p:spPr>
          <a:xfrm>
            <a:off x="838200" y="2332780"/>
            <a:ext cx="10347036" cy="2355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AEL updating electricity generation and distribution system for entire island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Includes new generation plant and opportunities for future renewable energy and district heating</a:t>
            </a:r>
          </a:p>
          <a:p>
            <a:pPr marL="0" indent="0" algn="just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improvements proposed will provide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rgbClr val="1B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 value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for domestic and business customers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improved </a:t>
            </a:r>
            <a:r>
              <a:rPr lang="en-GB" sz="2000" dirty="0">
                <a:solidFill>
                  <a:srgbClr val="1B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security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and continuity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 more </a:t>
            </a:r>
            <a:r>
              <a:rPr lang="en-GB" sz="2000" dirty="0">
                <a:solidFill>
                  <a:srgbClr val="1B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 and prosperous economy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for Alderney</a:t>
            </a: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567183D-58D2-4DEA-8963-982C62AEE5CE}"/>
              </a:ext>
            </a:extLst>
          </p:cNvPr>
          <p:cNvSpPr/>
          <p:nvPr/>
        </p:nvSpPr>
        <p:spPr>
          <a:xfrm>
            <a:off x="838200" y="1809560"/>
            <a:ext cx="29017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1B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Overview</a:t>
            </a:r>
          </a:p>
        </p:txBody>
      </p:sp>
      <p:pic>
        <p:nvPicPr>
          <p:cNvPr id="15" name="Picture 8" descr="Image result for alderney">
            <a:extLst>
              <a:ext uri="{FF2B5EF4-FFF2-40B4-BE49-F238E27FC236}">
                <a16:creationId xmlns:a16="http://schemas.microsoft.com/office/drawing/2014/main" xmlns="" id="{AE46DB13-6A85-4EA8-9DBF-8DBAB86AA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531" y="3461876"/>
            <a:ext cx="3244317" cy="243323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64DE967-8E89-4AE4-8419-E07F0EE2A59D}"/>
              </a:ext>
            </a:extLst>
          </p:cNvPr>
          <p:cNvSpPr txBox="1"/>
          <p:nvPr/>
        </p:nvSpPr>
        <p:spPr>
          <a:xfrm rot="20838528">
            <a:off x="6281624" y="4946829"/>
            <a:ext cx="2494112" cy="461665"/>
          </a:xfrm>
          <a:prstGeom prst="rect">
            <a:avLst/>
          </a:prstGeom>
          <a:noFill/>
          <a:ln>
            <a:solidFill>
              <a:srgbClr val="1BB183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/>
              <a:t>Start with WHY!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9AEADAD-785B-4821-9FCE-6374F501A26D}"/>
              </a:ext>
            </a:extLst>
          </p:cNvPr>
          <p:cNvSpPr txBox="1"/>
          <p:nvPr/>
        </p:nvSpPr>
        <p:spPr>
          <a:xfrm rot="20838528">
            <a:off x="9223490" y="6085481"/>
            <a:ext cx="2494112" cy="461665"/>
          </a:xfrm>
          <a:prstGeom prst="rect">
            <a:avLst/>
          </a:prstGeom>
          <a:noFill/>
          <a:ln>
            <a:solidFill>
              <a:srgbClr val="1BB183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/>
              <a:t>With a Twist!</a:t>
            </a:r>
          </a:p>
        </p:txBody>
      </p:sp>
    </p:spTree>
    <p:extLst>
      <p:ext uri="{BB962C8B-B14F-4D97-AF65-F5344CB8AC3E}">
        <p14:creationId xmlns:p14="http://schemas.microsoft.com/office/powerpoint/2010/main" val="322581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6E18D0-E0FC-4FF6-AFFC-4EEAE70E6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Engineer- Procure- Construct- </a:t>
            </a:r>
            <a:r>
              <a:rPr lang="en-GB" sz="3000" dirty="0">
                <a:solidFill>
                  <a:srgbClr val="1B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AA341252-C441-4FB7-AC6A-68E28D257F5B}"/>
              </a:ext>
            </a:extLst>
          </p:cNvPr>
          <p:cNvCxnSpPr>
            <a:cxnSpLocks/>
          </p:cNvCxnSpPr>
          <p:nvPr/>
        </p:nvCxnSpPr>
        <p:spPr>
          <a:xfrm>
            <a:off x="402336" y="1382895"/>
            <a:ext cx="114574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9C527FA-C0CB-4068-AC82-EBB27723C4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544" y="532433"/>
            <a:ext cx="914224" cy="6695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9015E79-8855-4E1B-AE06-43791C0B28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360" y="362632"/>
            <a:ext cx="1849804" cy="862247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3B7312A5-1184-412A-B699-4CA2D5328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10709637" cy="4681276"/>
          </a:xfrm>
        </p:spPr>
        <p:txBody>
          <a:bodyPr>
            <a:normAutofit fontScale="62500" lnSpcReduction="20000"/>
          </a:bodyPr>
          <a:lstStyle/>
          <a:p>
            <a:r>
              <a:rPr lang="en-GB" sz="4400" dirty="0">
                <a:solidFill>
                  <a:srgbClr val="1B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what is it? And why would you do it?</a:t>
            </a:r>
          </a:p>
          <a:p>
            <a:pPr marL="228600" lvl="1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Conventional PC</a:t>
            </a:r>
          </a:p>
          <a:p>
            <a:pPr marL="228600" lvl="1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EPC / EPC – M</a:t>
            </a:r>
          </a:p>
          <a:p>
            <a:pPr marL="228600" lvl="1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DBOO / DBOT</a:t>
            </a:r>
          </a:p>
          <a:p>
            <a:pPr marL="228600" lvl="1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PFI / PPP</a:t>
            </a:r>
          </a:p>
          <a:p>
            <a:pPr marL="228600" lvl="1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Other versions?</a:t>
            </a:r>
          </a:p>
          <a:p>
            <a:endParaRPr lang="en-GB" dirty="0"/>
          </a:p>
          <a:p>
            <a:pPr marL="0"/>
            <a:r>
              <a:rPr lang="en-GB" sz="5100" dirty="0">
                <a:solidFill>
                  <a:srgbClr val="1B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best for the full life cycle, for the owner / user / investor?</a:t>
            </a:r>
          </a:p>
          <a:p>
            <a:pPr marL="228600" lvl="1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Risk / Reward / Return</a:t>
            </a:r>
          </a:p>
          <a:p>
            <a:pPr marL="228600" lvl="1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When are these questions asked by the stakeholders and when, where and how does Governance happen? (The 2012 Olympics provided very good examples (see the web))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162426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6E18D0-E0FC-4FF6-AFFC-4EEAE70E6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Engineer- Procure- Construct- </a:t>
            </a:r>
            <a:r>
              <a:rPr lang="en-GB" sz="3000" dirty="0">
                <a:solidFill>
                  <a:srgbClr val="1B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3CE22E-A47F-4E44-8DD4-7A33D22318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5294920"/>
            <a:ext cx="10347036" cy="11153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Management services contracted on behalf of Client- acting as “Owners Agent” 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Combined management and administration of project controls, budget, program + quality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On the client side of the table in terms of delivery by the supply chain</a:t>
            </a: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AC62790-E7A6-4B9F-A1BD-B5FA8CCA0FE0}"/>
              </a:ext>
            </a:extLst>
          </p:cNvPr>
          <p:cNvSpPr/>
          <p:nvPr/>
        </p:nvSpPr>
        <p:spPr>
          <a:xfrm>
            <a:off x="838200" y="4749585"/>
            <a:ext cx="27815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1B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EPCM Role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AA341252-C441-4FB7-AC6A-68E28D257F5B}"/>
              </a:ext>
            </a:extLst>
          </p:cNvPr>
          <p:cNvCxnSpPr>
            <a:cxnSpLocks/>
          </p:cNvCxnSpPr>
          <p:nvPr/>
        </p:nvCxnSpPr>
        <p:spPr>
          <a:xfrm>
            <a:off x="402336" y="1382895"/>
            <a:ext cx="114574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9C527FA-C0CB-4068-AC82-EBB27723C4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544" y="532433"/>
            <a:ext cx="914224" cy="6695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9015E79-8855-4E1B-AE06-43791C0B28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360" y="362632"/>
            <a:ext cx="1849804" cy="862247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FF37D9C0-39F7-4130-84AD-899432A53A9D}"/>
              </a:ext>
            </a:extLst>
          </p:cNvPr>
          <p:cNvSpPr txBox="1">
            <a:spLocks/>
          </p:cNvSpPr>
          <p:nvPr/>
        </p:nvSpPr>
        <p:spPr>
          <a:xfrm>
            <a:off x="838200" y="2332780"/>
            <a:ext cx="10347036" cy="2355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Integrated Engineering, Procurement and Construction contracting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EPC Contractor delivers project on turn-key basis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Client benefits include: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Better risk management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Consolidated responsibility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Drives ownership of project lifecycle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Enhanced management oversight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567183D-58D2-4DEA-8963-982C62AEE5CE}"/>
              </a:ext>
            </a:extLst>
          </p:cNvPr>
          <p:cNvSpPr/>
          <p:nvPr/>
        </p:nvSpPr>
        <p:spPr>
          <a:xfrm>
            <a:off x="838200" y="1809560"/>
            <a:ext cx="24192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1B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EPC?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681FCF4-217A-47A6-977E-1915A06C702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075" y="2032578"/>
            <a:ext cx="3389978" cy="341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322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6E18D0-E0FC-4FF6-AFFC-4EEAE70E6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Engineer- Procure- Construct- </a:t>
            </a:r>
            <a:r>
              <a:rPr lang="en-GB" sz="3000" dirty="0">
                <a:solidFill>
                  <a:srgbClr val="1B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3CE22E-A47F-4E44-8DD4-7A33D22318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4547996"/>
            <a:ext cx="10347036" cy="131547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When does Design Freeze Occur?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When Should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Optioneering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Occur?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When Should Value Engineering Occur?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How do we understand, communicate and manage this</a:t>
            </a: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AC62790-E7A6-4B9F-A1BD-B5FA8CCA0FE0}"/>
              </a:ext>
            </a:extLst>
          </p:cNvPr>
          <p:cNvSpPr/>
          <p:nvPr/>
        </p:nvSpPr>
        <p:spPr>
          <a:xfrm>
            <a:off x="838200" y="3808980"/>
            <a:ext cx="27815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1B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EPCM Role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AA341252-C441-4FB7-AC6A-68E28D257F5B}"/>
              </a:ext>
            </a:extLst>
          </p:cNvPr>
          <p:cNvCxnSpPr>
            <a:cxnSpLocks/>
          </p:cNvCxnSpPr>
          <p:nvPr/>
        </p:nvCxnSpPr>
        <p:spPr>
          <a:xfrm>
            <a:off x="402336" y="1382895"/>
            <a:ext cx="114574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9C527FA-C0CB-4068-AC82-EBB27723C4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544" y="532433"/>
            <a:ext cx="914224" cy="6695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9015E79-8855-4E1B-AE06-43791C0B28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360" y="362632"/>
            <a:ext cx="1849804" cy="862247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FF37D9C0-39F7-4130-84AD-899432A53A9D}"/>
              </a:ext>
            </a:extLst>
          </p:cNvPr>
          <p:cNvSpPr txBox="1">
            <a:spLocks/>
          </p:cNvSpPr>
          <p:nvPr/>
        </p:nvSpPr>
        <p:spPr>
          <a:xfrm>
            <a:off x="838200" y="2332780"/>
            <a:ext cx="10347036" cy="1392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Always, Sometimes, Evolve into knowing what they want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They change it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And change it again (which is good and fair)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567183D-58D2-4DEA-8963-982C62AEE5CE}"/>
              </a:ext>
            </a:extLst>
          </p:cNvPr>
          <p:cNvSpPr/>
          <p:nvPr/>
        </p:nvSpPr>
        <p:spPr>
          <a:xfrm>
            <a:off x="838200" y="1725912"/>
            <a:ext cx="6902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1BB1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EPCM – Client Requirement Management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681FCF4-217A-47A6-977E-1915A06C702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075" y="2032578"/>
            <a:ext cx="3389978" cy="341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27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998</Words>
  <Application>Microsoft Office PowerPoint</Application>
  <PresentationFormat>Custom</PresentationFormat>
  <Paragraphs>171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An EPCM Approach Bringing Sustainable Energy to Alderney</vt:lpstr>
      <vt:lpstr>About Sustainable Direction</vt:lpstr>
      <vt:lpstr>About Sustainable Direction</vt:lpstr>
      <vt:lpstr>About Sustainable Direction</vt:lpstr>
      <vt:lpstr>Case Study: Alderney Electricity Ltd</vt:lpstr>
      <vt:lpstr>Case Study: Alderney Electricity Ltd</vt:lpstr>
      <vt:lpstr>Engineer- Procure- Construct- Management</vt:lpstr>
      <vt:lpstr>Engineer- Procure- Construct- Management</vt:lpstr>
      <vt:lpstr>Engineer- Procure- Construct- Management</vt:lpstr>
      <vt:lpstr>Engineer- Procure- Construct- Management</vt:lpstr>
      <vt:lpstr>Engineer- Procure- Construct- Management</vt:lpstr>
      <vt:lpstr>Engineer- Procure- Construct- Management</vt:lpstr>
      <vt:lpstr>Engineer- Procure- Construct- Management</vt:lpstr>
      <vt:lpstr>Engineer- Procure- Construct- Management</vt:lpstr>
      <vt:lpstr>Engineer- Procure- Construct- Management</vt:lpstr>
      <vt:lpstr>Engineer- Procure- Construct- Management</vt:lpstr>
      <vt:lpstr>Engineer- Procure- Construct- Management</vt:lpstr>
      <vt:lpstr>Case Study: Alderney Electricity Ltd</vt:lpstr>
      <vt:lpstr>Case Study: Alderney Electricity Ltd</vt:lpstr>
      <vt:lpstr>Case Study: Alderney Electricity Ltd</vt:lpstr>
      <vt:lpstr>Case Study: Alderney Electricity Ltd</vt:lpstr>
      <vt:lpstr>Case Study: Alderney Electricity Ltd</vt:lpstr>
      <vt:lpstr>Summary</vt:lpstr>
      <vt:lpstr>Any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Freya Ashmore (Sustainable Direction Limited)</dc:creator>
  <cp:lastModifiedBy>Andrew</cp:lastModifiedBy>
  <cp:revision>146</cp:revision>
  <dcterms:created xsi:type="dcterms:W3CDTF">2017-10-03T13:01:04Z</dcterms:created>
  <dcterms:modified xsi:type="dcterms:W3CDTF">2017-10-11T07:51:51Z</dcterms:modified>
</cp:coreProperties>
</file>