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</p:sldMasterIdLst>
  <p:notesMasterIdLst>
    <p:notesMasterId r:id="rId25"/>
  </p:notesMasterIdLst>
  <p:handoutMasterIdLst>
    <p:handoutMasterId r:id="rId26"/>
  </p:handoutMasterIdLst>
  <p:sldIdLst>
    <p:sldId id="277" r:id="rId3"/>
    <p:sldId id="280" r:id="rId4"/>
    <p:sldId id="279" r:id="rId5"/>
    <p:sldId id="281" r:id="rId6"/>
    <p:sldId id="284" r:id="rId7"/>
    <p:sldId id="282" r:id="rId8"/>
    <p:sldId id="256" r:id="rId9"/>
    <p:sldId id="278" r:id="rId10"/>
    <p:sldId id="270" r:id="rId11"/>
    <p:sldId id="269" r:id="rId12"/>
    <p:sldId id="272" r:id="rId13"/>
    <p:sldId id="273" r:id="rId14"/>
    <p:sldId id="275" r:id="rId15"/>
    <p:sldId id="274" r:id="rId16"/>
    <p:sldId id="293" r:id="rId17"/>
    <p:sldId id="290" r:id="rId18"/>
    <p:sldId id="294" r:id="rId19"/>
    <p:sldId id="296" r:id="rId20"/>
    <p:sldId id="297" r:id="rId21"/>
    <p:sldId id="298" r:id="rId22"/>
    <p:sldId id="299" r:id="rId23"/>
    <p:sldId id="300" r:id="rId24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3970" autoAdjust="0"/>
  </p:normalViewPr>
  <p:slideViewPr>
    <p:cSldViewPr snapToObjects="1">
      <p:cViewPr>
        <p:scale>
          <a:sx n="69" d="100"/>
          <a:sy n="69" d="100"/>
        </p:scale>
        <p:origin x="-1572" y="-2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74709-5DF9-4896-9C31-224515403BD9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B431D-41EF-4755-9384-77B7FD37CE87}">
      <dgm:prSet phldrT="[Text]" custT="1"/>
      <dgm:spPr/>
      <dgm:t>
        <a:bodyPr/>
        <a:lstStyle/>
        <a:p>
          <a:r>
            <a:rPr lang="en-US" altLang="en-US" sz="2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rPr>
            <a:t>Transport, Economy &amp; Environment</a:t>
          </a:r>
          <a:endParaRPr lang="en-US" sz="2200" dirty="0"/>
        </a:p>
      </dgm:t>
    </dgm:pt>
    <dgm:pt modelId="{1D9F6410-17C5-4DDE-B997-6639C426350D}" type="parTrans" cxnId="{B57ADF09-F49C-4747-8D8B-D3636571AD50}">
      <dgm:prSet/>
      <dgm:spPr/>
      <dgm:t>
        <a:bodyPr/>
        <a:lstStyle/>
        <a:p>
          <a:endParaRPr lang="en-US"/>
        </a:p>
      </dgm:t>
    </dgm:pt>
    <dgm:pt modelId="{A4BC6500-B079-426F-A739-846CF2F69F2D}" type="sibTrans" cxnId="{B57ADF09-F49C-4747-8D8B-D3636571AD50}">
      <dgm:prSet/>
      <dgm:spPr/>
      <dgm:t>
        <a:bodyPr/>
        <a:lstStyle/>
        <a:p>
          <a:endParaRPr lang="en-US"/>
        </a:p>
      </dgm:t>
    </dgm:pt>
    <dgm:pt modelId="{9856519C-3197-435A-856A-68EC64A3E8BD}">
      <dgm:prSet phldrT="[Text]" custT="1"/>
      <dgm:spPr/>
      <dgm:t>
        <a:bodyPr/>
        <a:lstStyle/>
        <a:p>
          <a:r>
            <a:rPr lang="en-US" sz="1600" dirty="0"/>
            <a:t>Environment</a:t>
          </a:r>
        </a:p>
      </dgm:t>
    </dgm:pt>
    <dgm:pt modelId="{3C409B78-3B53-4BEE-AB09-BC1513C3E3C3}" type="parTrans" cxnId="{0D694F8D-370B-4B28-84C0-07B4F0CC74CE}">
      <dgm:prSet/>
      <dgm:spPr/>
      <dgm:t>
        <a:bodyPr/>
        <a:lstStyle/>
        <a:p>
          <a:endParaRPr lang="en-US"/>
        </a:p>
      </dgm:t>
    </dgm:pt>
    <dgm:pt modelId="{EA7AB008-8435-45BD-9E9D-EE0C59D04D70}" type="sibTrans" cxnId="{0D694F8D-370B-4B28-84C0-07B4F0CC74CE}">
      <dgm:prSet/>
      <dgm:spPr/>
      <dgm:t>
        <a:bodyPr/>
        <a:lstStyle/>
        <a:p>
          <a:endParaRPr lang="en-US"/>
        </a:p>
      </dgm:t>
    </dgm:pt>
    <dgm:pt modelId="{B4821154-FDFB-4695-8A6A-2559B8F2BC65}">
      <dgm:prSet phldrT="[Text]" custT="1"/>
      <dgm:spPr/>
      <dgm:t>
        <a:bodyPr/>
        <a:lstStyle/>
        <a:p>
          <a:r>
            <a:rPr lang="en-US" sz="1600" dirty="0"/>
            <a:t>Growth &amp; Strategy</a:t>
          </a:r>
        </a:p>
      </dgm:t>
    </dgm:pt>
    <dgm:pt modelId="{BDE4D9C3-B39C-4A61-ABE0-608CCBC45469}" type="parTrans" cxnId="{95624A02-5811-4C00-A353-4393C83E50D6}">
      <dgm:prSet/>
      <dgm:spPr/>
      <dgm:t>
        <a:bodyPr/>
        <a:lstStyle/>
        <a:p>
          <a:endParaRPr lang="en-US"/>
        </a:p>
      </dgm:t>
    </dgm:pt>
    <dgm:pt modelId="{56EE5D49-B3A3-4434-8940-6F3433724847}" type="sibTrans" cxnId="{95624A02-5811-4C00-A353-4393C83E50D6}">
      <dgm:prSet/>
      <dgm:spPr/>
      <dgm:t>
        <a:bodyPr/>
        <a:lstStyle/>
        <a:p>
          <a:endParaRPr lang="en-US"/>
        </a:p>
      </dgm:t>
    </dgm:pt>
    <dgm:pt modelId="{0FC1DCF1-E3F0-4C9C-AF55-3C8F11A0EF18}">
      <dgm:prSet phldrT="[Text]" custT="1"/>
      <dgm:spPr/>
      <dgm:t>
        <a:bodyPr/>
        <a:lstStyle/>
        <a:p>
          <a:r>
            <a:rPr lang="en-US" sz="1600" dirty="0"/>
            <a:t>Regeneration &amp; Infrastructure</a:t>
          </a:r>
        </a:p>
      </dgm:t>
    </dgm:pt>
    <dgm:pt modelId="{96718A8B-D529-4D4E-9E29-A5A2303E9DB9}" type="parTrans" cxnId="{4B8AEBBF-BEA0-4A45-A1CA-5118398CE646}">
      <dgm:prSet/>
      <dgm:spPr/>
      <dgm:t>
        <a:bodyPr/>
        <a:lstStyle/>
        <a:p>
          <a:endParaRPr lang="en-US"/>
        </a:p>
      </dgm:t>
    </dgm:pt>
    <dgm:pt modelId="{99570739-0879-4C67-BB33-7F294B654001}" type="sibTrans" cxnId="{4B8AEBBF-BEA0-4A45-A1CA-5118398CE646}">
      <dgm:prSet/>
      <dgm:spPr/>
      <dgm:t>
        <a:bodyPr/>
        <a:lstStyle/>
        <a:p>
          <a:endParaRPr lang="en-US"/>
        </a:p>
      </dgm:t>
    </dgm:pt>
    <dgm:pt modelId="{78063BA7-8793-4ABF-975F-24D160E9F658}">
      <dgm:prSet phldrT="[Text]" custT="1"/>
      <dgm:spPr/>
      <dgm:t>
        <a:bodyPr/>
        <a:lstStyle/>
        <a:p>
          <a:r>
            <a:rPr lang="en-US" sz="1600" dirty="0"/>
            <a:t>Transport Services</a:t>
          </a:r>
        </a:p>
      </dgm:t>
    </dgm:pt>
    <dgm:pt modelId="{048421AC-26A9-4593-8465-B70147D6B083}" type="parTrans" cxnId="{B989CFF9-3CF2-4D15-BBE0-8DBDE055EC78}">
      <dgm:prSet/>
      <dgm:spPr/>
      <dgm:t>
        <a:bodyPr/>
        <a:lstStyle/>
        <a:p>
          <a:endParaRPr lang="en-US"/>
        </a:p>
      </dgm:t>
    </dgm:pt>
    <dgm:pt modelId="{25328DC6-02FD-471D-B7DF-C40FE41FD433}" type="sibTrans" cxnId="{B989CFF9-3CF2-4D15-BBE0-8DBDE055EC78}">
      <dgm:prSet/>
      <dgm:spPr/>
      <dgm:t>
        <a:bodyPr/>
        <a:lstStyle/>
        <a:p>
          <a:endParaRPr lang="en-US"/>
        </a:p>
      </dgm:t>
    </dgm:pt>
    <dgm:pt modelId="{B6F51A63-5E80-451A-86ED-CEAC492D26AE}">
      <dgm:prSet phldrT="[Text]" custT="1"/>
      <dgm:spPr/>
      <dgm:t>
        <a:bodyPr/>
        <a:lstStyle/>
        <a:p>
          <a:r>
            <a:rPr lang="en-US" sz="1600" dirty="0"/>
            <a:t>Strategic Business Planning &amp; Commercial Development</a:t>
          </a:r>
        </a:p>
      </dgm:t>
    </dgm:pt>
    <dgm:pt modelId="{6DF80FB2-BDF1-4A12-AFE9-4108A075F090}" type="parTrans" cxnId="{82A8C551-143B-4C1B-92D8-5F5678AF0B64}">
      <dgm:prSet/>
      <dgm:spPr/>
      <dgm:t>
        <a:bodyPr/>
        <a:lstStyle/>
        <a:p>
          <a:endParaRPr lang="en-US"/>
        </a:p>
      </dgm:t>
    </dgm:pt>
    <dgm:pt modelId="{F745AD06-3A39-4BBA-8309-35022EFD8BA0}" type="sibTrans" cxnId="{82A8C551-143B-4C1B-92D8-5F5678AF0B64}">
      <dgm:prSet/>
      <dgm:spPr/>
      <dgm:t>
        <a:bodyPr/>
        <a:lstStyle/>
        <a:p>
          <a:endParaRPr lang="en-US"/>
        </a:p>
      </dgm:t>
    </dgm:pt>
    <dgm:pt modelId="{F31255FC-D700-42AB-8568-4BFBD34275A2}" type="pres">
      <dgm:prSet presAssocID="{14674709-5DF9-4896-9C31-224515403BD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ED192E2-47C8-451E-B1D0-964E342B6048}" type="pres">
      <dgm:prSet presAssocID="{D72B431D-41EF-4755-9384-77B7FD37CE87}" presName="singleCycle" presStyleCnt="0"/>
      <dgm:spPr/>
    </dgm:pt>
    <dgm:pt modelId="{13B18E83-C5B8-4879-A73E-8C66F89C805F}" type="pres">
      <dgm:prSet presAssocID="{D72B431D-41EF-4755-9384-77B7FD37CE87}" presName="singleCenter" presStyleLbl="node1" presStyleIdx="0" presStyleCnt="6" custScaleX="115226" custScaleY="88282" custLinFactNeighborX="-1470" custLinFactNeighborY="-42592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C8DCD892-0606-4084-8367-D508ECBC0162}" type="pres">
      <dgm:prSet presAssocID="{3C409B78-3B53-4BEE-AB09-BC1513C3E3C3}" presName="Name56" presStyleLbl="parChTrans1D2" presStyleIdx="0" presStyleCnt="5"/>
      <dgm:spPr/>
      <dgm:t>
        <a:bodyPr/>
        <a:lstStyle/>
        <a:p>
          <a:endParaRPr lang="en-GB"/>
        </a:p>
      </dgm:t>
    </dgm:pt>
    <dgm:pt modelId="{76A622E3-FC3F-49A6-9AA0-8D4399846147}" type="pres">
      <dgm:prSet presAssocID="{9856519C-3197-435A-856A-68EC64A3E8BD}" presName="text0" presStyleLbl="node1" presStyleIdx="1" presStyleCnt="6" custScaleX="187400" custScaleY="89051" custRadScaleRad="79414" custRadScaleInc="-495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7965B3-00DF-43A1-A9D9-DA176A5CC536}" type="pres">
      <dgm:prSet presAssocID="{BDE4D9C3-B39C-4A61-ABE0-608CCBC45469}" presName="Name56" presStyleLbl="parChTrans1D2" presStyleIdx="1" presStyleCnt="5"/>
      <dgm:spPr/>
      <dgm:t>
        <a:bodyPr/>
        <a:lstStyle/>
        <a:p>
          <a:endParaRPr lang="en-GB"/>
        </a:p>
      </dgm:t>
    </dgm:pt>
    <dgm:pt modelId="{E149B24D-9B3A-442A-9C24-C14D9149E346}" type="pres">
      <dgm:prSet presAssocID="{B4821154-FDFB-4695-8A6A-2559B8F2BC65}" presName="text0" presStyleLbl="node1" presStyleIdx="2" presStyleCnt="6" custScaleX="187314" custScaleY="89051" custRadScaleRad="120886" custRadScaleInc="88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FA1D24-F4E6-42E6-8EC1-D08046B24D30}" type="pres">
      <dgm:prSet presAssocID="{96718A8B-D529-4D4E-9E29-A5A2303E9DB9}" presName="Name56" presStyleLbl="parChTrans1D2" presStyleIdx="2" presStyleCnt="5"/>
      <dgm:spPr/>
      <dgm:t>
        <a:bodyPr/>
        <a:lstStyle/>
        <a:p>
          <a:endParaRPr lang="en-GB"/>
        </a:p>
      </dgm:t>
    </dgm:pt>
    <dgm:pt modelId="{62109EA2-7380-4771-930B-4B5D13EAFFB0}" type="pres">
      <dgm:prSet presAssocID="{0FC1DCF1-E3F0-4C9C-AF55-3C8F11A0EF18}" presName="text0" presStyleLbl="node1" presStyleIdx="3" presStyleCnt="6" custScaleX="187314" custScaleY="89051" custRadScaleRad="109472" custRadScaleInc="-977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F7161F-C49B-40FB-ACE9-EE7A0539A4A1}" type="pres">
      <dgm:prSet presAssocID="{048421AC-26A9-4593-8465-B70147D6B083}" presName="Name56" presStyleLbl="parChTrans1D2" presStyleIdx="3" presStyleCnt="5"/>
      <dgm:spPr/>
      <dgm:t>
        <a:bodyPr/>
        <a:lstStyle/>
        <a:p>
          <a:endParaRPr lang="en-GB"/>
        </a:p>
      </dgm:t>
    </dgm:pt>
    <dgm:pt modelId="{6493B82B-528A-4C95-AA5B-B0DB52BBA9F5}" type="pres">
      <dgm:prSet presAssocID="{78063BA7-8793-4ABF-975F-24D160E9F658}" presName="text0" presStyleLbl="node1" presStyleIdx="4" presStyleCnt="6" custScaleX="187314" custScaleY="89051" custRadScaleRad="110874" custRadScaleInc="984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84979F-E09A-424F-9CE1-F8D432D7BD7B}" type="pres">
      <dgm:prSet presAssocID="{6DF80FB2-BDF1-4A12-AFE9-4108A075F090}" presName="Name56" presStyleLbl="parChTrans1D2" presStyleIdx="4" presStyleCnt="5"/>
      <dgm:spPr/>
      <dgm:t>
        <a:bodyPr/>
        <a:lstStyle/>
        <a:p>
          <a:endParaRPr lang="en-GB"/>
        </a:p>
      </dgm:t>
    </dgm:pt>
    <dgm:pt modelId="{34E969D6-16A1-46C1-B48F-2AE70A04C293}" type="pres">
      <dgm:prSet presAssocID="{B6F51A63-5E80-451A-86ED-CEAC492D26AE}" presName="text0" presStyleLbl="node1" presStyleIdx="5" presStyleCnt="6" custScaleX="187314" custScaleY="89051" custRadScaleRad="120886" custRadScaleInc="-88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5624A02-5811-4C00-A353-4393C83E50D6}" srcId="{D72B431D-41EF-4755-9384-77B7FD37CE87}" destId="{B4821154-FDFB-4695-8A6A-2559B8F2BC65}" srcOrd="1" destOrd="0" parTransId="{BDE4D9C3-B39C-4A61-ABE0-608CCBC45469}" sibTransId="{56EE5D49-B3A3-4434-8940-6F3433724847}"/>
    <dgm:cxn modelId="{1727E35F-5D69-4ED5-9BA6-594491094362}" type="presOf" srcId="{0FC1DCF1-E3F0-4C9C-AF55-3C8F11A0EF18}" destId="{62109EA2-7380-4771-930B-4B5D13EAFFB0}" srcOrd="0" destOrd="0" presId="urn:microsoft.com/office/officeart/2008/layout/RadialCluster"/>
    <dgm:cxn modelId="{DB8CE28C-7F3A-41F0-B1AD-61388F288783}" type="presOf" srcId="{B6F51A63-5E80-451A-86ED-CEAC492D26AE}" destId="{34E969D6-16A1-46C1-B48F-2AE70A04C293}" srcOrd="0" destOrd="0" presId="urn:microsoft.com/office/officeart/2008/layout/RadialCluster"/>
    <dgm:cxn modelId="{5337CDD4-AFD8-45AD-B2D8-EB0EA531B79A}" type="presOf" srcId="{B4821154-FDFB-4695-8A6A-2559B8F2BC65}" destId="{E149B24D-9B3A-442A-9C24-C14D9149E346}" srcOrd="0" destOrd="0" presId="urn:microsoft.com/office/officeart/2008/layout/RadialCluster"/>
    <dgm:cxn modelId="{82A8C551-143B-4C1B-92D8-5F5678AF0B64}" srcId="{D72B431D-41EF-4755-9384-77B7FD37CE87}" destId="{B6F51A63-5E80-451A-86ED-CEAC492D26AE}" srcOrd="4" destOrd="0" parTransId="{6DF80FB2-BDF1-4A12-AFE9-4108A075F090}" sibTransId="{F745AD06-3A39-4BBA-8309-35022EFD8BA0}"/>
    <dgm:cxn modelId="{573F75AD-30ED-40F2-A578-18C8D6CB15CB}" type="presOf" srcId="{048421AC-26A9-4593-8465-B70147D6B083}" destId="{A1F7161F-C49B-40FB-ACE9-EE7A0539A4A1}" srcOrd="0" destOrd="0" presId="urn:microsoft.com/office/officeart/2008/layout/RadialCluster"/>
    <dgm:cxn modelId="{BD105EBA-ABA6-49D1-8C0B-2B1D89FC652F}" type="presOf" srcId="{78063BA7-8793-4ABF-975F-24D160E9F658}" destId="{6493B82B-528A-4C95-AA5B-B0DB52BBA9F5}" srcOrd="0" destOrd="0" presId="urn:microsoft.com/office/officeart/2008/layout/RadialCluster"/>
    <dgm:cxn modelId="{4B8AEBBF-BEA0-4A45-A1CA-5118398CE646}" srcId="{D72B431D-41EF-4755-9384-77B7FD37CE87}" destId="{0FC1DCF1-E3F0-4C9C-AF55-3C8F11A0EF18}" srcOrd="2" destOrd="0" parTransId="{96718A8B-D529-4D4E-9E29-A5A2303E9DB9}" sibTransId="{99570739-0879-4C67-BB33-7F294B654001}"/>
    <dgm:cxn modelId="{E3E5D60D-6827-454A-AA3B-E29F57255D11}" type="presOf" srcId="{14674709-5DF9-4896-9C31-224515403BD9}" destId="{F31255FC-D700-42AB-8568-4BFBD34275A2}" srcOrd="0" destOrd="0" presId="urn:microsoft.com/office/officeart/2008/layout/RadialCluster"/>
    <dgm:cxn modelId="{DA622C7F-8398-4884-A59D-E9FE2EBF46AA}" type="presOf" srcId="{96718A8B-D529-4D4E-9E29-A5A2303E9DB9}" destId="{97FA1D24-F4E6-42E6-8EC1-D08046B24D30}" srcOrd="0" destOrd="0" presId="urn:microsoft.com/office/officeart/2008/layout/RadialCluster"/>
    <dgm:cxn modelId="{9398584C-3D8F-4EE0-96F8-35526829997B}" type="presOf" srcId="{3C409B78-3B53-4BEE-AB09-BC1513C3E3C3}" destId="{C8DCD892-0606-4084-8367-D508ECBC0162}" srcOrd="0" destOrd="0" presId="urn:microsoft.com/office/officeart/2008/layout/RadialCluster"/>
    <dgm:cxn modelId="{B989CFF9-3CF2-4D15-BBE0-8DBDE055EC78}" srcId="{D72B431D-41EF-4755-9384-77B7FD37CE87}" destId="{78063BA7-8793-4ABF-975F-24D160E9F658}" srcOrd="3" destOrd="0" parTransId="{048421AC-26A9-4593-8465-B70147D6B083}" sibTransId="{25328DC6-02FD-471D-B7DF-C40FE41FD433}"/>
    <dgm:cxn modelId="{B57ADF09-F49C-4747-8D8B-D3636571AD50}" srcId="{14674709-5DF9-4896-9C31-224515403BD9}" destId="{D72B431D-41EF-4755-9384-77B7FD37CE87}" srcOrd="0" destOrd="0" parTransId="{1D9F6410-17C5-4DDE-B997-6639C426350D}" sibTransId="{A4BC6500-B079-426F-A739-846CF2F69F2D}"/>
    <dgm:cxn modelId="{187E7E5B-36D6-4396-A140-1F71786EF74A}" type="presOf" srcId="{6DF80FB2-BDF1-4A12-AFE9-4108A075F090}" destId="{4C84979F-E09A-424F-9CE1-F8D432D7BD7B}" srcOrd="0" destOrd="0" presId="urn:microsoft.com/office/officeart/2008/layout/RadialCluster"/>
    <dgm:cxn modelId="{C6246B2C-8102-4044-BC72-F759B9E86A42}" type="presOf" srcId="{9856519C-3197-435A-856A-68EC64A3E8BD}" destId="{76A622E3-FC3F-49A6-9AA0-8D4399846147}" srcOrd="0" destOrd="0" presId="urn:microsoft.com/office/officeart/2008/layout/RadialCluster"/>
    <dgm:cxn modelId="{49CC39B0-894C-4D40-A8E0-9FF3A507B948}" type="presOf" srcId="{D72B431D-41EF-4755-9384-77B7FD37CE87}" destId="{13B18E83-C5B8-4879-A73E-8C66F89C805F}" srcOrd="0" destOrd="0" presId="urn:microsoft.com/office/officeart/2008/layout/RadialCluster"/>
    <dgm:cxn modelId="{77492D10-E639-4970-B2A3-B598601B8A04}" type="presOf" srcId="{BDE4D9C3-B39C-4A61-ABE0-608CCBC45469}" destId="{F57965B3-00DF-43A1-A9D9-DA176A5CC536}" srcOrd="0" destOrd="0" presId="urn:microsoft.com/office/officeart/2008/layout/RadialCluster"/>
    <dgm:cxn modelId="{0D694F8D-370B-4B28-84C0-07B4F0CC74CE}" srcId="{D72B431D-41EF-4755-9384-77B7FD37CE87}" destId="{9856519C-3197-435A-856A-68EC64A3E8BD}" srcOrd="0" destOrd="0" parTransId="{3C409B78-3B53-4BEE-AB09-BC1513C3E3C3}" sibTransId="{EA7AB008-8435-45BD-9E9D-EE0C59D04D70}"/>
    <dgm:cxn modelId="{FABD1DE1-DAEF-48DE-A75D-30DD6CC6F389}" type="presParOf" srcId="{F31255FC-D700-42AB-8568-4BFBD34275A2}" destId="{FED192E2-47C8-451E-B1D0-964E342B6048}" srcOrd="0" destOrd="0" presId="urn:microsoft.com/office/officeart/2008/layout/RadialCluster"/>
    <dgm:cxn modelId="{153E0AAF-AF43-43AA-A073-422EC79D57A6}" type="presParOf" srcId="{FED192E2-47C8-451E-B1D0-964E342B6048}" destId="{13B18E83-C5B8-4879-A73E-8C66F89C805F}" srcOrd="0" destOrd="0" presId="urn:microsoft.com/office/officeart/2008/layout/RadialCluster"/>
    <dgm:cxn modelId="{C774F5E6-1232-4D12-AC35-DCEDB20681C3}" type="presParOf" srcId="{FED192E2-47C8-451E-B1D0-964E342B6048}" destId="{C8DCD892-0606-4084-8367-D508ECBC0162}" srcOrd="1" destOrd="0" presId="urn:microsoft.com/office/officeart/2008/layout/RadialCluster"/>
    <dgm:cxn modelId="{F3AA33BC-25DF-4B37-8C42-02075ABDBB65}" type="presParOf" srcId="{FED192E2-47C8-451E-B1D0-964E342B6048}" destId="{76A622E3-FC3F-49A6-9AA0-8D4399846147}" srcOrd="2" destOrd="0" presId="urn:microsoft.com/office/officeart/2008/layout/RadialCluster"/>
    <dgm:cxn modelId="{F008E02A-38C5-49AF-A041-2093C5F91FAC}" type="presParOf" srcId="{FED192E2-47C8-451E-B1D0-964E342B6048}" destId="{F57965B3-00DF-43A1-A9D9-DA176A5CC536}" srcOrd="3" destOrd="0" presId="urn:microsoft.com/office/officeart/2008/layout/RadialCluster"/>
    <dgm:cxn modelId="{B57A4CE6-F3AC-453E-82D3-DE8F85726410}" type="presParOf" srcId="{FED192E2-47C8-451E-B1D0-964E342B6048}" destId="{E149B24D-9B3A-442A-9C24-C14D9149E346}" srcOrd="4" destOrd="0" presId="urn:microsoft.com/office/officeart/2008/layout/RadialCluster"/>
    <dgm:cxn modelId="{3F472265-0160-4254-92DA-375369F42552}" type="presParOf" srcId="{FED192E2-47C8-451E-B1D0-964E342B6048}" destId="{97FA1D24-F4E6-42E6-8EC1-D08046B24D30}" srcOrd="5" destOrd="0" presId="urn:microsoft.com/office/officeart/2008/layout/RadialCluster"/>
    <dgm:cxn modelId="{36D5DC31-4E11-4242-AC93-442FB6B9594F}" type="presParOf" srcId="{FED192E2-47C8-451E-B1D0-964E342B6048}" destId="{62109EA2-7380-4771-930B-4B5D13EAFFB0}" srcOrd="6" destOrd="0" presId="urn:microsoft.com/office/officeart/2008/layout/RadialCluster"/>
    <dgm:cxn modelId="{D81D2BE0-8E84-4E2C-964B-4D197D10C999}" type="presParOf" srcId="{FED192E2-47C8-451E-B1D0-964E342B6048}" destId="{A1F7161F-C49B-40FB-ACE9-EE7A0539A4A1}" srcOrd="7" destOrd="0" presId="urn:microsoft.com/office/officeart/2008/layout/RadialCluster"/>
    <dgm:cxn modelId="{84A575CF-FF27-4AE5-842D-BFB0900141C4}" type="presParOf" srcId="{FED192E2-47C8-451E-B1D0-964E342B6048}" destId="{6493B82B-528A-4C95-AA5B-B0DB52BBA9F5}" srcOrd="8" destOrd="0" presId="urn:microsoft.com/office/officeart/2008/layout/RadialCluster"/>
    <dgm:cxn modelId="{AAFF487D-9154-485E-9EBA-5ABD327039A1}" type="presParOf" srcId="{FED192E2-47C8-451E-B1D0-964E342B6048}" destId="{4C84979F-E09A-424F-9CE1-F8D432D7BD7B}" srcOrd="9" destOrd="0" presId="urn:microsoft.com/office/officeart/2008/layout/RadialCluster"/>
    <dgm:cxn modelId="{8DD30F9F-10E0-4E73-BF64-9F082C574328}" type="presParOf" srcId="{FED192E2-47C8-451E-B1D0-964E342B6048}" destId="{34E969D6-16A1-46C1-B48F-2AE70A04C293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3480E4E2-1656-4E41-9298-042DD1290B71}" type="datetime1">
              <a:rPr lang="en-GB" altLang="en-US"/>
              <a:pPr>
                <a:defRPr/>
              </a:pPr>
              <a:t>24/03/2016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itchFamily="34" charset="0"/>
              </a:defRPr>
            </a:lvl1pPr>
          </a:lstStyle>
          <a:p>
            <a:fld id="{FF54C6F8-08E5-46F6-86FC-E795083B90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3886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093237DD-50AA-4F7E-8838-A1F9B867DFEC}" type="datetime1">
              <a:rPr lang="en-GB" altLang="en-US"/>
              <a:pPr>
                <a:defRPr/>
              </a:pPr>
              <a:t>24/03/2016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itchFamily="34" charset="0"/>
              </a:defRPr>
            </a:lvl1pPr>
          </a:lstStyle>
          <a:p>
            <a:fld id="{AE3FAA1A-08BF-4457-A3AA-A8AFE4C705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4563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D34851-A989-491E-82E4-83652D7A2697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public sector is not overwhelmed with money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Austerity has hit local government even harder than      central government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have becoming as lean as we possibly can with respect to staff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Some of the options to drive further efficiencies and savings, such as digital are not as far advanced as they could be</a:t>
            </a:r>
          </a:p>
          <a:p>
            <a:endParaRPr lang="en-GB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6A479F-9447-4C71-ADDA-5B47D60432D3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A481E6-6889-48E0-BACA-649BADBC4484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BB9D0A-AFE6-46C0-BCD8-112287393A4F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Portfolio Management – What it’s given us: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are aligning projects not only to the Strategic Plan but also to our Business Unit Objectives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have real Portfolios, and a cabinet member that aligns to them, Environment and Transport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have now built a successful Single View of Change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have real time information that means that the Directors and MD of the Business Unit cam make quick decisions around the projects that we progress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It’s given us the flexibility to change with either business priorities or political priorities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have successfully developed a pipeline for the next 12-18 months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now more fully align to Business Unit goals and Strategic Objectives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455EE2-B6CD-4264-9686-50911697EFCA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231AC2-4DC0-4420-AEE8-FD9648DD4A69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569F3E-F299-4A08-BB62-5890D88D9317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CCB765-3028-4579-BA9B-4BBC06954C22}" type="slidenum">
              <a:rPr lang="en-GB" altLang="en-US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71B90E-4EC3-43D8-A11A-73E71D4B4E93}" type="slidenum">
              <a:rPr lang="en-GB" altLang="en-US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99C15C-BD1F-4D70-BB9B-B4B5E907D735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Buckinghamshire is a ceremonial county in South East England. 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It borders Greater London to the south east, Berkshire to the south, Oxfordshire to the west, Northamptonshire to the north, Bedfordshire to the north east and Hertfordshire to the east.</a:t>
            </a: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45257-9636-4AFF-B8F8-03C99AB02F97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Home to approximately 505,000 people</a:t>
            </a:r>
          </a:p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73% of households own their own home</a:t>
            </a:r>
          </a:p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86% of people describe themselves as being in good or very good health</a:t>
            </a:r>
          </a:p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87% of households have access to a car or a van</a:t>
            </a:r>
          </a:p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54% of the residents are married</a:t>
            </a:r>
          </a:p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Households with Children make up the greatest group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However, over a third of the population is within the bottom 20% most deprived in England in terms of geographical barriers to services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Overall age profile is similar to UK, but lower in 20/30 year olds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There are pockets of social deprivation, Currently 3.6% of residents live in the 20-30% most deprived areas of the country</a:t>
            </a: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F95F85-3DF0-4402-ABB9-55ABF5B79CBD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Three tier local government</a:t>
            </a:r>
          </a:p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County Council – Buckinghamshire County Council founded in 1889, stable political environment</a:t>
            </a:r>
          </a:p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District Councils – Four district councils, 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Aylesbury Vale, Chiltern, South Bucks and Wycombe 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One Unitary – Milton Keynes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Parish Councils – 168 parishes (8 Town councils, 131 parish councils and 29 parish meetings)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Member led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D950A9A-55AB-48EC-BE53-46D96C45C0B4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Safeguarding Our Vulnerable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Creating Opportunities and Building Self Reliance 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Keeping Buckinghamshire Thriving and Attractive 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3176AC-1A8B-45EE-B2ED-F9E34BD7EBF7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Consists of 5 Delivery Units</a:t>
            </a:r>
          </a:p>
          <a:p>
            <a:pPr lvl="1"/>
            <a:r>
              <a:rPr lang="en-GB" alt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Environment </a:t>
            </a:r>
          </a:p>
          <a:p>
            <a:pPr lvl="1"/>
            <a:r>
              <a:rPr lang="en-GB" alt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Growth &amp; Strategy</a:t>
            </a:r>
          </a:p>
          <a:p>
            <a:pPr lvl="1"/>
            <a:r>
              <a:rPr lang="en-GB" alt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Regeneration &amp; Infrastructure</a:t>
            </a:r>
          </a:p>
          <a:p>
            <a:pPr lvl="1"/>
            <a:r>
              <a:rPr lang="en-GB" alt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Transport Services</a:t>
            </a:r>
          </a:p>
          <a:p>
            <a:pPr lvl="1"/>
            <a:r>
              <a:rPr lang="en-GB" alt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Strategic Business Planning &amp; Commercial Development 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DA57C51-8205-44CE-9A8B-45BABC6A4B93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11BBEE-8E01-4EED-89F3-EF6E7D897BC5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Not only do Business Units work in silos but individual Delivery Units work in silos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 one could quite articulate when people were available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 one at a business unit level knows exactly what projects are being worked on and by whom across delivery units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Individual project managers were really busy, but nobody was sure that the things they were working on were the highest priorities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Lots of different project methodologies being used Prince 2 remains strong, but Agile is making inroads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 Single View of Change and no long term pipeline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B73D9F-9FD7-4BE1-B458-4B7915B8D955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33400" y="152400"/>
            <a:ext cx="7696200" cy="522288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7CA40"/>
              </a:buClr>
              <a:buFont typeface="Arial" charset="0"/>
              <a:buNone/>
              <a:defRPr/>
            </a:pPr>
            <a:r>
              <a:rPr lang="en-GB" altLang="en-US" sz="1600">
                <a:cs typeface="Arial" charset="0"/>
              </a:rPr>
              <a:t>Buckinghamshire County Council</a:t>
            </a:r>
          </a:p>
        </p:txBody>
      </p:sp>
      <p:pic>
        <p:nvPicPr>
          <p:cNvPr id="5" name="Picture 5" descr="FINAL Rolling Hill Master Logo 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3388"/>
            <a:ext cx="91440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699" name="Title Placeholder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772400" cy="1470025"/>
          </a:xfrm>
        </p:spPr>
        <p:txBody>
          <a:bodyPr/>
          <a:lstStyle>
            <a:lvl1pPr algn="ctr">
              <a:defRPr sz="4000" smtClean="0">
                <a:latin typeface="Arial" charset="0"/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285700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189288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2400" smtClean="0">
                <a:latin typeface="Arial" charset="0"/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5FBDDE-02FA-44E0-8D7B-BEA9D8A28F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894340"/>
      </p:ext>
    </p:extLst>
  </p:cSld>
  <p:clrMapOvr>
    <a:masterClrMapping/>
  </p:clrMapOvr>
  <p:transition spd="med">
    <p:fade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460F-AEE8-4F87-B8D4-213232736CFF}" type="datetimeFigureOut">
              <a:rPr lang="en-GB"/>
              <a:pPr>
                <a:defRPr/>
              </a:pPr>
              <a:t>24/03/2016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DD816-B3AF-4A2D-8568-C003D472B5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370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6955-7E8B-49CC-B109-C2852AC3A13D}" type="datetimeFigureOut">
              <a:rPr lang="en-GB"/>
              <a:pPr>
                <a:defRPr/>
              </a:pPr>
              <a:t>24/03/2016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7DEF8-1824-4BCC-983A-DD5663486F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649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A67B2-6645-4450-9701-0094932B4D06}" type="datetimeFigureOut">
              <a:rPr lang="en-GB"/>
              <a:pPr>
                <a:defRPr/>
              </a:pPr>
              <a:t>24/03/2016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2420-851E-4DE1-9692-9F86BD4C8A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440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B58C-9B71-4746-9779-73EDD7EA6687}" type="datetimeFigureOut">
              <a:rPr lang="en-GB"/>
              <a:pPr>
                <a:defRPr/>
              </a:pPr>
              <a:t>24/03/2016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E309E-91E3-42A4-B486-DB4DA55E1E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963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4813"/>
            <a:ext cx="8153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84313"/>
            <a:ext cx="8153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E41B6-5F94-41E8-9CB6-9F8AEA312D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568363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C0DF-9182-4C1B-AE79-913C97E86475}" type="datetimeFigureOut">
              <a:rPr lang="en-GB"/>
              <a:pPr>
                <a:defRPr/>
              </a:pPr>
              <a:t>24/03/2016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3DABA-48DD-4238-877F-D41383720D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020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A1BB-1CA1-4816-B674-C15991FFA1AA}" type="datetimeFigureOut">
              <a:rPr lang="en-GB"/>
              <a:pPr>
                <a:defRPr/>
              </a:pPr>
              <a:t>24/03/2016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A738E-2653-4785-94DE-57FBD00808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071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B1BF-4683-4608-903F-9EEEB71A1D92}" type="datetimeFigureOut">
              <a:rPr lang="en-GB"/>
              <a:pPr>
                <a:defRPr/>
              </a:pPr>
              <a:t>24/03/2016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F160C-8E4B-40C4-BD82-F7918251B4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31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2E47-003C-4997-9D03-442E91D1BAE3}" type="datetimeFigureOut">
              <a:rPr lang="en-GB"/>
              <a:pPr>
                <a:defRPr/>
              </a:pPr>
              <a:t>24/03/2016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2AE9A-401A-48DE-A43B-F5C04041EF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939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7972-5D72-4847-9C09-FDEDC65818AE}" type="datetimeFigureOut">
              <a:rPr lang="en-GB"/>
              <a:pPr>
                <a:defRPr/>
              </a:pPr>
              <a:t>24/03/2016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0A8CA-0FE6-425F-A75F-3E4611FE66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67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EF17-7E31-4A40-957A-E17FD237D8A1}" type="datetimeFigureOut">
              <a:rPr lang="en-GB"/>
              <a:pPr>
                <a:defRPr/>
              </a:pPr>
              <a:t>24/03/2016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C4DC6-F789-4857-ABBF-1F39857A11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98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DF24-467A-4145-96CF-53A6022C5F67}" type="datetimeFigureOut">
              <a:rPr lang="en-GB"/>
              <a:pPr>
                <a:defRPr/>
              </a:pPr>
              <a:t>24/03/2016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3B4A5-18D3-46D5-AB73-0AD0B6DDE9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89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INAL Rolling Hill Master Section for Presentation RG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5430838"/>
            <a:ext cx="295275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404813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484313"/>
            <a:ext cx="815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33400" y="152400"/>
            <a:ext cx="7696200" cy="522288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7CA40"/>
              </a:buClr>
              <a:buFont typeface="Arial" charset="0"/>
              <a:buNone/>
              <a:defRPr/>
            </a:pPr>
            <a:r>
              <a:rPr lang="en-GB" altLang="en-US" sz="1600">
                <a:cs typeface="Arial" charset="0"/>
              </a:rPr>
              <a:t>Buckinghamshire County Council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fld id="{9CE59B65-1BF2-4CCD-9372-75C72B452B0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9" r:id="rId2"/>
  </p:sldLayoutIdLst>
  <p:transition spd="med">
    <p:fade/>
  </p:transition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65" charset="0"/>
          <a:ea typeface="ＭＳ Ｐゴシック" pitchFamily="-65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65" charset="0"/>
          <a:ea typeface="ＭＳ Ｐゴシック" pitchFamily="-65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65" charset="0"/>
          <a:ea typeface="ＭＳ Ｐゴシック" pitchFamily="-65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65" charset="0"/>
          <a:ea typeface="ＭＳ Ｐゴシック" pitchFamily="-65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7CA40"/>
        </a:buClr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97CA40"/>
        </a:buClr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Portfolio Management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5530DFD8-F743-41A5-96FF-BA88753BF19F}" type="datetimeFigureOut">
              <a:rPr lang="en-GB"/>
              <a:pPr>
                <a:defRPr/>
              </a:pPr>
              <a:t>24/03/2016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0068E8D-7B12-4B9C-AECB-0ECFB359EDA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288" y="-315913"/>
            <a:ext cx="4176712" cy="1081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1743076" cy="25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>
                <a:latin typeface="Arial" pitchFamily="34" charset="0"/>
                <a:ea typeface="ＭＳ Ｐゴシック" pitchFamily="34" charset="-128"/>
                <a:cs typeface="Arial" pitchFamily="34" charset="0"/>
              </a:rPr>
              <a:t>From Global Telecoms to</a:t>
            </a:r>
            <a:br>
              <a:rPr lang="en-GB" altLang="en-US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altLang="en-US">
                <a:latin typeface="Arial" pitchFamily="34" charset="0"/>
                <a:ea typeface="ＭＳ Ｐゴシック" pitchFamily="34" charset="-128"/>
                <a:cs typeface="Arial" pitchFamily="34" charset="0"/>
              </a:rPr>
              <a:t>Local Authority</a:t>
            </a:r>
          </a:p>
        </p:txBody>
      </p:sp>
      <p:sp>
        <p:nvSpPr>
          <p:cNvPr id="614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altLang="en-US">
                <a:latin typeface="Arial" pitchFamily="34" charset="0"/>
                <a:ea typeface="ＭＳ Ｐゴシック" pitchFamily="34" charset="-128"/>
                <a:cs typeface="Arial" pitchFamily="34" charset="0"/>
              </a:rPr>
              <a:t>A Journey in Portfolio Management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3A48AF-E24F-4E91-B26D-87E3AD2B1115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533400" y="485775"/>
            <a:ext cx="8153400" cy="7620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Political Landscape</a:t>
            </a:r>
          </a:p>
        </p:txBody>
      </p:sp>
      <p:pic>
        <p:nvPicPr>
          <p:cNvPr id="19460" name="Picture 6" descr="buckscclogo.jpg (694×700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836613"/>
            <a:ext cx="1524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4" descr="JLL_UK_Public_Sector_Aylesbury_Vale_District_Council_Logo_225.jpg (225×22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9763" r="18245" b="9598"/>
          <a:stretch>
            <a:fillRect/>
          </a:stretch>
        </p:blipFill>
        <p:spPr bwMode="auto">
          <a:xfrm>
            <a:off x="258763" y="3198813"/>
            <a:ext cx="122237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6" descr="chiltern.jpg (7087×2406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08" y="3675063"/>
            <a:ext cx="1728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8" descr="crest.gif (215×7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333" y="363537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0" descr="Wycombe.jpg (624×480)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73" y="3487738"/>
            <a:ext cx="12477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eft Brace 17"/>
          <p:cNvSpPr/>
          <p:nvPr/>
        </p:nvSpPr>
        <p:spPr>
          <a:xfrm rot="5400000">
            <a:off x="4225925" y="-1779587"/>
            <a:ext cx="668338" cy="8780462"/>
          </a:xfrm>
          <a:prstGeom prst="leftBrace">
            <a:avLst>
              <a:gd name="adj1" fmla="val 8333"/>
              <a:gd name="adj2" fmla="val 5198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0" name="Left Brace 29"/>
          <p:cNvSpPr/>
          <p:nvPr/>
        </p:nvSpPr>
        <p:spPr>
          <a:xfrm rot="5400000">
            <a:off x="719138" y="4187825"/>
            <a:ext cx="209550" cy="1308100"/>
          </a:xfrm>
          <a:prstGeom prst="leftBrace">
            <a:avLst>
              <a:gd name="adj1" fmla="val 8333"/>
              <a:gd name="adj2" fmla="val 5198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3" name="Left Brace 32"/>
          <p:cNvSpPr/>
          <p:nvPr/>
        </p:nvSpPr>
        <p:spPr>
          <a:xfrm rot="5400000">
            <a:off x="2817019" y="4187825"/>
            <a:ext cx="209550" cy="1308100"/>
          </a:xfrm>
          <a:prstGeom prst="leftBrace">
            <a:avLst>
              <a:gd name="adj1" fmla="val 8333"/>
              <a:gd name="adj2" fmla="val 5198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4" name="Left Brace 33"/>
          <p:cNvSpPr/>
          <p:nvPr/>
        </p:nvSpPr>
        <p:spPr>
          <a:xfrm rot="5400000">
            <a:off x="5252541" y="4187031"/>
            <a:ext cx="209550" cy="1309688"/>
          </a:xfrm>
          <a:prstGeom prst="leftBrace">
            <a:avLst>
              <a:gd name="adj1" fmla="val 8333"/>
              <a:gd name="adj2" fmla="val 5198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5" name="Left Brace 34"/>
          <p:cNvSpPr/>
          <p:nvPr/>
        </p:nvSpPr>
        <p:spPr>
          <a:xfrm rot="5400000">
            <a:off x="7845623" y="4187825"/>
            <a:ext cx="209550" cy="1308100"/>
          </a:xfrm>
          <a:prstGeom prst="leftBrace">
            <a:avLst>
              <a:gd name="adj1" fmla="val 8333"/>
              <a:gd name="adj2" fmla="val 5198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9470" name="Rectangle 18"/>
          <p:cNvSpPr>
            <a:spLocks noChangeArrowheads="1"/>
          </p:cNvSpPr>
          <p:nvPr/>
        </p:nvSpPr>
        <p:spPr bwMode="auto">
          <a:xfrm>
            <a:off x="413345" y="5230813"/>
            <a:ext cx="7038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 dirty="0"/>
              <a:t>Parish Councils (168 Parishes)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 dirty="0"/>
              <a:t>8 Town councils, 131 parish councils and 29 parish meetings</a:t>
            </a:r>
          </a:p>
        </p:txBody>
      </p:sp>
      <p:cxnSp>
        <p:nvCxnSpPr>
          <p:cNvPr id="21" name="Straight Connector 20"/>
          <p:cNvCxnSpPr>
            <a:stCxn id="35" idx="0"/>
          </p:cNvCxnSpPr>
          <p:nvPr/>
        </p:nvCxnSpPr>
        <p:spPr>
          <a:xfrm>
            <a:off x="8604448" y="4946650"/>
            <a:ext cx="0" cy="930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0" idx="2"/>
          </p:cNvCxnSpPr>
          <p:nvPr/>
        </p:nvCxnSpPr>
        <p:spPr>
          <a:xfrm>
            <a:off x="169863" y="4946650"/>
            <a:ext cx="3175" cy="930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5" name="Rectangle 42"/>
          <p:cNvSpPr>
            <a:spLocks noChangeArrowheads="1"/>
          </p:cNvSpPr>
          <p:nvPr/>
        </p:nvSpPr>
        <p:spPr bwMode="auto">
          <a:xfrm>
            <a:off x="3274814" y="280511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 dirty="0"/>
              <a:t>District Councils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D0BCC7-77D7-47F7-81C0-BC1185E2F65E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21507" name="Rectangle 2"/>
          <p:cNvSpPr>
            <a:spLocks noGrp="1"/>
          </p:cNvSpPr>
          <p:nvPr>
            <p:ph type="title"/>
          </p:nvPr>
        </p:nvSpPr>
        <p:spPr>
          <a:xfrm>
            <a:off x="538163" y="1154113"/>
            <a:ext cx="8153400" cy="7620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Our Strategic Plan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2276475"/>
            <a:ext cx="94313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3D41B7-E5D4-412B-BC7A-64AE4F32BF44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/>
          </p:cNvSpPr>
          <p:nvPr>
            <p:ph type="title"/>
          </p:nvPr>
        </p:nvSpPr>
        <p:spPr>
          <a:xfrm>
            <a:off x="533400" y="301625"/>
            <a:ext cx="8153400" cy="7620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Business Unit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-306288" y="512676"/>
          <a:ext cx="97565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E7CDB9-9395-4227-BE91-A71671CE1F38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/>
          </p:nvPr>
        </p:nvSpPr>
        <p:spPr>
          <a:xfrm>
            <a:off x="533400" y="866775"/>
            <a:ext cx="8153400" cy="7620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 does the work look like	</a:t>
            </a:r>
          </a:p>
        </p:txBody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533400" y="1846263"/>
            <a:ext cx="8153400" cy="4895850"/>
          </a:xfrm>
        </p:spPr>
        <p:txBody>
          <a:bodyPr/>
          <a:lstStyle/>
          <a:p>
            <a:pPr>
              <a:defRPr/>
            </a:pPr>
            <a:r>
              <a: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smaller number of larger projects, unlike Vodafone which generally had a large number of smaller projects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mixture of capital (</a:t>
            </a:r>
            <a:r>
              <a:rPr lang="en-GB" altLang="en-US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CapEX</a:t>
            </a:r>
            <a:r>
              <a: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and revenue (</a:t>
            </a:r>
            <a:r>
              <a:rPr lang="en-GB" altLang="en-US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Opex</a:t>
            </a:r>
            <a:r>
              <a: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projects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Projects can range from building a road or a school through creating mobile apps for Country Parks to looking at local devolution</a:t>
            </a:r>
          </a:p>
          <a:p>
            <a:pPr>
              <a:defRPr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91B694-4223-4461-897B-E054AF196867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/>
          </p:nvPr>
        </p:nvSpPr>
        <p:spPr>
          <a:xfrm>
            <a:off x="533400" y="485775"/>
            <a:ext cx="8153400" cy="7620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Challenge</a:t>
            </a:r>
          </a:p>
        </p:txBody>
      </p:sp>
      <p:pic>
        <p:nvPicPr>
          <p:cNvPr id="27652" name="Picture 6" descr="https://upload.wikimedia.org/wikipedia/commons/4/40/Vikings_figh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298575"/>
            <a:ext cx="671195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84213" y="1592263"/>
            <a:ext cx="1920875" cy="828675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0" dirty="0">
                <a:solidFill>
                  <a:schemeClr val="tx1"/>
                </a:solidFill>
              </a:rPr>
              <a:t>Units work in Silos</a:t>
            </a:r>
          </a:p>
        </p:txBody>
      </p:sp>
      <p:sp>
        <p:nvSpPr>
          <p:cNvPr id="10" name="Cloud 9"/>
          <p:cNvSpPr/>
          <p:nvPr/>
        </p:nvSpPr>
        <p:spPr>
          <a:xfrm>
            <a:off x="5580063" y="889000"/>
            <a:ext cx="2663825" cy="1074738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0" dirty="0">
                <a:solidFill>
                  <a:schemeClr val="tx1"/>
                </a:solidFill>
              </a:rPr>
              <a:t>Poor Communication</a:t>
            </a:r>
          </a:p>
        </p:txBody>
      </p:sp>
      <p:sp>
        <p:nvSpPr>
          <p:cNvPr id="11" name="Cloud 10"/>
          <p:cNvSpPr/>
          <p:nvPr/>
        </p:nvSpPr>
        <p:spPr>
          <a:xfrm>
            <a:off x="6804025" y="3357563"/>
            <a:ext cx="2016125" cy="1008062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0" dirty="0">
                <a:solidFill>
                  <a:schemeClr val="tx1"/>
                </a:solidFill>
              </a:rPr>
              <a:t>Poor Visibility</a:t>
            </a:r>
          </a:p>
        </p:txBody>
      </p:sp>
      <p:sp>
        <p:nvSpPr>
          <p:cNvPr id="12" name="Cloud 11"/>
          <p:cNvSpPr/>
          <p:nvPr/>
        </p:nvSpPr>
        <p:spPr>
          <a:xfrm>
            <a:off x="400050" y="3716338"/>
            <a:ext cx="2443163" cy="1152525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0" dirty="0">
                <a:solidFill>
                  <a:schemeClr val="tx1"/>
                </a:solidFill>
              </a:rPr>
              <a:t>Multiple Methodologies</a:t>
            </a:r>
          </a:p>
        </p:txBody>
      </p:sp>
      <p:sp>
        <p:nvSpPr>
          <p:cNvPr id="13" name="Cloud 12"/>
          <p:cNvSpPr/>
          <p:nvPr/>
        </p:nvSpPr>
        <p:spPr>
          <a:xfrm>
            <a:off x="5919788" y="5510213"/>
            <a:ext cx="2181225" cy="1087437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0" dirty="0">
                <a:solidFill>
                  <a:schemeClr val="tx1"/>
                </a:solidFill>
              </a:rPr>
              <a:t>No Consolidated View</a:t>
            </a:r>
          </a:p>
        </p:txBody>
      </p:sp>
      <p:sp>
        <p:nvSpPr>
          <p:cNvPr id="14" name="Cloud 13"/>
          <p:cNvSpPr/>
          <p:nvPr/>
        </p:nvSpPr>
        <p:spPr>
          <a:xfrm>
            <a:off x="1408113" y="5624513"/>
            <a:ext cx="2371725" cy="1087437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0" dirty="0">
                <a:solidFill>
                  <a:schemeClr val="tx1"/>
                </a:solidFill>
              </a:rPr>
              <a:t>No Long- term Pipeline</a:t>
            </a:r>
          </a:p>
        </p:txBody>
      </p:sp>
      <p:sp>
        <p:nvSpPr>
          <p:cNvPr id="15" name="Cloud 14"/>
          <p:cNvSpPr/>
          <p:nvPr/>
        </p:nvSpPr>
        <p:spPr>
          <a:xfrm>
            <a:off x="2922588" y="823913"/>
            <a:ext cx="2179637" cy="1087437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0" dirty="0">
                <a:solidFill>
                  <a:schemeClr val="tx1"/>
                </a:solidFill>
              </a:rPr>
              <a:t>Who’s doing what, when?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049469-9B27-4FDD-8B1B-8108C9175E9D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29699" name="Rectangle 2"/>
          <p:cNvSpPr>
            <a:spLocks noGrp="1"/>
          </p:cNvSpPr>
          <p:nvPr>
            <p:ph type="title"/>
          </p:nvPr>
        </p:nvSpPr>
        <p:spPr>
          <a:xfrm>
            <a:off x="533400" y="866775"/>
            <a:ext cx="8153400" cy="7620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Elephant in the Room</a:t>
            </a:r>
          </a:p>
        </p:txBody>
      </p:sp>
      <p:pic>
        <p:nvPicPr>
          <p:cNvPr id="29700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89138"/>
            <a:ext cx="5486400" cy="41148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111BFA-5472-4B26-8562-C78B3E13C495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Grp="1"/>
          </p:cNvSpPr>
          <p:nvPr>
            <p:ph type="title"/>
          </p:nvPr>
        </p:nvSpPr>
        <p:spPr>
          <a:xfrm>
            <a:off x="533400" y="866775"/>
            <a:ext cx="8153400" cy="7620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Dynamic Portfolio Management - Revisited</a:t>
            </a:r>
          </a:p>
        </p:txBody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xfrm>
            <a:off x="533400" y="1846263"/>
            <a:ext cx="8153400" cy="4895850"/>
          </a:xfrm>
        </p:spPr>
        <p:txBody>
          <a:bodyPr/>
          <a:lstStyle/>
          <a:p>
            <a:r>
              <a:rPr lang="en-GB" alt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How do we…?</a:t>
            </a:r>
          </a:p>
          <a:p>
            <a:pPr lvl="1"/>
            <a:r>
              <a:rPr lang="en-GB" alt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Match resources available to our demand pipeline?</a:t>
            </a:r>
          </a:p>
          <a:p>
            <a:pPr lvl="1"/>
            <a:r>
              <a:rPr lang="en-GB" alt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Get everyone focussed on a single list of things to do?</a:t>
            </a:r>
          </a:p>
          <a:p>
            <a:pPr lvl="1"/>
            <a:r>
              <a:rPr lang="en-GB" alt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Clearly state and communicate priorities?</a:t>
            </a:r>
          </a:p>
          <a:p>
            <a:pPr lvl="1"/>
            <a:r>
              <a:rPr lang="en-GB" alt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Communicate the benefit of doing specific projects?</a:t>
            </a:r>
          </a:p>
          <a:p>
            <a:pPr lvl="1"/>
            <a:r>
              <a:rPr lang="en-GB" alt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Explore (quickly!) different scenarios?</a:t>
            </a:r>
          </a:p>
          <a:p>
            <a:pPr lvl="1"/>
            <a:r>
              <a:rPr lang="en-GB" alt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Communicate to the wider business what is, and isn’t, in scope for delivery?</a:t>
            </a:r>
          </a:p>
          <a:p>
            <a:endParaRPr lang="en-GB" altLang="en-US" sz="24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altLang="en-US" sz="24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6DA9D3-8AA3-41D1-922F-319075E2DE01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33795" name="Rectangle 2"/>
          <p:cNvSpPr>
            <a:spLocks noGrp="1"/>
          </p:cNvSpPr>
          <p:nvPr>
            <p:ph type="title"/>
          </p:nvPr>
        </p:nvSpPr>
        <p:spPr>
          <a:xfrm>
            <a:off x="533400" y="866775"/>
            <a:ext cx="8153400" cy="7620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Dynamic Portfolio Management - Revisited</a:t>
            </a:r>
          </a:p>
        </p:txBody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xfrm>
            <a:off x="533400" y="1846263"/>
            <a:ext cx="8153400" cy="4895850"/>
          </a:xfrm>
        </p:spPr>
        <p:txBody>
          <a:bodyPr/>
          <a:lstStyle/>
          <a:p>
            <a:r>
              <a:rPr lang="en-GB" alt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How do we…?</a:t>
            </a:r>
          </a:p>
          <a:p>
            <a:pPr lvl="1"/>
            <a:r>
              <a:rPr lang="en-GB" alt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Match resources available to our demand pipeline?</a:t>
            </a:r>
          </a:p>
          <a:p>
            <a:pPr lvl="1"/>
            <a:r>
              <a:rPr lang="en-GB" alt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Get everyone focussed on a single list of things to do?</a:t>
            </a:r>
          </a:p>
          <a:p>
            <a:pPr lvl="1"/>
            <a:r>
              <a:rPr lang="en-GB" alt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Clearly state and communicate priorities?</a:t>
            </a:r>
          </a:p>
          <a:p>
            <a:pPr lvl="1"/>
            <a:r>
              <a:rPr lang="en-GB" alt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Communicate the benefit of doing specific projects?</a:t>
            </a:r>
          </a:p>
          <a:p>
            <a:pPr lvl="1"/>
            <a:r>
              <a:rPr lang="en-GB" alt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Explore (quickly!) different scenarios?</a:t>
            </a:r>
          </a:p>
          <a:p>
            <a:pPr lvl="1"/>
            <a:r>
              <a:rPr lang="en-GB" alt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Communicate to the wider business what is, and isn’t, in scope for delivery?</a:t>
            </a:r>
          </a:p>
          <a:p>
            <a:endParaRPr lang="en-GB" altLang="en-US" sz="24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altLang="en-US" sz="24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-2700000">
            <a:off x="-36513" y="2519363"/>
            <a:ext cx="8618538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2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encil" panose="040409050D0802020404" pitchFamily="82" charset="0"/>
                <a:ea typeface="ＭＳ Ｐゴシック" pitchFamily="-65" charset="-128"/>
              </a:rPr>
              <a:t>THE SAME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9D84FB-E1D5-4F75-9C35-914A7DF35E85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975" y="0"/>
            <a:ext cx="9505950" cy="702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5846" name="Title 3"/>
          <p:cNvSpPr txBox="1">
            <a:spLocks/>
          </p:cNvSpPr>
          <p:nvPr/>
        </p:nvSpPr>
        <p:spPr bwMode="auto">
          <a:xfrm>
            <a:off x="457200" y="204788"/>
            <a:ext cx="73548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latin typeface="Vodafone Rg"/>
              </a:rPr>
              <a:t>Capacity vs demand</a:t>
            </a:r>
          </a:p>
        </p:txBody>
      </p:sp>
      <p:pic>
        <p:nvPicPr>
          <p:cNvPr id="9" name="Picture 2" descr="C:\Users\PARFITTP\Desktop\Gartner\MP_Capacity_vs_Demand_Resource_Deta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1136650"/>
            <a:ext cx="5289550" cy="4756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BCAF08-2056-4278-8BEB-D6C3A4CCCCB3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975" y="0"/>
            <a:ext cx="9505950" cy="702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7894" name="Title 3"/>
          <p:cNvSpPr txBox="1">
            <a:spLocks/>
          </p:cNvSpPr>
          <p:nvPr/>
        </p:nvSpPr>
        <p:spPr bwMode="auto">
          <a:xfrm>
            <a:off x="457200" y="209550"/>
            <a:ext cx="73548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latin typeface="Vodafone Rg"/>
              </a:rPr>
              <a:t>Resource Detail</a:t>
            </a:r>
          </a:p>
        </p:txBody>
      </p:sp>
      <p:pic>
        <p:nvPicPr>
          <p:cNvPr id="10" name="Picture 2" descr="C:\Users\PARFITTP\Desktop\Gartner\MP_Capacity_vs_Demand_Role_Deta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36650"/>
            <a:ext cx="4430713" cy="4756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B61415-CF74-4DF4-88B7-6D51D7C52EB9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975" y="0"/>
            <a:ext cx="9505950" cy="702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4" name="Slide Number Placeholder 2"/>
          <p:cNvSpPr txBox="1">
            <a:spLocks/>
          </p:cNvSpPr>
          <p:nvPr/>
        </p:nvSpPr>
        <p:spPr bwMode="auto">
          <a:xfrm>
            <a:off x="5119688" y="5753100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pic>
        <p:nvPicPr>
          <p:cNvPr id="7175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836613"/>
            <a:ext cx="23050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4927600" y="982663"/>
            <a:ext cx="46038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None/>
            </a:pPr>
            <a:endParaRPr lang="en-US" altLang="en-US" sz="1600">
              <a:latin typeface="Vodafone Rg"/>
            </a:endParaRPr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4370388" y="1028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None/>
            </a:pPr>
            <a:endParaRPr lang="en-US" altLang="en-US" sz="1600">
              <a:latin typeface="Vodafone Rg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148013"/>
            <a:ext cx="4178300" cy="36385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Arial" charset="0"/>
                <a:ea typeface="ＭＳ Ｐゴシック" pitchFamily="-65" charset="-128"/>
              </a:rPr>
              <a:t>Vodafone Group Plc</a:t>
            </a:r>
          </a:p>
          <a:p>
            <a:pPr eaLnBrk="1" hangingPunct="1">
              <a:defRPr/>
            </a:pPr>
            <a:endParaRPr lang="en-GB" dirty="0">
              <a:latin typeface="Arial" charset="0"/>
              <a:ea typeface="ＭＳ Ｐゴシック" pitchFamily="-65" charset="-128"/>
            </a:endParaRPr>
          </a:p>
          <a:p>
            <a:pPr marL="180975" indent="-180975" eaLnBrk="1" hangingPunct="1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600" dirty="0">
                <a:latin typeface="Vodafone Rg" pitchFamily="34" charset="0"/>
                <a:ea typeface="ＭＳ Ｐゴシック" pitchFamily="-65" charset="-128"/>
              </a:rPr>
              <a:t>Voice, Messaging, Data</a:t>
            </a:r>
          </a:p>
          <a:p>
            <a:pPr marL="357188" lvl="1" indent="-177800" eaLnBrk="1" hangingPunct="1"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/>
            </a:pPr>
            <a:r>
              <a:rPr lang="en-GB" sz="1400" dirty="0">
                <a:latin typeface="Vodafone Rg" pitchFamily="34" charset="0"/>
                <a:ea typeface="ＭＳ Ｐゴシック" pitchFamily="-65" charset="-128"/>
              </a:rPr>
              <a:t>Mobile</a:t>
            </a:r>
          </a:p>
          <a:p>
            <a:pPr marL="357188" lvl="1" indent="-177800" eaLnBrk="1" hangingPunct="1"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/>
            </a:pPr>
            <a:r>
              <a:rPr lang="en-GB" sz="1400" dirty="0">
                <a:latin typeface="Vodafone Rg" pitchFamily="34" charset="0"/>
                <a:ea typeface="ＭＳ Ｐゴシック" pitchFamily="-65" charset="-128"/>
              </a:rPr>
              <a:t>Fixed</a:t>
            </a:r>
          </a:p>
          <a:p>
            <a:pPr marL="180975" lvl="1" indent="-180975" eaLnBrk="1" hangingPunct="1"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600" dirty="0">
              <a:latin typeface="Vodafone Rg" pitchFamily="34" charset="0"/>
              <a:ea typeface="ＭＳ Ｐゴシック" pitchFamily="-65" charset="-128"/>
            </a:endParaRPr>
          </a:p>
          <a:p>
            <a:pPr marL="180975" lvl="1" indent="-180975" eaLnBrk="1" hangingPunct="1"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600" dirty="0">
                <a:latin typeface="Vodafone Rg" pitchFamily="34" charset="0"/>
                <a:ea typeface="ＭＳ Ｐゴシック" pitchFamily="-65" charset="-128"/>
              </a:rPr>
              <a:t>26 Countries</a:t>
            </a:r>
          </a:p>
          <a:p>
            <a:pPr marL="180975" lvl="1" indent="-180975" eaLnBrk="1" hangingPunct="1"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600" dirty="0">
              <a:latin typeface="Vodafone Rg" pitchFamily="34" charset="0"/>
              <a:ea typeface="ＭＳ Ｐゴシック" pitchFamily="-65" charset="-128"/>
            </a:endParaRPr>
          </a:p>
          <a:p>
            <a:pPr marL="180975" lvl="1" indent="-180975" eaLnBrk="1" hangingPunct="1"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600" dirty="0">
                <a:latin typeface="Vodafone Rg" pitchFamily="34" charset="0"/>
                <a:ea typeface="ＭＳ Ｐゴシック" pitchFamily="-65" charset="-128"/>
              </a:rPr>
              <a:t>450m customers</a:t>
            </a:r>
          </a:p>
          <a:p>
            <a:pPr marL="180975" lvl="1" indent="-180975" eaLnBrk="1" hangingPunct="1"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600" dirty="0">
              <a:latin typeface="Vodafone Rg" pitchFamily="34" charset="0"/>
              <a:ea typeface="ＭＳ Ｐゴシック" pitchFamily="-65" charset="-128"/>
            </a:endParaRPr>
          </a:p>
          <a:p>
            <a:pPr marL="180975" lvl="1" indent="-180975" eaLnBrk="1" hangingPunct="1"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600" dirty="0">
                <a:latin typeface="Vodafone Rg" pitchFamily="34" charset="0"/>
                <a:ea typeface="ＭＳ Ｐゴシック" pitchFamily="-65" charset="-128"/>
              </a:rPr>
              <a:t>Newbury HQ</a:t>
            </a:r>
          </a:p>
          <a:p>
            <a:pPr marL="180975" lvl="1" indent="-180975" eaLnBrk="1" hangingPunct="1"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600" dirty="0">
              <a:latin typeface="Vodafone Rg" pitchFamily="34" charset="0"/>
              <a:ea typeface="ＭＳ Ｐゴシック" pitchFamily="-65" charset="-128"/>
            </a:endParaRPr>
          </a:p>
          <a:p>
            <a:pPr marL="180975" lvl="1" indent="-180975" eaLnBrk="1" hangingPunct="1"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600" dirty="0">
                <a:latin typeface="Vodafone Rg" pitchFamily="34" charset="0"/>
                <a:ea typeface="ＭＳ Ｐゴシック" pitchFamily="-65" charset="-128"/>
              </a:rPr>
              <a:t>13k people in UK</a:t>
            </a:r>
          </a:p>
        </p:txBody>
      </p:sp>
      <p:pic>
        <p:nvPicPr>
          <p:cNvPr id="7179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836613"/>
            <a:ext cx="2301875" cy="1566862"/>
          </a:xfrm>
          <a:prstGeom prst="rect">
            <a:avLst/>
          </a:prstGeom>
          <a:noFill/>
          <a:ln w="9525">
            <a:solidFill>
              <a:srgbClr val="E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1158875"/>
            <a:ext cx="1225550" cy="1839913"/>
          </a:xfrm>
          <a:prstGeom prst="rect">
            <a:avLst/>
          </a:prstGeom>
          <a:noFill/>
          <a:ln w="9525">
            <a:solidFill>
              <a:srgbClr val="E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3419475"/>
            <a:ext cx="2201863" cy="1435100"/>
          </a:xfrm>
          <a:prstGeom prst="rect">
            <a:avLst/>
          </a:prstGeom>
          <a:noFill/>
          <a:ln w="9525">
            <a:solidFill>
              <a:srgbClr val="E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989388"/>
            <a:ext cx="1844675" cy="1557337"/>
          </a:xfrm>
          <a:prstGeom prst="rect">
            <a:avLst/>
          </a:prstGeom>
          <a:noFill/>
          <a:ln w="9525">
            <a:solidFill>
              <a:srgbClr val="E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0196D0-3652-4536-AF4F-A6F8798CEE07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975" y="0"/>
            <a:ext cx="9505950" cy="702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9942" name="Title 3"/>
          <p:cNvSpPr txBox="1">
            <a:spLocks/>
          </p:cNvSpPr>
          <p:nvPr/>
        </p:nvSpPr>
        <p:spPr bwMode="auto">
          <a:xfrm>
            <a:off x="457200" y="204788"/>
            <a:ext cx="73548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latin typeface="Vodafone Rg"/>
              </a:rPr>
              <a:t>Full Project Metadata</a:t>
            </a:r>
          </a:p>
        </p:txBody>
      </p:sp>
      <p:pic>
        <p:nvPicPr>
          <p:cNvPr id="9" name="Picture 2" descr="C:\Users\PARFITTP\Desktop\Gartner\MP_Project_Ed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93838"/>
            <a:ext cx="7966075" cy="38306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1B05B3-3845-4D99-9EB4-DDF58CEF233A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975" y="0"/>
            <a:ext cx="9505950" cy="702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1990" name="Title 3"/>
          <p:cNvSpPr txBox="1">
            <a:spLocks/>
          </p:cNvSpPr>
          <p:nvPr/>
        </p:nvSpPr>
        <p:spPr bwMode="auto">
          <a:xfrm>
            <a:off x="457200" y="204788"/>
            <a:ext cx="73548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latin typeface="Vodafone Rg"/>
              </a:rPr>
              <a:t>Alignment to Business Goals</a:t>
            </a:r>
          </a:p>
        </p:txBody>
      </p:sp>
      <p:pic>
        <p:nvPicPr>
          <p:cNvPr id="10" name="Picture 2" descr="C:\Users\PARFITTP\Desktop\Gartner\MP_Alignment_to_Strateg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900113"/>
            <a:ext cx="8689975" cy="5337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FB53CF-7A55-4951-8BA2-616ECF1DE33A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975" y="0"/>
            <a:ext cx="9505950" cy="702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4038" name="Title 3"/>
          <p:cNvSpPr txBox="1">
            <a:spLocks/>
          </p:cNvSpPr>
          <p:nvPr/>
        </p:nvSpPr>
        <p:spPr bwMode="auto">
          <a:xfrm>
            <a:off x="457200" y="204788"/>
            <a:ext cx="73548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latin typeface="Vodafone Rg"/>
              </a:rPr>
              <a:t>Full Milestone &amp; Dependency Tracking</a:t>
            </a:r>
          </a:p>
        </p:txBody>
      </p:sp>
      <p:pic>
        <p:nvPicPr>
          <p:cNvPr id="9" name="Picture 3" descr="C:\Users\PARFITTP\Desktop\Gartner\MP_Milestones_and_Dependenci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900113"/>
            <a:ext cx="8166100" cy="54816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D4D04B-C3BD-41A8-BB81-DC4FFF4BBFBF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975" y="0"/>
            <a:ext cx="9505950" cy="702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819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r="21059"/>
          <a:stretch>
            <a:fillRect/>
          </a:stretch>
        </p:blipFill>
        <p:spPr bwMode="auto">
          <a:xfrm>
            <a:off x="-180975" y="0"/>
            <a:ext cx="950595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itle 3"/>
          <p:cNvSpPr txBox="1">
            <a:spLocks/>
          </p:cNvSpPr>
          <p:nvPr/>
        </p:nvSpPr>
        <p:spPr bwMode="auto">
          <a:xfrm>
            <a:off x="457200" y="204788"/>
            <a:ext cx="40036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E60000"/>
                </a:solidFill>
                <a:latin typeface="Vodafone Rg"/>
              </a:rPr>
              <a:t>Vodafone PPM</a:t>
            </a:r>
            <a:endParaRPr lang="en-US" altLang="en-US" sz="2400">
              <a:solidFill>
                <a:srgbClr val="E60000"/>
              </a:solidFill>
              <a:latin typeface="Vodafone Rg"/>
            </a:endParaRPr>
          </a:p>
        </p:txBody>
      </p:sp>
      <p:sp>
        <p:nvSpPr>
          <p:cNvPr id="8200" name="Content Placeholder 4"/>
          <p:cNvSpPr txBox="1">
            <a:spLocks/>
          </p:cNvSpPr>
          <p:nvPr/>
        </p:nvSpPr>
        <p:spPr bwMode="auto">
          <a:xfrm>
            <a:off x="457200" y="1081088"/>
            <a:ext cx="54102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0975" indent="-180975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26670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542925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942975" indent="-1333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114425" indent="-123825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1571625" indent="-1238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028825" indent="-1238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2486025" indent="-1238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2943225" indent="-1238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E60000"/>
              </a:buClr>
            </a:pPr>
            <a:r>
              <a:rPr lang="en-GB" altLang="en-US" sz="2400" b="0">
                <a:solidFill>
                  <a:srgbClr val="000000"/>
                </a:solidFill>
                <a:latin typeface="Vodafone Rg"/>
              </a:rPr>
              <a:t>Within IT there is a mature and tested model</a:t>
            </a:r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E60000"/>
              </a:buClr>
            </a:pPr>
            <a:r>
              <a:rPr lang="en-GB" altLang="en-US" sz="2400" b="0">
                <a:solidFill>
                  <a:srgbClr val="000000"/>
                </a:solidFill>
                <a:latin typeface="Vodafone Rg"/>
              </a:rPr>
              <a:t>Strong PMO function delivers assurance, PM guidance and benefits realisation/tracking</a:t>
            </a:r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E60000"/>
              </a:buClr>
            </a:pPr>
            <a:r>
              <a:rPr lang="en-GB" altLang="en-US" sz="2400" b="0">
                <a:solidFill>
                  <a:srgbClr val="000000"/>
                </a:solidFill>
                <a:latin typeface="Vodafone Rg"/>
              </a:rPr>
              <a:t>Less mature model within other parts of the business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4B285B-88F0-4048-B770-2AA6BC4EBFEB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975" y="0"/>
            <a:ext cx="9505950" cy="702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922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r="7539"/>
          <a:stretch>
            <a:fillRect/>
          </a:stretch>
        </p:blipFill>
        <p:spPr bwMode="auto">
          <a:xfrm>
            <a:off x="-180975" y="0"/>
            <a:ext cx="950595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itle 3"/>
          <p:cNvSpPr txBox="1">
            <a:spLocks/>
          </p:cNvSpPr>
          <p:nvPr/>
        </p:nvSpPr>
        <p:spPr bwMode="auto">
          <a:xfrm>
            <a:off x="457200" y="204788"/>
            <a:ext cx="40036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E60000"/>
                </a:solidFill>
                <a:latin typeface="Vodafone Rg"/>
              </a:rPr>
              <a:t>Digital Operations</a:t>
            </a:r>
            <a:endParaRPr lang="en-US" altLang="en-US" sz="2400">
              <a:solidFill>
                <a:srgbClr val="E60000"/>
              </a:solidFill>
              <a:latin typeface="Vodafone Rg"/>
            </a:endParaRPr>
          </a:p>
        </p:txBody>
      </p:sp>
      <p:sp>
        <p:nvSpPr>
          <p:cNvPr id="9224" name="Content Placeholder 4"/>
          <p:cNvSpPr txBox="1">
            <a:spLocks/>
          </p:cNvSpPr>
          <p:nvPr/>
        </p:nvSpPr>
        <p:spPr bwMode="auto">
          <a:xfrm>
            <a:off x="468313" y="1081088"/>
            <a:ext cx="4103687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47675" indent="-180975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542925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942975" indent="-1333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114425" indent="-123825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1571625" indent="-1238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028825" indent="-1238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2486025" indent="-1238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2943225" indent="-1238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E60000"/>
              </a:buClr>
            </a:pPr>
            <a:r>
              <a:rPr lang="en-GB" altLang="en-US" sz="2000" b="0">
                <a:solidFill>
                  <a:srgbClr val="000000"/>
                </a:solidFill>
                <a:latin typeface="Vodafone Rg"/>
              </a:rPr>
              <a:t>Responsible for all change to Vodafone UK web estate, including sales, self-service platforms and internal facing</a:t>
            </a:r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E60000"/>
              </a:buClr>
            </a:pPr>
            <a:r>
              <a:rPr lang="en-GB" altLang="en-US" b="0">
                <a:solidFill>
                  <a:srgbClr val="000000"/>
                </a:solidFill>
                <a:latin typeface="Vodafone Rg"/>
              </a:rPr>
              <a:t>~</a:t>
            </a:r>
            <a:r>
              <a:rPr lang="en-GB" altLang="en-US" sz="2000" b="0">
                <a:solidFill>
                  <a:srgbClr val="000000"/>
                </a:solidFill>
                <a:latin typeface="Vodafone Rg"/>
              </a:rPr>
              <a:t>2,500 projects of varying size per year</a:t>
            </a:r>
          </a:p>
          <a:p>
            <a:pPr lvl="1" defTabSz="914400" eaLnBrk="1" hangingPunct="1">
              <a:spcBef>
                <a:spcPct val="0"/>
              </a:spcBef>
              <a:spcAft>
                <a:spcPts val="300"/>
              </a:spcAft>
              <a:buClr>
                <a:srgbClr val="E60000"/>
              </a:buClr>
              <a:buFont typeface="Calibri" pitchFamily="34" charset="0"/>
              <a:buChar char="–"/>
            </a:pPr>
            <a:r>
              <a:rPr lang="en-GB" altLang="en-US" sz="1600" b="0">
                <a:solidFill>
                  <a:srgbClr val="000000"/>
                </a:solidFill>
                <a:latin typeface="Vodafone Rg"/>
              </a:rPr>
              <a:t>Mix of strategic large-scale Projects, EBU refresh, with numerous BAU projects e.g. handset launches &amp; brand campaigns</a:t>
            </a:r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E60000"/>
              </a:buClr>
            </a:pPr>
            <a:r>
              <a:rPr lang="en-GB" altLang="en-US" b="0">
                <a:solidFill>
                  <a:srgbClr val="000000"/>
                </a:solidFill>
                <a:latin typeface="Vodafone Rg"/>
              </a:rPr>
              <a:t>~</a:t>
            </a:r>
            <a:r>
              <a:rPr lang="en-GB" altLang="en-US" sz="2000" b="0">
                <a:solidFill>
                  <a:srgbClr val="000000"/>
                </a:solidFill>
                <a:latin typeface="Vodafone Rg"/>
              </a:rPr>
              <a:t>100 resources</a:t>
            </a:r>
          </a:p>
          <a:p>
            <a:pPr lvl="1" defTabSz="914400" eaLnBrk="1" hangingPunct="1">
              <a:spcBef>
                <a:spcPct val="0"/>
              </a:spcBef>
              <a:spcAft>
                <a:spcPts val="300"/>
              </a:spcAft>
              <a:buClr>
                <a:srgbClr val="E60000"/>
              </a:buClr>
              <a:buFont typeface="Calibri" pitchFamily="34" charset="0"/>
              <a:buChar char="–"/>
            </a:pPr>
            <a:r>
              <a:rPr lang="en-GB" altLang="en-US" sz="1600" b="0">
                <a:solidFill>
                  <a:srgbClr val="000000"/>
                </a:solidFill>
                <a:latin typeface="Vodafone Rg"/>
              </a:rPr>
              <a:t>Mix of User Experience, Programme and Product managers, with Developers,  Graphic Designers, Copywriters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453CD7-A7AE-4EFA-A5AE-E8F3FEBE2BB6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975" y="0"/>
            <a:ext cx="9505950" cy="702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0246" name="Content Placeholde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592263"/>
            <a:ext cx="438308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4459288" y="1081088"/>
            <a:ext cx="4227512" cy="4518025"/>
          </a:xfrm>
          <a:prstGeom prst="rect">
            <a:avLst/>
          </a:prstGeom>
        </p:spPr>
        <p:txBody>
          <a:bodyPr lIns="0" tIns="0" rIns="0" bIns="0"/>
          <a:lstStyle>
            <a:lvl1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sz="12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sz="12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3pPr>
            <a:lvl4pPr marL="942975" indent="-1333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4425" indent="-1238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buClr>
                <a:srgbClr val="E60000"/>
              </a:buClr>
              <a:defRPr/>
            </a:pPr>
            <a:r>
              <a:rPr lang="en-GB" sz="2000" b="0" dirty="0">
                <a:solidFill>
                  <a:srgbClr val="000000"/>
                </a:solidFill>
              </a:rPr>
              <a:t>Daily demand triaged daily, by a dedicated multi-disciplinary team</a:t>
            </a:r>
          </a:p>
          <a:p>
            <a:pPr marL="285750" indent="-285750" fontAlgn="auto">
              <a:buClr>
                <a:srgbClr val="E60000"/>
              </a:buClr>
              <a:defRPr/>
            </a:pPr>
            <a:r>
              <a:rPr lang="en-GB" sz="2000" b="0" dirty="0">
                <a:solidFill>
                  <a:srgbClr val="000000"/>
                </a:solidFill>
              </a:rPr>
              <a:t>Focus on business benefits</a:t>
            </a:r>
          </a:p>
          <a:p>
            <a:pPr lvl="1" indent="-182563" fontAlgn="auto">
              <a:buClr>
                <a:srgbClr val="E60000"/>
              </a:buClr>
              <a:defRPr/>
            </a:pPr>
            <a:r>
              <a:rPr lang="en-GB" sz="1400" b="0" dirty="0">
                <a:solidFill>
                  <a:srgbClr val="000000"/>
                </a:solidFill>
              </a:rPr>
              <a:t>Team decide ‘in the room’ on ‘Go / No Go’</a:t>
            </a:r>
          </a:p>
          <a:p>
            <a:pPr lvl="1" fontAlgn="auto">
              <a:buClr>
                <a:srgbClr val="E60000"/>
              </a:buClr>
              <a:defRPr/>
            </a:pPr>
            <a:r>
              <a:rPr lang="en-GB" sz="1400" b="0" dirty="0">
                <a:solidFill>
                  <a:srgbClr val="000000"/>
                </a:solidFill>
              </a:rPr>
              <a:t>Immediate decision on resources </a:t>
            </a:r>
          </a:p>
          <a:p>
            <a:pPr marL="285750" indent="-285750" fontAlgn="auto">
              <a:buClr>
                <a:srgbClr val="E60000"/>
              </a:buClr>
              <a:defRPr/>
            </a:pPr>
            <a:r>
              <a:rPr lang="en-GB" sz="2000" b="0" dirty="0">
                <a:solidFill>
                  <a:srgbClr val="000000"/>
                </a:solidFill>
              </a:rPr>
              <a:t>Demand can iterate back into the room before it is sent to the Planning team </a:t>
            </a:r>
          </a:p>
          <a:p>
            <a:pPr marL="285750" indent="-285750" fontAlgn="auto">
              <a:buClr>
                <a:srgbClr val="E60000"/>
              </a:buClr>
              <a:defRPr/>
            </a:pPr>
            <a:r>
              <a:rPr lang="en-GB" sz="2000" b="0" dirty="0">
                <a:solidFill>
                  <a:srgbClr val="000000"/>
                </a:solidFill>
              </a:rPr>
              <a:t>A virtual planning team, led by Business Support, co-ordinate the planned demand to completion</a:t>
            </a:r>
          </a:p>
          <a:p>
            <a:pPr fontAlgn="auto">
              <a:buClr>
                <a:srgbClr val="E60000"/>
              </a:buClr>
              <a:defRPr/>
            </a:pP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10248" name="Title 3"/>
          <p:cNvSpPr txBox="1">
            <a:spLocks/>
          </p:cNvSpPr>
          <p:nvPr/>
        </p:nvSpPr>
        <p:spPr bwMode="auto">
          <a:xfrm>
            <a:off x="457200" y="204788"/>
            <a:ext cx="40036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E60000"/>
                </a:solidFill>
                <a:latin typeface="Vodafone Rg"/>
              </a:rPr>
              <a:t>Demand Management</a:t>
            </a:r>
            <a:endParaRPr lang="en-US" altLang="en-US" sz="2400">
              <a:solidFill>
                <a:srgbClr val="E60000"/>
              </a:solidFill>
              <a:latin typeface="Vodafone Rg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B523A7-02C2-44B2-B7BE-E91428D9995B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975" y="0"/>
            <a:ext cx="9505950" cy="702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294" name="Content Placeholder 14"/>
          <p:cNvSpPr txBox="1">
            <a:spLocks/>
          </p:cNvSpPr>
          <p:nvPr/>
        </p:nvSpPr>
        <p:spPr bwMode="auto">
          <a:xfrm>
            <a:off x="457200" y="1081088"/>
            <a:ext cx="78105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47675" indent="-180975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714375" indent="-17145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809625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114425" indent="-123825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1571625" indent="-1238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028825" indent="-1238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2486025" indent="-1238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2943225" indent="-1238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E60000"/>
              </a:buClr>
            </a:pPr>
            <a:r>
              <a:rPr lang="en-GB" altLang="en-US" sz="2400" b="0">
                <a:solidFill>
                  <a:srgbClr val="000000"/>
                </a:solidFill>
                <a:latin typeface="Vodafone Rg"/>
              </a:rPr>
              <a:t>How do we…?</a:t>
            </a:r>
          </a:p>
          <a:p>
            <a:pPr lvl="1" defTabSz="914400" eaLnBrk="1" hangingPunct="1">
              <a:lnSpc>
                <a:spcPct val="125000"/>
              </a:lnSpc>
              <a:spcBef>
                <a:spcPct val="0"/>
              </a:spcBef>
              <a:spcAft>
                <a:spcPts val="300"/>
              </a:spcAft>
              <a:buClr>
                <a:srgbClr val="E60000"/>
              </a:buClr>
              <a:buFont typeface="Calibri" pitchFamily="34" charset="0"/>
              <a:buChar char="–"/>
            </a:pPr>
            <a:r>
              <a:rPr lang="en-GB" altLang="en-US" sz="2000" b="0">
                <a:solidFill>
                  <a:srgbClr val="000000"/>
                </a:solidFill>
                <a:latin typeface="Vodafone Rg"/>
              </a:rPr>
              <a:t>Match resources available to our demand pipeline?</a:t>
            </a:r>
          </a:p>
          <a:p>
            <a:pPr lvl="1" defTabSz="914400" eaLnBrk="1" hangingPunct="1">
              <a:lnSpc>
                <a:spcPct val="125000"/>
              </a:lnSpc>
              <a:spcBef>
                <a:spcPct val="0"/>
              </a:spcBef>
              <a:spcAft>
                <a:spcPts val="300"/>
              </a:spcAft>
              <a:buClr>
                <a:srgbClr val="E60000"/>
              </a:buClr>
              <a:buFont typeface="Calibri" pitchFamily="34" charset="0"/>
              <a:buChar char="–"/>
            </a:pPr>
            <a:r>
              <a:rPr lang="en-GB" altLang="en-US" sz="2000" b="0">
                <a:solidFill>
                  <a:srgbClr val="000000"/>
                </a:solidFill>
                <a:latin typeface="Vodafone Rg"/>
              </a:rPr>
              <a:t>Get everyone focussed on a single list of things to do?</a:t>
            </a:r>
          </a:p>
          <a:p>
            <a:pPr lvl="1" defTabSz="914400" eaLnBrk="1" hangingPunct="1">
              <a:lnSpc>
                <a:spcPct val="125000"/>
              </a:lnSpc>
              <a:spcBef>
                <a:spcPct val="0"/>
              </a:spcBef>
              <a:spcAft>
                <a:spcPts val="300"/>
              </a:spcAft>
              <a:buClr>
                <a:srgbClr val="E60000"/>
              </a:buClr>
              <a:buFont typeface="Calibri" pitchFamily="34" charset="0"/>
              <a:buChar char="–"/>
            </a:pPr>
            <a:r>
              <a:rPr lang="en-GB" altLang="en-US" sz="2000" b="0">
                <a:solidFill>
                  <a:srgbClr val="000000"/>
                </a:solidFill>
                <a:latin typeface="Vodafone Rg"/>
              </a:rPr>
              <a:t>Clearly state and communicate priorities?</a:t>
            </a:r>
          </a:p>
          <a:p>
            <a:pPr lvl="1" defTabSz="914400" eaLnBrk="1" hangingPunct="1">
              <a:lnSpc>
                <a:spcPct val="125000"/>
              </a:lnSpc>
              <a:spcBef>
                <a:spcPct val="0"/>
              </a:spcBef>
              <a:spcAft>
                <a:spcPts val="300"/>
              </a:spcAft>
              <a:buClr>
                <a:srgbClr val="E60000"/>
              </a:buClr>
              <a:buFont typeface="Calibri" pitchFamily="34" charset="0"/>
              <a:buChar char="–"/>
            </a:pPr>
            <a:r>
              <a:rPr lang="en-GB" altLang="en-US" sz="2000" b="0">
                <a:solidFill>
                  <a:srgbClr val="000000"/>
                </a:solidFill>
                <a:latin typeface="Vodafone Rg"/>
              </a:rPr>
              <a:t>Communicate the benefit of doing specific projects?</a:t>
            </a:r>
          </a:p>
          <a:p>
            <a:pPr lvl="1" defTabSz="914400" eaLnBrk="1" hangingPunct="1">
              <a:lnSpc>
                <a:spcPct val="125000"/>
              </a:lnSpc>
              <a:spcBef>
                <a:spcPct val="0"/>
              </a:spcBef>
              <a:spcAft>
                <a:spcPts val="300"/>
              </a:spcAft>
              <a:buClr>
                <a:srgbClr val="E60000"/>
              </a:buClr>
              <a:buFont typeface="Calibri" pitchFamily="34" charset="0"/>
              <a:buChar char="–"/>
            </a:pPr>
            <a:r>
              <a:rPr lang="en-GB" altLang="en-US" sz="2000" b="0">
                <a:solidFill>
                  <a:srgbClr val="000000"/>
                </a:solidFill>
                <a:latin typeface="Vodafone Rg"/>
              </a:rPr>
              <a:t>Explore (</a:t>
            </a:r>
            <a:r>
              <a:rPr lang="en-GB" altLang="en-US" sz="2000" b="0">
                <a:solidFill>
                  <a:srgbClr val="E60000"/>
                </a:solidFill>
                <a:latin typeface="Vodafone Rg"/>
              </a:rPr>
              <a:t>quickly</a:t>
            </a:r>
            <a:r>
              <a:rPr lang="en-GB" altLang="en-US" sz="2000" b="0">
                <a:solidFill>
                  <a:srgbClr val="000000"/>
                </a:solidFill>
                <a:latin typeface="Vodafone Rg"/>
              </a:rPr>
              <a:t>!) different scenarios?</a:t>
            </a:r>
          </a:p>
          <a:p>
            <a:pPr lvl="1" defTabSz="914400" eaLnBrk="1" hangingPunct="1">
              <a:lnSpc>
                <a:spcPct val="125000"/>
              </a:lnSpc>
              <a:spcBef>
                <a:spcPct val="0"/>
              </a:spcBef>
              <a:spcAft>
                <a:spcPts val="300"/>
              </a:spcAft>
              <a:buClr>
                <a:srgbClr val="E60000"/>
              </a:buClr>
              <a:buFont typeface="Calibri" pitchFamily="34" charset="0"/>
              <a:buChar char="–"/>
            </a:pPr>
            <a:r>
              <a:rPr lang="en-GB" altLang="en-US" sz="2000" b="0">
                <a:solidFill>
                  <a:srgbClr val="000000"/>
                </a:solidFill>
                <a:latin typeface="Vodafone Rg"/>
              </a:rPr>
              <a:t>Communicate to the wider business what is, and isn’t, in scope for delivery?</a:t>
            </a:r>
          </a:p>
        </p:txBody>
      </p:sp>
      <p:sp>
        <p:nvSpPr>
          <p:cNvPr id="12295" name="Title 3"/>
          <p:cNvSpPr txBox="1">
            <a:spLocks/>
          </p:cNvSpPr>
          <p:nvPr/>
        </p:nvSpPr>
        <p:spPr bwMode="auto">
          <a:xfrm>
            <a:off x="457200" y="204788"/>
            <a:ext cx="73548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E60000"/>
                </a:solidFill>
                <a:latin typeface="Vodafone Rg"/>
              </a:rPr>
              <a:t>Why Dynamic Portfolio Management?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34" charset="-128"/>
                <a:cs typeface="Arial" pitchFamily="34" charset="0"/>
              </a:rPr>
              <a:t>Buckinghamshire County Council</a:t>
            </a:r>
          </a:p>
        </p:txBody>
      </p:sp>
      <p:sp>
        <p:nvSpPr>
          <p:cNvPr id="14339" name="Rectang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altLang="en-US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4340" name="Picture 5" descr="FINAL Rolling Hill Master Logo 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3388"/>
            <a:ext cx="91440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Placeholder 2"/>
          <p:cNvSpPr txBox="1">
            <a:spLocks/>
          </p:cNvSpPr>
          <p:nvPr/>
        </p:nvSpPr>
        <p:spPr bwMode="auto">
          <a:xfrm>
            <a:off x="533400" y="152400"/>
            <a:ext cx="769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GB" altLang="en-US" sz="1600"/>
              <a:t>Buckinghamshire County Council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124DC7-4C19-4262-8C1B-0664738CDC40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15363" name="Rectangle 2"/>
          <p:cNvSpPr>
            <a:spLocks noGrp="1"/>
          </p:cNvSpPr>
          <p:nvPr>
            <p:ph type="title"/>
          </p:nvPr>
        </p:nvSpPr>
        <p:spPr>
          <a:xfrm>
            <a:off x="4500563" y="485775"/>
            <a:ext cx="4032250" cy="7620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County of  Buckinghamshire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773876"/>
            <a:ext cx="4220890" cy="5813413"/>
          </a:xfrm>
          <a:prstGeom prst="snipRoundRect">
            <a:avLst>
              <a:gd name="adj1" fmla="val 16667"/>
              <a:gd name="adj2" fmla="val 41551"/>
            </a:avLst>
          </a:prstGeom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348038" y="6032500"/>
            <a:ext cx="831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/>
              <a:t>Berkshire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5751513" y="5599113"/>
            <a:ext cx="1258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/>
              <a:t>Greater London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4643438" y="1874838"/>
            <a:ext cx="1052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/>
              <a:t>Bedfordshire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608013" y="3656013"/>
            <a:ext cx="977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/>
              <a:t>Oxfordshire</a:t>
            </a: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52663" y="533400"/>
            <a:ext cx="1403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/>
              <a:t>Northamptonshire</a:t>
            </a:r>
          </a:p>
        </p:txBody>
      </p: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2076450" y="2254250"/>
            <a:ext cx="2120900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Buckinghamshire</a:t>
            </a:r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5521325" y="3679825"/>
            <a:ext cx="10715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/>
              <a:t>Hertfordshire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B69365-6615-4CDE-BFD4-C26E6350FB45}" type="slidenum">
              <a:rPr lang="en-GB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/>
          </p:cNvSpPr>
          <p:nvPr>
            <p:ph type="title"/>
          </p:nvPr>
        </p:nvSpPr>
        <p:spPr>
          <a:xfrm>
            <a:off x="533400" y="260350"/>
            <a:ext cx="8153400" cy="7620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Buckinghamshire – the Facts &amp; Figures</a:t>
            </a: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7451725" y="6488113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as per 2011 census</a:t>
            </a:r>
            <a:r>
              <a:rPr lang="en-US" altLang="en-US"/>
              <a:t>	</a:t>
            </a:r>
            <a:endParaRPr lang="en-GB" altLang="en-US"/>
          </a:p>
        </p:txBody>
      </p:sp>
      <p:pic>
        <p:nvPicPr>
          <p:cNvPr id="17413" name="Picture 6" descr="http://365psd.com/images/premium/thumbs/918/protection-people-silhouette-family-icon-person-vector-woman-man-child-grandfather-grandmother-dog-cat-home-illustration-42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700213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3921125" y="3462338"/>
            <a:ext cx="1298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/>
              <a:t>505,000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/>
              <a:t>people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468313" y="2987675"/>
            <a:ext cx="1941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/>
              <a:t>76% Households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/>
              <a:t>are Homeowners</a:t>
            </a:r>
          </a:p>
        </p:txBody>
      </p:sp>
      <p:pic>
        <p:nvPicPr>
          <p:cNvPr id="17416" name="Picture 8" descr="http://thrutcher.com/wp-content/uploads/2016/02/heart-healt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3395" r="6586" b="1604"/>
          <a:stretch>
            <a:fillRect/>
          </a:stretch>
        </p:blipFill>
        <p:spPr bwMode="auto">
          <a:xfrm>
            <a:off x="3789363" y="1363663"/>
            <a:ext cx="1584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3475038" y="2574925"/>
            <a:ext cx="2249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/>
              <a:t>86% in Good Health</a:t>
            </a:r>
          </a:p>
        </p:txBody>
      </p:sp>
      <p:pic>
        <p:nvPicPr>
          <p:cNvPr id="17418" name="Picture 10" descr="https://pixabay.com/static/uploads/photo/2015/09/23/10/20/car-953357_960_720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024063"/>
            <a:ext cx="19653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6299200" y="2944813"/>
            <a:ext cx="2505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/>
              <a:t>87% Access to Vehicle</a:t>
            </a:r>
          </a:p>
        </p:txBody>
      </p:sp>
      <p:pic>
        <p:nvPicPr>
          <p:cNvPr id="17420" name="Picture 12" descr="rings.jpg (500×375)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4189413"/>
            <a:ext cx="17303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Box 15"/>
          <p:cNvSpPr txBox="1">
            <a:spLocks noChangeArrowheads="1"/>
          </p:cNvSpPr>
          <p:nvPr/>
        </p:nvSpPr>
        <p:spPr bwMode="auto">
          <a:xfrm>
            <a:off x="741363" y="5395913"/>
            <a:ext cx="149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/>
              <a:t>54% Married</a:t>
            </a:r>
          </a:p>
        </p:txBody>
      </p:sp>
      <p:pic>
        <p:nvPicPr>
          <p:cNvPr id="17422" name="Picture 14" descr="family2_0.jpg (500×400)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149725"/>
            <a:ext cx="15382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Box 17"/>
          <p:cNvSpPr txBox="1">
            <a:spLocks noChangeArrowheads="1"/>
          </p:cNvSpPr>
          <p:nvPr/>
        </p:nvSpPr>
        <p:spPr bwMode="auto">
          <a:xfrm>
            <a:off x="6151563" y="5256213"/>
            <a:ext cx="2800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/>
              <a:t>Households with Children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/>
              <a:t>Biggest Proportion</a:t>
            </a:r>
          </a:p>
        </p:txBody>
      </p:sp>
      <p:pic>
        <p:nvPicPr>
          <p:cNvPr id="17424" name="Picture 16" descr="http://www.pickthebrain.com/blog/wp-content/uploads/2008/07/economic-meltdown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818063"/>
            <a:ext cx="9159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Box 19"/>
          <p:cNvSpPr txBox="1">
            <a:spLocks noChangeArrowheads="1"/>
          </p:cNvSpPr>
          <p:nvPr/>
        </p:nvSpPr>
        <p:spPr bwMode="auto">
          <a:xfrm>
            <a:off x="3575050" y="5881688"/>
            <a:ext cx="2044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7CA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/>
              <a:t>Pockets of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0"/>
              <a:t>Social Deprivation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ial Buckinghamshire County Counci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Gartner - Vodafone PMO Presentation vJM2</Template>
  <TotalTime>5448</TotalTime>
  <Words>1158</Words>
  <Application>Microsoft Office PowerPoint</Application>
  <PresentationFormat>On-screen Show (4:3)</PresentationFormat>
  <Paragraphs>193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Official Buckinghamshire County Council Template</vt:lpstr>
      <vt:lpstr>Custom Design</vt:lpstr>
      <vt:lpstr>From Global Telecoms to Local Authority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Buckinghamshire County Council</vt:lpstr>
      <vt:lpstr>The County of  Buckinghamshire</vt:lpstr>
      <vt:lpstr>Buckinghamshire – the Facts &amp; Figures</vt:lpstr>
      <vt:lpstr>The Political Landscape</vt:lpstr>
      <vt:lpstr>Our Strategic Plan</vt:lpstr>
      <vt:lpstr>Business Unit</vt:lpstr>
      <vt:lpstr>What does the work look like </vt:lpstr>
      <vt:lpstr>The Challenge</vt:lpstr>
      <vt:lpstr>The Elephant in the Room</vt:lpstr>
      <vt:lpstr>Dynamic Portfolio Management - Revisited</vt:lpstr>
      <vt:lpstr>Dynamic Portfolio Management - Revisited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Buckinghamshire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rgoody</dc:creator>
  <cp:lastModifiedBy>Andrew</cp:lastModifiedBy>
  <cp:revision>195</cp:revision>
  <dcterms:created xsi:type="dcterms:W3CDTF">2009-05-15T13:47:40Z</dcterms:created>
  <dcterms:modified xsi:type="dcterms:W3CDTF">2016-03-24T14:48:30Z</dcterms:modified>
</cp:coreProperties>
</file>