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96" r:id="rId3"/>
    <p:sldId id="297" r:id="rId4"/>
    <p:sldId id="299" r:id="rId5"/>
    <p:sldId id="298" r:id="rId6"/>
    <p:sldId id="300" r:id="rId7"/>
    <p:sldId id="301" r:id="rId8"/>
    <p:sldId id="302" r:id="rId9"/>
    <p:sldId id="294" r:id="rId10"/>
  </p:sldIdLst>
  <p:sldSz cx="9144000" cy="6858000" type="screen4x3"/>
  <p:notesSz cx="6808788" cy="99409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A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5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A9455-65DA-4D40-8ED9-090367ADD5F3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4F866-6ACA-4343-8A9B-F473245D0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342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4F866-6ACA-4343-8A9B-F473245D06B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381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4F866-6ACA-4343-8A9B-F473245D06B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736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1A52"/>
                </a:solidFill>
                <a:latin typeface="Arial"/>
                <a:cs typeface="Arial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1A5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980113"/>
            <a:ext cx="2133600" cy="365125"/>
          </a:xfrm>
        </p:spPr>
        <p:txBody>
          <a:bodyPr/>
          <a:lstStyle>
            <a:lvl1pPr>
              <a:defRPr>
                <a:solidFill>
                  <a:srgbClr val="001A52"/>
                </a:solidFill>
              </a:defRPr>
            </a:lvl1pPr>
          </a:lstStyle>
          <a:p>
            <a:fld id="{815C4DCD-1166-4D28-ABD4-8B8FF6C88FEC}" type="datetimeFigureOut">
              <a:rPr lang="en-US" altLang="en-US"/>
              <a:pPr/>
              <a:t>3/17/2016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980113"/>
            <a:ext cx="2895600" cy="365125"/>
          </a:xfrm>
        </p:spPr>
        <p:txBody>
          <a:bodyPr/>
          <a:lstStyle>
            <a:lvl1pPr>
              <a:defRPr>
                <a:solidFill>
                  <a:srgbClr val="001A5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980113"/>
            <a:ext cx="2133600" cy="365125"/>
          </a:xfrm>
        </p:spPr>
        <p:txBody>
          <a:bodyPr/>
          <a:lstStyle>
            <a:lvl1pPr>
              <a:defRPr>
                <a:solidFill>
                  <a:srgbClr val="001A52"/>
                </a:solidFill>
              </a:defRPr>
            </a:lvl1pPr>
          </a:lstStyle>
          <a:p>
            <a:fld id="{2D6EF945-E1B4-4A8F-8665-60AEC7D121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8263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3272"/>
            <a:ext cx="8229600" cy="564477"/>
          </a:xfrm>
        </p:spPr>
        <p:txBody>
          <a:bodyPr/>
          <a:lstStyle>
            <a:lvl1pPr>
              <a:defRPr sz="3600">
                <a:solidFill>
                  <a:srgbClr val="001A52"/>
                </a:solidFill>
                <a:latin typeface="Arial"/>
                <a:cs typeface="Arial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2389"/>
            <a:ext cx="8229600" cy="4121961"/>
          </a:xfrm>
        </p:spPr>
        <p:txBody>
          <a:bodyPr/>
          <a:lstStyle>
            <a:lvl1pPr>
              <a:defRPr>
                <a:solidFill>
                  <a:srgbClr val="001A52"/>
                </a:solidFill>
                <a:latin typeface="Arial"/>
                <a:cs typeface="Arial"/>
              </a:defRPr>
            </a:lvl1pPr>
            <a:lvl2pPr>
              <a:defRPr>
                <a:solidFill>
                  <a:srgbClr val="001A52"/>
                </a:solidFill>
                <a:latin typeface="Arial"/>
                <a:cs typeface="Arial"/>
              </a:defRPr>
            </a:lvl2pPr>
            <a:lvl3pPr>
              <a:defRPr>
                <a:solidFill>
                  <a:srgbClr val="001A52"/>
                </a:solidFill>
                <a:latin typeface="Arial"/>
                <a:cs typeface="Arial"/>
              </a:defRPr>
            </a:lvl3pPr>
            <a:lvl4pPr>
              <a:defRPr>
                <a:solidFill>
                  <a:srgbClr val="001A52"/>
                </a:solidFill>
                <a:latin typeface="Arial"/>
                <a:cs typeface="Arial"/>
              </a:defRPr>
            </a:lvl4pPr>
            <a:lvl5pPr>
              <a:defRPr>
                <a:solidFill>
                  <a:srgbClr val="001A52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964238"/>
            <a:ext cx="2133600" cy="365125"/>
          </a:xfrm>
        </p:spPr>
        <p:txBody>
          <a:bodyPr/>
          <a:lstStyle>
            <a:lvl1pPr>
              <a:defRPr>
                <a:solidFill>
                  <a:srgbClr val="001A52"/>
                </a:solidFill>
                <a:latin typeface="Arial" pitchFamily="34" charset="0"/>
              </a:defRPr>
            </a:lvl1pPr>
          </a:lstStyle>
          <a:p>
            <a:fld id="{D2FC7947-3327-4AFD-9BB1-730760288644}" type="datetimeFigureOut">
              <a:rPr lang="en-US" altLang="en-US"/>
              <a:pPr/>
              <a:t>3/17/2016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964238"/>
            <a:ext cx="2895600" cy="365125"/>
          </a:xfrm>
        </p:spPr>
        <p:txBody>
          <a:bodyPr/>
          <a:lstStyle>
            <a:lvl1pPr>
              <a:defRPr>
                <a:solidFill>
                  <a:srgbClr val="001A52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964238"/>
            <a:ext cx="2133600" cy="365125"/>
          </a:xfrm>
        </p:spPr>
        <p:txBody>
          <a:bodyPr/>
          <a:lstStyle>
            <a:lvl1pPr>
              <a:defRPr>
                <a:solidFill>
                  <a:srgbClr val="001A52"/>
                </a:solidFill>
                <a:latin typeface="Arial" pitchFamily="34" charset="0"/>
              </a:defRPr>
            </a:lvl1pPr>
          </a:lstStyle>
          <a:p>
            <a:fld id="{755B99C6-0A6C-4F5E-8736-40B8770636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945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845" y="382589"/>
            <a:ext cx="8271775" cy="7588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DocID"/>
          <p:cNvSpPr txBox="1"/>
          <p:nvPr/>
        </p:nvSpPr>
        <p:spPr>
          <a:xfrm>
            <a:off x="1206882" y="6537857"/>
            <a:ext cx="65" cy="102657"/>
          </a:xfrm>
          <a:prstGeom prst="rect">
            <a:avLst/>
          </a:prstGeom>
          <a:noFill/>
        </p:spPr>
        <p:txBody>
          <a:bodyPr vert="horz" wrap="none" lIns="0" tIns="0" rIns="0" bIns="0" rtlCol="0" anchor="b">
            <a:spAutoFit/>
          </a:bodyPr>
          <a:lstStyle/>
          <a:p>
            <a:pPr algn="l"/>
            <a:endParaRPr kumimoji="0" lang="de-DE" sz="667" b="0" i="0" u="none" baseline="0" dirty="0">
              <a:solidFill>
                <a:schemeClr val="accent2"/>
              </a:solidFill>
            </a:endParaRPr>
          </a:p>
        </p:txBody>
      </p:sp>
      <p:sp>
        <p:nvSpPr>
          <p:cNvPr id="8" name="DocID"/>
          <p:cNvSpPr txBox="1"/>
          <p:nvPr userDrawn="1"/>
        </p:nvSpPr>
        <p:spPr>
          <a:xfrm>
            <a:off x="1206882" y="6537857"/>
            <a:ext cx="65" cy="102657"/>
          </a:xfrm>
          <a:prstGeom prst="rect">
            <a:avLst/>
          </a:prstGeom>
          <a:noFill/>
        </p:spPr>
        <p:txBody>
          <a:bodyPr vert="horz" wrap="none" lIns="0" tIns="0" rIns="0" bIns="0" rtlCol="0" anchor="b">
            <a:spAutoFit/>
          </a:bodyPr>
          <a:lstStyle/>
          <a:p>
            <a:pPr algn="l"/>
            <a:endParaRPr kumimoji="0" lang="de-DE" sz="667" b="0" i="0" u="none" baseline="0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4560748" y="6528975"/>
            <a:ext cx="3571955" cy="1026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GB" sz="667" dirty="0">
                <a:solidFill>
                  <a:schemeClr val="tx1"/>
                </a:solidFill>
              </a:rPr>
              <a:t>© 2014</a:t>
            </a:r>
            <a:r>
              <a:rPr lang="en-GB" sz="667" baseline="0" dirty="0">
                <a:solidFill>
                  <a:schemeClr val="tx1"/>
                </a:solidFill>
              </a:rPr>
              <a:t> TICG |</a:t>
            </a:r>
            <a:endParaRPr lang="en-GB" sz="667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438785" y="6528975"/>
            <a:ext cx="4571244" cy="1026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0" algn="l" defTabSz="870692" eaLnBrk="1" latinLnBrk="0" hangingPunct="1">
              <a:lnSpc>
                <a:spcPct val="100000"/>
              </a:lnSpc>
            </a:pPr>
            <a:r>
              <a:rPr lang="en-US" sz="667" dirty="0">
                <a:solidFill>
                  <a:schemeClr val="tx1"/>
                </a:solidFill>
                <a:latin typeface="+mn-lt"/>
              </a:rPr>
              <a:t>TICG – A Kuwait Investment Authority, Kuwait Fund For Arab Economic Development &amp; Oliver Wyman Joint Company </a:t>
            </a:r>
            <a:endParaRPr lang="en-GB" sz="667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5"/>
          <p:cNvSpPr>
            <a:spLocks noChangeArrowheads="1"/>
          </p:cNvSpPr>
          <p:nvPr userDrawn="1"/>
        </p:nvSpPr>
        <p:spPr bwMode="gray">
          <a:xfrm>
            <a:off x="8128169" y="6484141"/>
            <a:ext cx="571405" cy="161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57A6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lvl="0" algn="r" eaLnBrk="0" hangingPunct="0">
              <a:lnSpc>
                <a:spcPct val="100000"/>
              </a:lnSpc>
            </a:pPr>
            <a:fld id="{2306E996-13B1-4F09-8F6B-3AC86B81501F}" type="slidenum">
              <a:rPr lang="en-GB" sz="1047" smtClean="0">
                <a:solidFill>
                  <a:schemeClr val="tx1"/>
                </a:solidFill>
                <a:cs typeface="Arial" charset="0"/>
              </a:rPr>
              <a:pPr lvl="0" algn="r" eaLnBrk="0" hangingPunct="0">
                <a:lnSpc>
                  <a:spcPct val="100000"/>
                </a:lnSpc>
              </a:pPr>
              <a:t>‹#›</a:t>
            </a:fld>
            <a:endParaRPr lang="en-GB" sz="1047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427799" y="6235900"/>
            <a:ext cx="8295961" cy="117276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762"/>
            </a:lvl1pPr>
          </a:lstStyle>
          <a:p>
            <a:pPr lvl="0"/>
            <a:r>
              <a:rPr lang="en-US" dirty="0"/>
              <a:t>Footnote</a:t>
            </a:r>
          </a:p>
        </p:txBody>
      </p:sp>
    </p:spTree>
    <p:extLst>
      <p:ext uri="{BB962C8B-B14F-4D97-AF65-F5344CB8AC3E}">
        <p14:creationId xmlns:p14="http://schemas.microsoft.com/office/powerpoint/2010/main" val="2601902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fld id="{C9DA5A35-1811-46E2-AA95-2E21E54B0EC0}" type="datetimeFigureOut">
              <a:rPr lang="en-US" altLang="en-US"/>
              <a:pPr/>
              <a:t>3/17/2016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fld id="{5B8F71FF-85D0-4981-A0BB-824CE6E3655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60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.J.Bryde@ljmu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201412"/>
            <a:ext cx="7772400" cy="1470025"/>
          </a:xfrm>
        </p:spPr>
        <p:txBody>
          <a:bodyPr/>
          <a:lstStyle/>
          <a:p>
            <a:r>
              <a:rPr lang="en-GB" sz="5400" dirty="0"/>
              <a:t/>
            </a:r>
            <a:br>
              <a:rPr lang="en-GB" sz="5400" dirty="0"/>
            </a:br>
            <a:r>
              <a:rPr lang="en-GB" sz="3600" dirty="0"/>
              <a:t>Effective relationship management in outsourced projects </a:t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16864" y="4258756"/>
            <a:ext cx="7973568" cy="3202748"/>
          </a:xfrm>
        </p:spPr>
        <p:txBody>
          <a:bodyPr/>
          <a:lstStyle/>
          <a:p>
            <a:r>
              <a:rPr lang="en-GB" sz="3600" dirty="0">
                <a:latin typeface="Arial"/>
                <a:cs typeface="Arial"/>
              </a:rPr>
              <a:t>Dr David Bryde </a:t>
            </a:r>
          </a:p>
          <a:p>
            <a:r>
              <a:rPr lang="en-GB" dirty="0"/>
              <a:t>Professor of Project Management</a:t>
            </a:r>
          </a:p>
          <a:p>
            <a:r>
              <a:rPr lang="en-GB" sz="2800" dirty="0"/>
              <a:t>Liverpool John Moores University, UK</a:t>
            </a:r>
          </a:p>
          <a:p>
            <a:r>
              <a:rPr lang="en-GB" sz="2800" dirty="0"/>
              <a:t>Email: </a:t>
            </a:r>
            <a:r>
              <a:rPr lang="en-GB" sz="2800" dirty="0">
                <a:hlinkClick r:id="rId3"/>
              </a:rPr>
              <a:t>D.J.Bryde@ljmu.ac.uk</a:t>
            </a:r>
            <a:endParaRPr lang="en-GB" sz="2800" dirty="0"/>
          </a:p>
          <a:p>
            <a:endParaRPr lang="en-GB" sz="2800" dirty="0"/>
          </a:p>
          <a:p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7337" y="2534731"/>
            <a:ext cx="2647950" cy="17240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2168" y="338357"/>
            <a:ext cx="5866109" cy="564477"/>
          </a:xfrm>
        </p:spPr>
        <p:txBody>
          <a:bodyPr/>
          <a:lstStyle/>
          <a:p>
            <a:r>
              <a:rPr lang="en-GB" dirty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915"/>
            <a:ext cx="8229600" cy="4121961"/>
          </a:xfrm>
        </p:spPr>
        <p:txBody>
          <a:bodyPr/>
          <a:lstStyle/>
          <a:p>
            <a:r>
              <a:rPr lang="en-GB" sz="2400" dirty="0"/>
              <a:t>The agency problem in outsourced projects</a:t>
            </a:r>
          </a:p>
          <a:p>
            <a:endParaRPr lang="en-GB" sz="2400" dirty="0"/>
          </a:p>
          <a:p>
            <a:r>
              <a:rPr lang="en-GB" sz="2400" dirty="0"/>
              <a:t>Framework for project outsourcing</a:t>
            </a:r>
          </a:p>
          <a:p>
            <a:r>
              <a:rPr lang="en-GB" sz="2400" dirty="0"/>
              <a:t>The case studies</a:t>
            </a:r>
          </a:p>
          <a:p>
            <a:endParaRPr lang="en-GB" sz="2400" dirty="0"/>
          </a:p>
          <a:p>
            <a:r>
              <a:rPr lang="en-GB" sz="2400" dirty="0"/>
              <a:t>Causes of failure  - lens of agency theory</a:t>
            </a:r>
          </a:p>
          <a:p>
            <a:endParaRPr lang="en-GB" sz="2400" dirty="0"/>
          </a:p>
          <a:p>
            <a:r>
              <a:rPr lang="en-GB" sz="2400" dirty="0"/>
              <a:t>Recommendations for effective relationship management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0219" y="3922996"/>
            <a:ext cx="1798058" cy="2310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0220" y="1938908"/>
            <a:ext cx="1798058" cy="18124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33357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3680" y="831033"/>
            <a:ext cx="5664631" cy="564477"/>
          </a:xfrm>
        </p:spPr>
        <p:txBody>
          <a:bodyPr/>
          <a:lstStyle/>
          <a:p>
            <a:r>
              <a:rPr lang="en-GB" dirty="0"/>
              <a:t>The agency problem in outsourced projects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High degree of conflict over goals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High degree of opportunistic behaviour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High degree of asymmetry of information</a:t>
            </a:r>
          </a:p>
          <a:p>
            <a:endParaRPr lang="en-GB" sz="2400" dirty="0"/>
          </a:p>
          <a:p>
            <a:r>
              <a:rPr lang="en-GB" sz="2400" dirty="0"/>
              <a:t>Agency costs, trust, uncertainty, information and level of concealment.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7135" y="1583871"/>
            <a:ext cx="1591847" cy="1277074"/>
          </a:xfrm>
          <a:prstGeom prst="rect">
            <a:avLst/>
          </a:prstGeom>
        </p:spPr>
      </p:pic>
      <p:pic>
        <p:nvPicPr>
          <p:cNvPr id="5" name="Content Placeholder 5" descr="Urban_fox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50701" y="3084385"/>
            <a:ext cx="1827610" cy="1142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0507" y="4136666"/>
            <a:ext cx="1266357" cy="1331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568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7668" y="707046"/>
            <a:ext cx="5649132" cy="564477"/>
          </a:xfrm>
        </p:spPr>
        <p:txBody>
          <a:bodyPr/>
          <a:lstStyle/>
          <a:p>
            <a:r>
              <a:rPr lang="en-GB" dirty="0"/>
              <a:t>Framework for project outsourcing</a:t>
            </a:r>
            <a:br>
              <a:rPr lang="en-GB" dirty="0"/>
            </a:b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106" y="1514208"/>
            <a:ext cx="6860016" cy="45657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82314" y="5696477"/>
            <a:ext cx="30315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Handley &amp; Benton Jr (2009)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0093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1172" y="608182"/>
            <a:ext cx="5695627" cy="564477"/>
          </a:xfrm>
        </p:spPr>
        <p:txBody>
          <a:bodyPr/>
          <a:lstStyle/>
          <a:p>
            <a:r>
              <a:rPr lang="en-GB" dirty="0"/>
              <a:t>The case studies</a:t>
            </a:r>
            <a:br>
              <a:rPr lang="en-GB" dirty="0"/>
            </a:b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8350" y="1393636"/>
            <a:ext cx="5909391" cy="4871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58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1172" y="710316"/>
            <a:ext cx="5695627" cy="564477"/>
          </a:xfrm>
        </p:spPr>
        <p:txBody>
          <a:bodyPr/>
          <a:lstStyle/>
          <a:p>
            <a:r>
              <a:rPr lang="en-GB" dirty="0"/>
              <a:t>Causes of failure  - lens of agency theory</a:t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1408472"/>
          <a:ext cx="8229599" cy="4909419"/>
        </p:xfrm>
        <a:graphic>
          <a:graphicData uri="http://schemas.openxmlformats.org/drawingml/2006/table">
            <a:tbl>
              <a:tblPr firstRow="1" firstCol="1" bandRow="1"/>
              <a:tblGrid>
                <a:gridCol w="8853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148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240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0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9069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5366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2388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7574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17633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6696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Case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Level of Client satisfaction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EVA used?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Degree of Goal Conflict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Degree of Opportunistic Behaviour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Degree of Information Asymmetry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Level of Trust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Level of information to verify Contractor performance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Level of concealment of negative outcomes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586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A – construction project 1 –airport terminal refurbishment</a:t>
                      </a: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Low</a:t>
                      </a: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Neutral</a:t>
                      </a: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Low</a:t>
                      </a: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Neutral</a:t>
                      </a: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Neutral</a:t>
                      </a: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88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B – construction project 2 – new water reservoir</a:t>
                      </a: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Low</a:t>
                      </a: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Low</a:t>
                      </a: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High </a:t>
                      </a: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Neutral</a:t>
                      </a: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Low</a:t>
                      </a: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Low</a:t>
                      </a: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586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C – clinical trial project 1 – investigational product for the treatment of lung cancer</a:t>
                      </a: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Low</a:t>
                      </a: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Low</a:t>
                      </a: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Low</a:t>
                      </a: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Neutral</a:t>
                      </a: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Low</a:t>
                      </a: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183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D – clinical trial project 2 – investigational product for the treatment of haemophilia</a:t>
                      </a: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Low</a:t>
                      </a: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Low</a:t>
                      </a: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64002" marR="64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57200" y="14081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145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712" y="814884"/>
            <a:ext cx="6393050" cy="564477"/>
          </a:xfrm>
        </p:spPr>
        <p:txBody>
          <a:bodyPr/>
          <a:lstStyle/>
          <a:p>
            <a:r>
              <a:rPr lang="en-GB" sz="3200" dirty="0"/>
              <a:t>Recommendations for effective relationship management</a:t>
            </a:r>
            <a:br>
              <a:rPr lang="en-GB" sz="3200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048" y="1100403"/>
            <a:ext cx="5863138" cy="5216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404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0142" y="942791"/>
            <a:ext cx="5416658" cy="564477"/>
          </a:xfrm>
        </p:spPr>
        <p:txBody>
          <a:bodyPr/>
          <a:lstStyle/>
          <a:p>
            <a:r>
              <a:rPr lang="en-GB" dirty="0"/>
              <a:t>Recommendations for effective relationship management</a:t>
            </a:r>
            <a:br>
              <a:rPr lang="en-GB" dirty="0"/>
            </a:b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401" y="2062501"/>
            <a:ext cx="8568625" cy="6096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003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840" y="2359434"/>
            <a:ext cx="8271775" cy="758825"/>
          </a:xfrm>
        </p:spPr>
        <p:txBody>
          <a:bodyPr/>
          <a:lstStyle/>
          <a:p>
            <a:r>
              <a:rPr lang="en-GB" dirty="0"/>
              <a:t>Thank you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Any Questions/comments For Dave?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7810" y="396528"/>
            <a:ext cx="1322067" cy="23529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731" y="3767079"/>
            <a:ext cx="2143125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7810" y="3563396"/>
            <a:ext cx="1885950" cy="2428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38145" y="4124741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7799" y="1079102"/>
            <a:ext cx="2230057" cy="16703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89356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230</Words>
  <Application>Microsoft Office PowerPoint</Application>
  <PresentationFormat>On-screen Show (4:3)</PresentationFormat>
  <Paragraphs>78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PMingLiU</vt:lpstr>
      <vt:lpstr>Arial</vt:lpstr>
      <vt:lpstr>Calibri</vt:lpstr>
      <vt:lpstr>Times New Roman</vt:lpstr>
      <vt:lpstr>Office Theme</vt:lpstr>
      <vt:lpstr> Effective relationship management in outsourced projects  </vt:lpstr>
      <vt:lpstr>Contents</vt:lpstr>
      <vt:lpstr>The agency problem in outsourced projects </vt:lpstr>
      <vt:lpstr>Framework for project outsourcing </vt:lpstr>
      <vt:lpstr>The case studies </vt:lpstr>
      <vt:lpstr>Causes of failure  - lens of agency theory </vt:lpstr>
      <vt:lpstr>Recommendations for effective relationship management  </vt:lpstr>
      <vt:lpstr>Recommendations for effective relationship management </vt:lpstr>
      <vt:lpstr>Thank you  Any Questions/comments For Dave?</vt:lpstr>
    </vt:vector>
  </TitlesOfParts>
  <Company>Liverpool John Moores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Philpotts, Lee</dc:creator>
  <cp:lastModifiedBy>Bryde, David</cp:lastModifiedBy>
  <cp:revision>51</cp:revision>
  <cp:lastPrinted>2016-01-11T16:05:07Z</cp:lastPrinted>
  <dcterms:created xsi:type="dcterms:W3CDTF">2009-10-29T15:56:45Z</dcterms:created>
  <dcterms:modified xsi:type="dcterms:W3CDTF">2016-03-17T14:19:34Z</dcterms:modified>
</cp:coreProperties>
</file>