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77" r:id="rId2"/>
    <p:sldId id="290" r:id="rId3"/>
    <p:sldId id="284" r:id="rId4"/>
    <p:sldId id="333" r:id="rId5"/>
    <p:sldId id="332" r:id="rId6"/>
    <p:sldId id="285" r:id="rId7"/>
    <p:sldId id="288" r:id="rId8"/>
    <p:sldId id="339" r:id="rId9"/>
    <p:sldId id="291" r:id="rId10"/>
    <p:sldId id="326" r:id="rId11"/>
    <p:sldId id="294" r:id="rId12"/>
    <p:sldId id="325" r:id="rId13"/>
    <p:sldId id="296" r:id="rId14"/>
    <p:sldId id="297" r:id="rId15"/>
    <p:sldId id="336" r:id="rId16"/>
    <p:sldId id="299" r:id="rId17"/>
    <p:sldId id="335" r:id="rId18"/>
    <p:sldId id="301" r:id="rId19"/>
    <p:sldId id="302" r:id="rId20"/>
    <p:sldId id="303" r:id="rId21"/>
    <p:sldId id="306" r:id="rId22"/>
    <p:sldId id="307" r:id="rId23"/>
    <p:sldId id="309" r:id="rId24"/>
    <p:sldId id="310" r:id="rId25"/>
    <p:sldId id="311" r:id="rId26"/>
    <p:sldId id="338" r:id="rId27"/>
    <p:sldId id="312" r:id="rId28"/>
    <p:sldId id="308" r:id="rId29"/>
    <p:sldId id="313" r:id="rId30"/>
    <p:sldId id="314" r:id="rId31"/>
    <p:sldId id="330" r:id="rId32"/>
    <p:sldId id="315" r:id="rId33"/>
    <p:sldId id="316" r:id="rId34"/>
    <p:sldId id="317" r:id="rId35"/>
    <p:sldId id="283" r:id="rId36"/>
    <p:sldId id="340" r:id="rId37"/>
    <p:sldId id="341" r:id="rId38"/>
    <p:sldId id="342" r:id="rId39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24"/>
    <a:srgbClr val="FF0000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92" autoAdjust="0"/>
  </p:normalViewPr>
  <p:slideViewPr>
    <p:cSldViewPr snapToObjects="1">
      <p:cViewPr varScale="1">
        <p:scale>
          <a:sx n="86" d="100"/>
          <a:sy n="86" d="100"/>
        </p:scale>
        <p:origin x="133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218"/>
    </p:cViewPr>
  </p:sorterViewPr>
  <p:notesViewPr>
    <p:cSldViewPr snapToObjects="1">
      <p:cViewPr varScale="1">
        <p:scale>
          <a:sx n="58" d="100"/>
          <a:sy n="58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0C7F5-F96F-4CAB-894E-869C29F053C8}" type="datetimeFigureOut">
              <a:rPr lang="en-US" smtClean="0"/>
              <a:t>09/10/2016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EEB8-E496-46E5-94A7-CFAB92D8F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5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8A5312-08E3-4D54-A713-875474C5574B}" type="datetimeFigureOut">
              <a:rPr lang="en-US"/>
              <a:pPr>
                <a:defRPr/>
              </a:pPr>
              <a:t>09/10/2016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7C3084-294E-46E1-B37C-D320F1D00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83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7C3084-294E-46E1-B37C-D320F1D0033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97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7C3084-294E-46E1-B37C-D320F1D0033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74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lligentorganisation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lligentorganisation.com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lligentorganisation.com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lligentorganisation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lligentorganisation.com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lligentorganisation.com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lligentorganisation.com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lligentorganisation.com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lligentorganisation.com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lligentorganisation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lligentorganisation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lligentorganisation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8200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82002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2537779" y="5818956"/>
            <a:ext cx="4610607" cy="548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b="1" kern="1200" dirty="0" smtClean="0">
                <a:solidFill>
                  <a:srgbClr val="820024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hlinkClick r:id="rId2"/>
              </a:rPr>
              <a:t>www.IntelligentOrganisation.com</a:t>
            </a:r>
            <a:r>
              <a:rPr lang="en-US" baseline="0" dirty="0" smtClean="0"/>
              <a:t> </a:t>
            </a:r>
          </a:p>
          <a:p>
            <a:pPr algn="ctr">
              <a:defRPr/>
            </a:pPr>
            <a:r>
              <a:rPr lang="en-GB" baseline="0" dirty="0" smtClean="0"/>
              <a:t>These materials are free for academic use</a:t>
            </a:r>
          </a:p>
          <a:p>
            <a:pPr algn="ctr">
              <a:defRPr/>
            </a:pPr>
            <a:r>
              <a:rPr lang="en-GB" baseline="0" dirty="0" smtClean="0"/>
              <a:t>To arrange commercial use contact: info@intelligentorganisation.com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© Copyright John Beckford 2015	All</a:t>
            </a:r>
            <a:r>
              <a:rPr lang="en-GB" baseline="0" dirty="0" smtClean="0"/>
              <a:t> rights reserved</a:t>
            </a:r>
            <a:endParaRPr lang="en-GB" dirty="0" smtClean="0"/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51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8F02E0A-DD8C-43ED-AE6C-A60D59211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537779" y="5818956"/>
            <a:ext cx="4610607" cy="548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b="1" kern="1200" dirty="0" smtClean="0">
                <a:solidFill>
                  <a:srgbClr val="820024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hlinkClick r:id="rId2"/>
              </a:rPr>
              <a:t>www.IntelligentOrganisation.com</a:t>
            </a:r>
            <a:r>
              <a:rPr lang="en-US" baseline="0" dirty="0" smtClean="0"/>
              <a:t> </a:t>
            </a:r>
          </a:p>
          <a:p>
            <a:pPr algn="ctr">
              <a:defRPr/>
            </a:pPr>
            <a:r>
              <a:rPr lang="en-GB" baseline="0" dirty="0" smtClean="0"/>
              <a:t>These materials are free for academic use</a:t>
            </a:r>
          </a:p>
          <a:p>
            <a:pPr algn="ctr">
              <a:defRPr/>
            </a:pPr>
            <a:r>
              <a:rPr lang="en-GB" baseline="0" dirty="0" smtClean="0"/>
              <a:t>To arrange commercial use contact: info@intelligentorganisation.com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© Copyright John Beckford 2015	All</a:t>
            </a:r>
            <a:r>
              <a:rPr lang="en-GB" baseline="0" dirty="0" smtClean="0"/>
              <a:t> rights reserved</a:t>
            </a:r>
            <a:endParaRPr lang="en-GB" dirty="0" smtClean="0"/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41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C842875-0437-41F2-9B88-AFA24F99D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2537779" y="5818956"/>
            <a:ext cx="4610607" cy="548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b="1" kern="1200" dirty="0" smtClean="0">
                <a:solidFill>
                  <a:srgbClr val="820024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hlinkClick r:id="rId2"/>
              </a:rPr>
              <a:t>www.IntelligentOrganisation.com</a:t>
            </a:r>
            <a:r>
              <a:rPr lang="en-US" baseline="0" dirty="0" smtClean="0"/>
              <a:t> </a:t>
            </a:r>
          </a:p>
          <a:p>
            <a:pPr algn="ctr">
              <a:defRPr/>
            </a:pPr>
            <a:r>
              <a:rPr lang="en-GB" baseline="0" dirty="0" smtClean="0"/>
              <a:t>These materials are free for academic use</a:t>
            </a:r>
          </a:p>
          <a:p>
            <a:pPr algn="ctr">
              <a:defRPr/>
            </a:pPr>
            <a:r>
              <a:rPr lang="en-GB" baseline="0" dirty="0" smtClean="0"/>
              <a:t>To arrange commercial use contact: info@intelligentorganisation.com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© Copyright John Beckford 2015	All</a:t>
            </a:r>
            <a:r>
              <a:rPr lang="en-GB" baseline="0" dirty="0" smtClean="0"/>
              <a:t> rights reserved</a:t>
            </a:r>
            <a:endParaRPr lang="en-GB" dirty="0" smtClean="0"/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37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4198DAC-016C-4B8C-97C9-1722A5D35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2537779" y="5818956"/>
            <a:ext cx="4610607" cy="548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b="1" kern="1200" dirty="0" smtClean="0">
                <a:solidFill>
                  <a:srgbClr val="820024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hlinkClick r:id="rId2"/>
              </a:rPr>
              <a:t>www.IntelligentOrganisation.com</a:t>
            </a:r>
            <a:r>
              <a:rPr lang="en-US" baseline="0" dirty="0" smtClean="0"/>
              <a:t> </a:t>
            </a:r>
          </a:p>
          <a:p>
            <a:pPr algn="ctr">
              <a:defRPr/>
            </a:pPr>
            <a:r>
              <a:rPr lang="en-GB" baseline="0" dirty="0" smtClean="0"/>
              <a:t>These materials are free for academic use</a:t>
            </a:r>
          </a:p>
          <a:p>
            <a:pPr algn="ctr">
              <a:defRPr/>
            </a:pPr>
            <a:r>
              <a:rPr lang="en-GB" baseline="0" dirty="0" smtClean="0"/>
              <a:t>To arrange commercial use contact: info@intelligentorganisation.com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© Copyright John Beckford 2015	All</a:t>
            </a:r>
            <a:r>
              <a:rPr lang="en-GB" baseline="0" dirty="0" smtClean="0"/>
              <a:t> rights reserved</a:t>
            </a:r>
            <a:endParaRPr lang="en-GB" dirty="0" smtClean="0"/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3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8200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20024"/>
                </a:solidFill>
              </a:defRPr>
            </a:lvl1pPr>
            <a:lvl2pPr>
              <a:defRPr>
                <a:solidFill>
                  <a:srgbClr val="820024"/>
                </a:solidFill>
              </a:defRPr>
            </a:lvl2pPr>
            <a:lvl3pPr>
              <a:defRPr>
                <a:solidFill>
                  <a:srgbClr val="820024"/>
                </a:solidFill>
              </a:defRPr>
            </a:lvl3pPr>
            <a:lvl4pPr>
              <a:defRPr>
                <a:solidFill>
                  <a:srgbClr val="820024"/>
                </a:solidFill>
              </a:defRPr>
            </a:lvl4pPr>
            <a:lvl5pPr>
              <a:defRPr>
                <a:solidFill>
                  <a:srgbClr val="82002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2537779" y="5818956"/>
            <a:ext cx="4610607" cy="548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b="1" kern="1200" dirty="0" smtClean="0">
                <a:solidFill>
                  <a:srgbClr val="820024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hlinkClick r:id="rId2"/>
              </a:rPr>
              <a:t>www.IntelligentOrganisation.com</a:t>
            </a:r>
            <a:r>
              <a:rPr lang="en-US" baseline="0" dirty="0" smtClean="0"/>
              <a:t> </a:t>
            </a:r>
          </a:p>
          <a:p>
            <a:pPr algn="ctr">
              <a:defRPr/>
            </a:pPr>
            <a:r>
              <a:rPr lang="en-GB" baseline="0" dirty="0" smtClean="0"/>
              <a:t>These materials are free for academic use</a:t>
            </a:r>
          </a:p>
          <a:p>
            <a:pPr algn="ctr">
              <a:defRPr/>
            </a:pPr>
            <a:r>
              <a:rPr lang="en-GB" baseline="0" dirty="0" smtClean="0"/>
              <a:t>To arrange commercial use contact: info@intelligentorganisation.com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© Copyright John Beckford 2015	All</a:t>
            </a:r>
            <a:r>
              <a:rPr lang="en-GB" baseline="0" dirty="0" smtClean="0"/>
              <a:t> rights reserved</a:t>
            </a:r>
            <a:endParaRPr lang="en-GB" dirty="0" smtClean="0"/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23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2537779" y="5818956"/>
            <a:ext cx="4610607" cy="548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b="1" kern="1200" dirty="0" smtClean="0">
                <a:solidFill>
                  <a:srgbClr val="820024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hlinkClick r:id="rId2"/>
              </a:rPr>
              <a:t>www.IntelligentOrganisation.com</a:t>
            </a:r>
            <a:r>
              <a:rPr lang="en-US" baseline="0" dirty="0" smtClean="0"/>
              <a:t> </a:t>
            </a:r>
          </a:p>
          <a:p>
            <a:pPr algn="ctr">
              <a:defRPr/>
            </a:pPr>
            <a:r>
              <a:rPr lang="en-GB" baseline="0" dirty="0" smtClean="0"/>
              <a:t>These materials are free for academic use</a:t>
            </a:r>
          </a:p>
          <a:p>
            <a:pPr algn="ctr">
              <a:defRPr/>
            </a:pPr>
            <a:r>
              <a:rPr lang="en-GB" baseline="0" dirty="0" smtClean="0"/>
              <a:t>To arrange commercial use contact: info@intelligentorganisation.com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© Copyright John Beckford 2015	All</a:t>
            </a:r>
            <a:r>
              <a:rPr lang="en-GB" baseline="0" dirty="0" smtClean="0"/>
              <a:t> rights reserved</a:t>
            </a:r>
            <a:endParaRPr lang="en-GB" dirty="0" smtClean="0"/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4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4A220DF-BD3B-4A31-9831-FECE18C38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2537779" y="5818956"/>
            <a:ext cx="4610607" cy="548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b="1" kern="1200" dirty="0" smtClean="0">
                <a:solidFill>
                  <a:srgbClr val="820024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hlinkClick r:id="rId2"/>
              </a:rPr>
              <a:t>www.IntelligentOrganisation.com</a:t>
            </a:r>
            <a:r>
              <a:rPr lang="en-US" baseline="0" dirty="0" smtClean="0"/>
              <a:t> </a:t>
            </a:r>
          </a:p>
          <a:p>
            <a:pPr algn="ctr">
              <a:defRPr/>
            </a:pPr>
            <a:r>
              <a:rPr lang="en-GB" baseline="0" dirty="0" smtClean="0"/>
              <a:t>These materials are free for academic use</a:t>
            </a:r>
          </a:p>
          <a:p>
            <a:pPr algn="ctr">
              <a:defRPr/>
            </a:pPr>
            <a:r>
              <a:rPr lang="en-GB" baseline="0" dirty="0" smtClean="0"/>
              <a:t>To arrange commercial use contact: info@intelligentorganisation.com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© Copyright John Beckford 2015	All</a:t>
            </a:r>
            <a:r>
              <a:rPr lang="en-GB" baseline="0" dirty="0" smtClean="0"/>
              <a:t> rights reserved</a:t>
            </a:r>
            <a:endParaRPr lang="en-GB" dirty="0" smtClean="0"/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33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6AA6A7B-3A14-4DFD-8BED-1E20607FA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537779" y="5818956"/>
            <a:ext cx="4610607" cy="548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b="1" kern="1200" dirty="0" smtClean="0">
                <a:solidFill>
                  <a:srgbClr val="820024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hlinkClick r:id="rId2"/>
              </a:rPr>
              <a:t>www.IntelligentOrganisation.com</a:t>
            </a:r>
            <a:r>
              <a:rPr lang="en-US" baseline="0" dirty="0" smtClean="0"/>
              <a:t> </a:t>
            </a:r>
          </a:p>
          <a:p>
            <a:pPr algn="ctr">
              <a:defRPr/>
            </a:pPr>
            <a:r>
              <a:rPr lang="en-GB" baseline="0" dirty="0" smtClean="0"/>
              <a:t>These materials are free for academic use</a:t>
            </a:r>
          </a:p>
          <a:p>
            <a:pPr algn="ctr">
              <a:defRPr/>
            </a:pPr>
            <a:r>
              <a:rPr lang="en-GB" baseline="0" dirty="0" smtClean="0"/>
              <a:t>To arrange commercial use contact: info@intelligentorganisation.com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© Copyright John Beckford 2015	All</a:t>
            </a:r>
            <a:r>
              <a:rPr lang="en-GB" baseline="0" dirty="0" smtClean="0"/>
              <a:t> rights reserved</a:t>
            </a:r>
            <a:endParaRPr lang="en-GB" dirty="0" smtClean="0"/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611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7186B3F-73F7-4D68-AD42-D748B16A8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2537779" y="5818956"/>
            <a:ext cx="4610607" cy="548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b="1" kern="1200" dirty="0" smtClean="0">
                <a:solidFill>
                  <a:srgbClr val="820024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hlinkClick r:id="rId2"/>
              </a:rPr>
              <a:t>www.IntelligentOrganisation.com</a:t>
            </a:r>
            <a:r>
              <a:rPr lang="en-US" baseline="0" dirty="0" smtClean="0"/>
              <a:t> </a:t>
            </a:r>
          </a:p>
          <a:p>
            <a:pPr algn="ctr">
              <a:defRPr/>
            </a:pPr>
            <a:r>
              <a:rPr lang="en-GB" baseline="0" dirty="0" smtClean="0"/>
              <a:t>These materials are free for academic use</a:t>
            </a:r>
          </a:p>
          <a:p>
            <a:pPr algn="ctr">
              <a:defRPr/>
            </a:pPr>
            <a:r>
              <a:rPr lang="en-GB" baseline="0" dirty="0" smtClean="0"/>
              <a:t>To arrange commercial use contact: info@intelligentorganisation.com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© Copyright John Beckford 2015	All</a:t>
            </a:r>
            <a:r>
              <a:rPr lang="en-GB" baseline="0" dirty="0" smtClean="0"/>
              <a:t> rights reserved</a:t>
            </a:r>
            <a:endParaRPr lang="en-GB" dirty="0" smtClean="0"/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45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6677B42-F4D3-412D-9F0A-9478FE690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2537779" y="5818956"/>
            <a:ext cx="4610607" cy="548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b="1" kern="1200" dirty="0" smtClean="0">
                <a:solidFill>
                  <a:srgbClr val="820024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hlinkClick r:id="rId2"/>
              </a:rPr>
              <a:t>www.IntelligentOrganisation.com</a:t>
            </a:r>
            <a:r>
              <a:rPr lang="en-US" baseline="0" dirty="0" smtClean="0"/>
              <a:t> </a:t>
            </a:r>
          </a:p>
          <a:p>
            <a:pPr algn="ctr">
              <a:defRPr/>
            </a:pPr>
            <a:r>
              <a:rPr lang="en-GB" baseline="0" dirty="0" smtClean="0"/>
              <a:t>These materials are free for academic use</a:t>
            </a:r>
          </a:p>
          <a:p>
            <a:pPr algn="ctr">
              <a:defRPr/>
            </a:pPr>
            <a:r>
              <a:rPr lang="en-GB" baseline="0" dirty="0" smtClean="0"/>
              <a:t>To arrange commercial use contact: info@intelligentorganisation.com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© Copyright John Beckford 2015	All</a:t>
            </a:r>
            <a:r>
              <a:rPr lang="en-GB" baseline="0" dirty="0" smtClean="0"/>
              <a:t> rights reserved</a:t>
            </a:r>
            <a:endParaRPr lang="en-GB" dirty="0" smtClean="0"/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5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6933B2-B90F-4399-9089-8B8CD90F4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2537779" y="5818956"/>
            <a:ext cx="4610607" cy="548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b="1" kern="1200" dirty="0" smtClean="0">
                <a:solidFill>
                  <a:srgbClr val="820024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hlinkClick r:id="rId2"/>
              </a:rPr>
              <a:t>www.IntelligentOrganisation.com</a:t>
            </a:r>
            <a:r>
              <a:rPr lang="en-US" baseline="0" dirty="0" smtClean="0"/>
              <a:t> </a:t>
            </a:r>
          </a:p>
          <a:p>
            <a:pPr algn="ctr">
              <a:defRPr/>
            </a:pPr>
            <a:r>
              <a:rPr lang="en-GB" baseline="0" dirty="0" smtClean="0"/>
              <a:t>These materials are free for academic use</a:t>
            </a:r>
          </a:p>
          <a:p>
            <a:pPr algn="ctr">
              <a:defRPr/>
            </a:pPr>
            <a:r>
              <a:rPr lang="en-GB" baseline="0" dirty="0" smtClean="0"/>
              <a:t>To arrange commercial use contact: info@intelligentorganisation.com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© Copyright John Beckford 2015	All</a:t>
            </a:r>
            <a:r>
              <a:rPr lang="en-GB" baseline="0" dirty="0" smtClean="0"/>
              <a:t> rights reserved</a:t>
            </a:r>
            <a:endParaRPr lang="en-GB" dirty="0" smtClean="0"/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08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AC5F826-F212-4FAA-AFC7-490774A20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537779" y="5818956"/>
            <a:ext cx="4610607" cy="548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b="1" kern="1200" dirty="0" smtClean="0">
                <a:solidFill>
                  <a:srgbClr val="820024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hlinkClick r:id="rId2"/>
              </a:rPr>
              <a:t>www.IntelligentOrganisation.com</a:t>
            </a:r>
            <a:r>
              <a:rPr lang="en-US" baseline="0" dirty="0" smtClean="0"/>
              <a:t> </a:t>
            </a:r>
          </a:p>
          <a:p>
            <a:pPr algn="ctr">
              <a:defRPr/>
            </a:pPr>
            <a:r>
              <a:rPr lang="en-GB" baseline="0" dirty="0" smtClean="0"/>
              <a:t>These materials are free for academic use</a:t>
            </a:r>
          </a:p>
          <a:p>
            <a:pPr algn="ctr">
              <a:defRPr/>
            </a:pPr>
            <a:r>
              <a:rPr lang="en-GB" baseline="0" dirty="0" smtClean="0"/>
              <a:t>To arrange commercial use contact: info@intelligentorganisation.com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© Copyright John Beckford 2015	All</a:t>
            </a:r>
            <a:r>
              <a:rPr lang="en-GB" baseline="0" dirty="0" smtClean="0"/>
              <a:t> rights reserved</a:t>
            </a:r>
            <a:endParaRPr lang="en-GB" dirty="0" smtClean="0"/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06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solidFill>
            <a:srgbClr val="EBEBEB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6096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aseline="30000" dirty="0"/>
          </a:p>
        </p:txBody>
      </p:sp>
      <p:pic>
        <p:nvPicPr>
          <p:cNvPr id="1028" name="Picture 10" descr="logo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26479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381000" y="6326188"/>
            <a:ext cx="8382000" cy="1587"/>
          </a:xfrm>
          <a:prstGeom prst="line">
            <a:avLst/>
          </a:prstGeom>
          <a:ln w="3175" cap="flat" cmpd="sng" algn="ctr">
            <a:solidFill>
              <a:srgbClr val="EBEBE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John.beckford@beckfordconsulting.com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48" y="1843605"/>
            <a:ext cx="3495851" cy="40851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9098" y="2130425"/>
            <a:ext cx="5080925" cy="1470025"/>
          </a:xfrm>
        </p:spPr>
        <p:txBody>
          <a:bodyPr/>
          <a:lstStyle/>
          <a:p>
            <a:pPr algn="r"/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The Intelligent </a:t>
            </a:r>
            <a:r>
              <a:rPr lang="en-GB" sz="3200" dirty="0"/>
              <a:t>Organisation </a:t>
            </a:r>
            <a:r>
              <a:rPr lang="en-GB" sz="1400" dirty="0"/>
              <a:t>©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03829" y="3590925"/>
            <a:ext cx="5080925" cy="147002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820024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sz="3200" dirty="0" smtClean="0"/>
              <a:t>John Beckford</a:t>
            </a:r>
          </a:p>
          <a:p>
            <a:pPr algn="r"/>
            <a:r>
              <a:rPr lang="en-GB" sz="3200" dirty="0" smtClean="0"/>
              <a:t>Project Challenge</a:t>
            </a:r>
          </a:p>
          <a:p>
            <a:pPr algn="r"/>
            <a:r>
              <a:rPr lang="en-GB" sz="1600" dirty="0" smtClean="0"/>
              <a:t>Olympia, 11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October 2016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en-GB" sz="3600" dirty="0" smtClean="0"/>
              <a:t>Generating Value</a:t>
            </a:r>
            <a:endParaRPr lang="en-GB" sz="3600" b="1" dirty="0">
              <a:solidFill>
                <a:srgbClr val="82002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2212848"/>
            <a:ext cx="8351520" cy="24323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9116" y="4812936"/>
            <a:ext cx="748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820024"/>
                </a:solidFill>
              </a:rPr>
              <a:t>A process is the chain of activities that deliver value to customers.</a:t>
            </a:r>
          </a:p>
        </p:txBody>
      </p:sp>
    </p:spTree>
    <p:extLst>
      <p:ext uri="{BB962C8B-B14F-4D97-AF65-F5344CB8AC3E}">
        <p14:creationId xmlns:p14="http://schemas.microsoft.com/office/powerpoint/2010/main" val="270460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en-GB" sz="3600" dirty="0" smtClean="0"/>
              <a:t>Generating Value</a:t>
            </a:r>
            <a:endParaRPr lang="en-GB" sz="3600" b="1" dirty="0">
              <a:solidFill>
                <a:srgbClr val="82002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60" y="2492896"/>
            <a:ext cx="6431280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4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en-GB" sz="3600" dirty="0" smtClean="0"/>
              <a:t>Generating Value</a:t>
            </a:r>
            <a:endParaRPr lang="en-GB" sz="3600" b="1" dirty="0">
              <a:solidFill>
                <a:srgbClr val="82002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60" y="2492896"/>
            <a:ext cx="6431280" cy="2176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7352" y="2075848"/>
            <a:ext cx="1736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820024"/>
                </a:solidFill>
              </a:rPr>
              <a:t>A</a:t>
            </a:r>
            <a:r>
              <a:rPr lang="en-GB" dirty="0" smtClean="0">
                <a:solidFill>
                  <a:srgbClr val="820024"/>
                </a:solidFill>
              </a:rPr>
              <a:t> Model of Self</a:t>
            </a:r>
            <a:endParaRPr lang="en-GB" dirty="0">
              <a:solidFill>
                <a:srgbClr val="820024"/>
              </a:solidFill>
            </a:endParaRPr>
          </a:p>
        </p:txBody>
      </p:sp>
      <p:cxnSp>
        <p:nvCxnSpPr>
          <p:cNvPr id="7" name="Straight Arrow Connector 6"/>
          <p:cNvCxnSpPr>
            <a:stCxn id="3" idx="2"/>
          </p:cNvCxnSpPr>
          <p:nvPr/>
        </p:nvCxnSpPr>
        <p:spPr>
          <a:xfrm flipH="1">
            <a:off x="4788025" y="2445180"/>
            <a:ext cx="2277546" cy="659640"/>
          </a:xfrm>
          <a:prstGeom prst="straightConnector1">
            <a:avLst/>
          </a:prstGeom>
          <a:ln>
            <a:solidFill>
              <a:srgbClr val="82002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78563" y="4941168"/>
            <a:ext cx="618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820024"/>
                </a:solidFill>
              </a:rPr>
              <a:t>The Homeostat: The Fundamental Unit of Organisation</a:t>
            </a:r>
            <a:endParaRPr lang="en-GB" b="1" dirty="0">
              <a:solidFill>
                <a:srgbClr val="8200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0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en-GB" sz="3600" dirty="0" smtClean="0"/>
              <a:t>Generating Value</a:t>
            </a:r>
            <a:endParaRPr lang="en-GB" sz="3600" b="1" dirty="0">
              <a:solidFill>
                <a:srgbClr val="82002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7071704" cy="415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6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en-GB" sz="3600" dirty="0" smtClean="0"/>
              <a:t>Generating Value</a:t>
            </a:r>
            <a:endParaRPr lang="en-GB" sz="3600" b="1" dirty="0">
              <a:solidFill>
                <a:srgbClr val="82002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44824"/>
            <a:ext cx="6182112" cy="398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4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“Managing Doing”</a:t>
            </a:r>
            <a:br>
              <a:rPr lang="en-GB" smtClean="0"/>
            </a:br>
            <a:r>
              <a:rPr lang="en-GB" smtClean="0"/>
              <a:t>Generating Value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47" y="1872711"/>
            <a:ext cx="4096512" cy="3773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1995" y="1872711"/>
            <a:ext cx="41985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GB" b="1" dirty="0" smtClean="0">
                <a:solidFill>
                  <a:srgbClr val="820024"/>
                </a:solidFill>
              </a:rPr>
              <a:t>Multiple Processes</a:t>
            </a:r>
          </a:p>
          <a:p>
            <a:pPr algn="just"/>
            <a:endParaRPr lang="en-GB" b="1" dirty="0" smtClean="0">
              <a:solidFill>
                <a:srgbClr val="820024"/>
              </a:solidFill>
            </a:endParaRPr>
          </a:p>
          <a:p>
            <a:pPr algn="just"/>
            <a:r>
              <a:rPr lang="en-GB" b="1" dirty="0" smtClean="0">
                <a:solidFill>
                  <a:srgbClr val="820024"/>
                </a:solidFill>
              </a:rPr>
              <a:t>	Each self-regulating</a:t>
            </a:r>
          </a:p>
          <a:p>
            <a:pPr algn="just"/>
            <a:r>
              <a:rPr lang="en-GB" b="1" dirty="0">
                <a:solidFill>
                  <a:srgbClr val="820024"/>
                </a:solidFill>
              </a:rPr>
              <a:t>	</a:t>
            </a:r>
            <a:r>
              <a:rPr lang="en-GB" b="1" dirty="0" smtClean="0">
                <a:solidFill>
                  <a:srgbClr val="820024"/>
                </a:solidFill>
              </a:rPr>
              <a:t>Each enjoying (some) autonomy</a:t>
            </a:r>
          </a:p>
          <a:p>
            <a:pPr algn="just"/>
            <a:r>
              <a:rPr lang="en-GB" b="1" dirty="0">
                <a:solidFill>
                  <a:srgbClr val="820024"/>
                </a:solidFill>
              </a:rPr>
              <a:t>	</a:t>
            </a:r>
            <a:r>
              <a:rPr lang="en-GB" b="1" dirty="0" smtClean="0">
                <a:solidFill>
                  <a:srgbClr val="820024"/>
                </a:solidFill>
              </a:rPr>
              <a:t>Each probabilistic in behaviour</a:t>
            </a:r>
          </a:p>
          <a:p>
            <a:pPr algn="just"/>
            <a:endParaRPr lang="en-GB" b="1" dirty="0">
              <a:solidFill>
                <a:srgbClr val="82002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1994" y="3506341"/>
            <a:ext cx="40348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 smtClean="0">
                <a:solidFill>
                  <a:srgbClr val="820024"/>
                </a:solidFill>
              </a:rPr>
              <a:t>BUT</a:t>
            </a:r>
          </a:p>
          <a:p>
            <a:pPr algn="just"/>
            <a:endParaRPr lang="en-GB" b="1" dirty="0" smtClean="0">
              <a:solidFill>
                <a:srgbClr val="820024"/>
              </a:solidFill>
            </a:endParaRPr>
          </a:p>
          <a:p>
            <a:pPr algn="just"/>
            <a:r>
              <a:rPr lang="en-GB" b="1" dirty="0" smtClean="0">
                <a:solidFill>
                  <a:srgbClr val="820024"/>
                </a:solidFill>
              </a:rPr>
              <a:t>	Can only do what it 	has been 	designed to do</a:t>
            </a:r>
          </a:p>
          <a:p>
            <a:pPr algn="just"/>
            <a:endParaRPr lang="en-GB" b="1" dirty="0">
              <a:solidFill>
                <a:srgbClr val="820024"/>
              </a:solidFill>
            </a:endParaRPr>
          </a:p>
          <a:p>
            <a:pPr algn="just"/>
            <a:r>
              <a:rPr lang="en-GB" b="1" dirty="0" smtClean="0">
                <a:solidFill>
                  <a:srgbClr val="820024"/>
                </a:solidFill>
              </a:rPr>
              <a:t>	Autonomic NOT Intelligent!</a:t>
            </a:r>
            <a:endParaRPr lang="en-GB" b="1" dirty="0">
              <a:solidFill>
                <a:srgbClr val="8200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0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>
                <a:solidFill>
                  <a:srgbClr val="820024"/>
                </a:solidFill>
              </a:rPr>
              <a:t>“Managing </a:t>
            </a:r>
            <a:r>
              <a:rPr lang="en-GB" sz="3600" b="1" dirty="0" err="1" smtClean="0">
                <a:solidFill>
                  <a:srgbClr val="820024"/>
                </a:solidFill>
              </a:rPr>
              <a:t>Managing</a:t>
            </a:r>
            <a:r>
              <a:rPr lang="en-GB" sz="3600" b="1" dirty="0" smtClean="0">
                <a:solidFill>
                  <a:srgbClr val="820024"/>
                </a:solidFill>
              </a:rPr>
              <a:t>”</a:t>
            </a:r>
            <a:br>
              <a:rPr lang="en-GB" sz="3600" b="1" dirty="0" smtClean="0">
                <a:solidFill>
                  <a:srgbClr val="820024"/>
                </a:solidFill>
              </a:rPr>
            </a:br>
            <a:r>
              <a:rPr lang="en-GB" sz="3600" dirty="0" smtClean="0"/>
              <a:t>Enabling Value</a:t>
            </a:r>
            <a:endParaRPr lang="en-GB" sz="3600" b="1" dirty="0">
              <a:solidFill>
                <a:srgbClr val="820024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“Managing the present” is not enough</a:t>
            </a:r>
          </a:p>
          <a:p>
            <a:r>
              <a:rPr lang="en-GB" sz="2400" dirty="0" smtClean="0"/>
              <a:t>Must also “Create the Future”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772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820024"/>
                </a:solidFill>
              </a:rPr>
              <a:t>“Managing </a:t>
            </a:r>
            <a:r>
              <a:rPr lang="en-GB" sz="3600" b="1" dirty="0" err="1" smtClean="0">
                <a:solidFill>
                  <a:srgbClr val="820024"/>
                </a:solidFill>
              </a:rPr>
              <a:t>Managing</a:t>
            </a:r>
            <a:r>
              <a:rPr lang="en-GB" sz="3600" b="1" dirty="0" smtClean="0">
                <a:solidFill>
                  <a:srgbClr val="820024"/>
                </a:solidFill>
              </a:rPr>
              <a:t>”</a:t>
            </a:r>
            <a:br>
              <a:rPr lang="en-GB" sz="3600" b="1" dirty="0" smtClean="0">
                <a:solidFill>
                  <a:srgbClr val="820024"/>
                </a:solidFill>
              </a:rPr>
            </a:br>
            <a:r>
              <a:rPr lang="en-GB" sz="3600" dirty="0" smtClean="0"/>
              <a:t>Enabling Value</a:t>
            </a:r>
            <a:endParaRPr lang="en-GB" sz="3600" b="1" dirty="0">
              <a:solidFill>
                <a:srgbClr val="82002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4864"/>
            <a:ext cx="853440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820024"/>
                </a:solidFill>
              </a:rPr>
              <a:t>“Managing </a:t>
            </a:r>
            <a:r>
              <a:rPr lang="en-GB" sz="3600" b="1" dirty="0" err="1" smtClean="0">
                <a:solidFill>
                  <a:srgbClr val="820024"/>
                </a:solidFill>
              </a:rPr>
              <a:t>Managing</a:t>
            </a:r>
            <a:r>
              <a:rPr lang="en-GB" sz="3600" b="1" dirty="0" smtClean="0">
                <a:solidFill>
                  <a:srgbClr val="820024"/>
                </a:solidFill>
              </a:rPr>
              <a:t>”</a:t>
            </a:r>
            <a:br>
              <a:rPr lang="en-GB" sz="3600" b="1" dirty="0" smtClean="0">
                <a:solidFill>
                  <a:srgbClr val="820024"/>
                </a:solidFill>
              </a:rPr>
            </a:br>
            <a:r>
              <a:rPr lang="en-GB" sz="3600" dirty="0" smtClean="0"/>
              <a:t>Enabling Value</a:t>
            </a:r>
            <a:endParaRPr lang="en-GB" sz="3600" b="1" dirty="0">
              <a:solidFill>
                <a:srgbClr val="82002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425" y="2829338"/>
            <a:ext cx="2901696" cy="211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1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820024"/>
                </a:solidFill>
              </a:rPr>
              <a:t>“Managing </a:t>
            </a:r>
            <a:r>
              <a:rPr lang="en-GB" sz="3600" b="1" dirty="0" err="1" smtClean="0">
                <a:solidFill>
                  <a:srgbClr val="820024"/>
                </a:solidFill>
              </a:rPr>
              <a:t>Managing</a:t>
            </a:r>
            <a:r>
              <a:rPr lang="en-GB" sz="3600" b="1" dirty="0" smtClean="0">
                <a:solidFill>
                  <a:srgbClr val="820024"/>
                </a:solidFill>
              </a:rPr>
              <a:t>”</a:t>
            </a:r>
            <a:br>
              <a:rPr lang="en-GB" sz="3600" b="1" dirty="0" smtClean="0">
                <a:solidFill>
                  <a:srgbClr val="820024"/>
                </a:solidFill>
              </a:rPr>
            </a:br>
            <a:r>
              <a:rPr lang="en-GB" sz="3600" dirty="0" smtClean="0"/>
              <a:t>Enabling Value</a:t>
            </a:r>
            <a:endParaRPr lang="en-GB" sz="3600" b="1" dirty="0">
              <a:solidFill>
                <a:srgbClr val="82002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425" y="2829338"/>
            <a:ext cx="2883408" cy="211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820024"/>
                </a:solidFill>
              </a:rPr>
              <a:t>The Management Challenge</a:t>
            </a:r>
            <a:endParaRPr lang="en-GB" sz="3600" b="1" dirty="0">
              <a:solidFill>
                <a:srgbClr val="82002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9131"/>
            <a:ext cx="5400600" cy="419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820024"/>
                </a:solidFill>
              </a:rPr>
              <a:t>“Managing </a:t>
            </a:r>
            <a:r>
              <a:rPr lang="en-GB" sz="3600" b="1" dirty="0" err="1" smtClean="0">
                <a:solidFill>
                  <a:srgbClr val="820024"/>
                </a:solidFill>
              </a:rPr>
              <a:t>Managing</a:t>
            </a:r>
            <a:r>
              <a:rPr lang="en-GB" sz="3600" b="1" dirty="0" smtClean="0">
                <a:solidFill>
                  <a:srgbClr val="820024"/>
                </a:solidFill>
              </a:rPr>
              <a:t>”</a:t>
            </a:r>
            <a:br>
              <a:rPr lang="en-GB" sz="3600" b="1" dirty="0" smtClean="0">
                <a:solidFill>
                  <a:srgbClr val="820024"/>
                </a:solidFill>
              </a:rPr>
            </a:br>
            <a:r>
              <a:rPr lang="en-GB" sz="3600" dirty="0" smtClean="0"/>
              <a:t>Enabling Value</a:t>
            </a:r>
            <a:endParaRPr lang="en-GB" sz="3600" b="1" dirty="0">
              <a:solidFill>
                <a:srgbClr val="82002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79" y="1916832"/>
            <a:ext cx="6595872" cy="430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3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820024"/>
                </a:solidFill>
              </a:rPr>
              <a:t>Managing Autonomy</a:t>
            </a:r>
            <a:endParaRPr lang="en-GB" sz="3600" b="1" dirty="0">
              <a:solidFill>
                <a:srgbClr val="82002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53682"/>
            <a:ext cx="5354755" cy="40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8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820024"/>
                </a:solidFill>
              </a:rPr>
              <a:t>Managing Autonomy</a:t>
            </a:r>
            <a:endParaRPr lang="en-GB" sz="3600" b="1" dirty="0">
              <a:solidFill>
                <a:srgbClr val="82002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79" y="1673427"/>
            <a:ext cx="7430021" cy="402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1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820024"/>
                </a:solidFill>
              </a:rPr>
              <a:t>Information for Business Value</a:t>
            </a:r>
            <a:endParaRPr lang="en-GB" sz="3600" b="1" dirty="0">
              <a:solidFill>
                <a:srgbClr val="82002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10" y="1988840"/>
            <a:ext cx="823478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820024"/>
                </a:solidFill>
              </a:rPr>
              <a:t>Information for Business Value</a:t>
            </a:r>
            <a:endParaRPr lang="en-GB" sz="3600" b="1" dirty="0">
              <a:solidFill>
                <a:srgbClr val="82002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44824"/>
            <a:ext cx="6821384" cy="432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7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820024"/>
                </a:solidFill>
              </a:rPr>
              <a:t>The Lean Information System</a:t>
            </a:r>
            <a:endParaRPr lang="en-GB" sz="3600" b="1" dirty="0">
              <a:solidFill>
                <a:srgbClr val="82002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52829"/>
            <a:ext cx="5453240" cy="405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rgbClr val="820024"/>
                </a:solidFill>
              </a:rPr>
              <a:t>Understand what decisions need to be made</a:t>
            </a:r>
          </a:p>
          <a:p>
            <a:r>
              <a:rPr lang="en-GB" sz="2400" dirty="0" smtClean="0">
                <a:solidFill>
                  <a:srgbClr val="820024"/>
                </a:solidFill>
              </a:rPr>
              <a:t>Pull through the data</a:t>
            </a:r>
          </a:p>
          <a:p>
            <a:r>
              <a:rPr lang="en-GB" sz="2400" dirty="0" smtClean="0">
                <a:solidFill>
                  <a:srgbClr val="820024"/>
                </a:solidFill>
              </a:rPr>
              <a:t>Create a structure in which data is captured once, used many times</a:t>
            </a:r>
            <a:endParaRPr lang="en-GB" sz="2400" dirty="0">
              <a:solidFill>
                <a:srgbClr val="82002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875" y="2542518"/>
            <a:ext cx="3708649" cy="2760216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820024"/>
                </a:solidFill>
              </a:rPr>
              <a:t>The Lean Information System</a:t>
            </a:r>
            <a:endParaRPr lang="en-GB" sz="3600" b="1" dirty="0">
              <a:solidFill>
                <a:srgbClr val="8200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6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820024"/>
                </a:solidFill>
              </a:rPr>
              <a:t>The Lean Information System</a:t>
            </a:r>
            <a:endParaRPr lang="en-GB" sz="3600" b="1" dirty="0">
              <a:solidFill>
                <a:srgbClr val="82002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37265"/>
            <a:ext cx="5868144" cy="424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4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820024"/>
                </a:solidFill>
              </a:rPr>
              <a:t>Information for Business Value</a:t>
            </a:r>
            <a:endParaRPr lang="en-GB" sz="3600" b="1" dirty="0">
              <a:solidFill>
                <a:srgbClr val="82002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726" y="1615413"/>
            <a:ext cx="7067128" cy="407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820024"/>
                </a:solidFill>
              </a:rPr>
              <a:t>Information for Business Value</a:t>
            </a:r>
            <a:endParaRPr lang="en-GB" sz="3600" b="1" dirty="0">
              <a:solidFill>
                <a:srgbClr val="82002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48" y="1916832"/>
            <a:ext cx="7418832" cy="379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2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820024"/>
                </a:solidFill>
              </a:rPr>
              <a:t>The Management Challenge</a:t>
            </a:r>
            <a:endParaRPr lang="en-GB" sz="3600" b="1" dirty="0">
              <a:solidFill>
                <a:srgbClr val="82002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62429"/>
            <a:ext cx="6480720" cy="36583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5616" y="5343239"/>
            <a:ext cx="7787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820024"/>
                </a:solidFill>
                <a:latin typeface="Arial" panose="020B0604020202020204" pitchFamily="34" charset="0"/>
              </a:rPr>
              <a:t>The Perpetually Failing Problem Solving Engine</a:t>
            </a:r>
            <a:endParaRPr lang="en-GB" sz="2400" b="1" dirty="0">
              <a:solidFill>
                <a:srgbClr val="8200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>
                <a:solidFill>
                  <a:srgbClr val="820024"/>
                </a:solidFill>
              </a:rPr>
              <a:t>Information for Managing Performance</a:t>
            </a:r>
            <a:endParaRPr lang="en-GB" sz="3600" b="1" dirty="0">
              <a:solidFill>
                <a:srgbClr val="82002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Self-regulation built in to the homeostat</a:t>
            </a:r>
          </a:p>
          <a:p>
            <a:r>
              <a:rPr lang="en-GB" sz="2400" dirty="0" smtClean="0"/>
              <a:t>So, do we need to manage performance?</a:t>
            </a:r>
          </a:p>
          <a:p>
            <a:pPr lvl="1"/>
            <a:r>
              <a:rPr lang="en-GB" sz="2000" dirty="0" smtClean="0"/>
              <a:t>Not locally</a:t>
            </a:r>
          </a:p>
          <a:p>
            <a:pPr lvl="1"/>
            <a:r>
              <a:rPr lang="en-GB" sz="2000" dirty="0" smtClean="0"/>
              <a:t>BUT across the whole</a:t>
            </a:r>
          </a:p>
          <a:p>
            <a:pPr lvl="2"/>
            <a:r>
              <a:rPr lang="en-GB" sz="2000" dirty="0" smtClean="0"/>
              <a:t>Synthesis, integration!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415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820024"/>
                </a:solidFill>
              </a:rPr>
              <a:t>Information for Managing Performance</a:t>
            </a:r>
            <a:endParaRPr lang="en-GB" sz="3600" b="1" dirty="0">
              <a:solidFill>
                <a:srgbClr val="82002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97157"/>
            <a:ext cx="7134064" cy="413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5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820024"/>
                </a:solidFill>
              </a:rPr>
              <a:t>Information for Managing Performance</a:t>
            </a:r>
            <a:endParaRPr lang="en-GB" sz="3600" b="1" dirty="0">
              <a:solidFill>
                <a:srgbClr val="82002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72816"/>
            <a:ext cx="6209386" cy="404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6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820024"/>
                </a:solidFill>
              </a:rPr>
              <a:t>Information for Managing Performance</a:t>
            </a:r>
            <a:endParaRPr lang="en-GB" sz="3600" b="1" dirty="0">
              <a:solidFill>
                <a:srgbClr val="82002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34483"/>
            <a:ext cx="7383259" cy="427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6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820024"/>
                </a:solidFill>
              </a:rPr>
              <a:t>Information for Managing Performance</a:t>
            </a:r>
            <a:endParaRPr lang="en-GB" sz="3600" b="1" dirty="0">
              <a:solidFill>
                <a:srgbClr val="82002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07287"/>
            <a:ext cx="5993872" cy="407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5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820024"/>
                </a:solidFill>
              </a:rPr>
              <a:t>The Value of Intelligent Organisation</a:t>
            </a:r>
            <a:endParaRPr lang="en-GB" sz="3600" b="1" dirty="0">
              <a:solidFill>
                <a:srgbClr val="8200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4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400" dirty="0" smtClean="0"/>
              <a:t>How might we understand the value of information:</a:t>
            </a:r>
          </a:p>
          <a:p>
            <a:pPr lvl="1"/>
            <a:r>
              <a:rPr lang="en-GB" sz="2000" dirty="0"/>
              <a:t>How much is a happy customer worth</a:t>
            </a:r>
            <a:r>
              <a:rPr lang="en-GB" sz="2000" dirty="0" smtClean="0"/>
              <a:t>?</a:t>
            </a:r>
          </a:p>
          <a:p>
            <a:pPr lvl="2"/>
            <a:r>
              <a:rPr lang="en-GB" sz="2000" i="1" dirty="0"/>
              <a:t>Net Profit per Item * Number of Repeat Purchases = £V(</a:t>
            </a:r>
            <a:r>
              <a:rPr lang="en-GB" sz="2000" i="1" dirty="0">
                <a:sym typeface="Wingdings" panose="05000000000000000000" pitchFamily="2" charset="2"/>
              </a:rPr>
              <a:t></a:t>
            </a:r>
            <a:r>
              <a:rPr lang="en-GB" sz="2000" i="1" dirty="0"/>
              <a:t>C</a:t>
            </a:r>
            <a:r>
              <a:rPr lang="en-GB" sz="2000" i="1" dirty="0" smtClean="0"/>
              <a:t>)</a:t>
            </a:r>
            <a:endParaRPr lang="en-GB" sz="2000" dirty="0"/>
          </a:p>
          <a:p>
            <a:pPr lvl="1"/>
            <a:r>
              <a:rPr lang="en-GB" sz="2000" dirty="0"/>
              <a:t>What is the value of time in the market</a:t>
            </a:r>
            <a:r>
              <a:rPr lang="en-GB" sz="2000" dirty="0" smtClean="0"/>
              <a:t>?</a:t>
            </a:r>
          </a:p>
          <a:p>
            <a:pPr lvl="2"/>
            <a:r>
              <a:rPr lang="en-GB" sz="2000" i="1" dirty="0"/>
              <a:t>Net Profit per Item * Volume per Day * Number of Days </a:t>
            </a:r>
            <a:r>
              <a:rPr lang="en-GB" sz="2000" i="1" dirty="0" smtClean="0"/>
              <a:t>advantage</a:t>
            </a:r>
            <a:endParaRPr lang="en-GB" sz="2000" dirty="0"/>
          </a:p>
          <a:p>
            <a:pPr lvl="1"/>
            <a:r>
              <a:rPr lang="en-GB" sz="2000" dirty="0"/>
              <a:t>What is the true cost of error or failure</a:t>
            </a:r>
            <a:r>
              <a:rPr lang="en-GB" sz="2000" dirty="0" smtClean="0"/>
              <a:t>?</a:t>
            </a:r>
          </a:p>
          <a:p>
            <a:pPr lvl="2"/>
            <a:r>
              <a:rPr lang="en-GB" sz="2000" i="1" dirty="0" smtClean="0"/>
              <a:t>Measure of opportunities missed?</a:t>
            </a:r>
            <a:endParaRPr lang="en-GB" sz="2000" i="1" dirty="0"/>
          </a:p>
          <a:p>
            <a:pPr lvl="1"/>
            <a:r>
              <a:rPr lang="en-GB" sz="2000" dirty="0"/>
              <a:t>How productive are we</a:t>
            </a:r>
            <a:r>
              <a:rPr lang="en-GB" sz="2000" dirty="0" smtClean="0"/>
              <a:t>?</a:t>
            </a:r>
          </a:p>
          <a:p>
            <a:pPr lvl="2"/>
            <a:r>
              <a:rPr lang="en-GB" sz="2000" i="1" dirty="0" smtClean="0"/>
              <a:t>Measure of the actual performance against capability</a:t>
            </a:r>
            <a:endParaRPr lang="en-GB" sz="2000" i="1" dirty="0"/>
          </a:p>
          <a:p>
            <a:endParaRPr lang="en-GB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820024"/>
                </a:solidFill>
              </a:rPr>
              <a:t>The Value of Intelligent Organisation </a:t>
            </a:r>
            <a:endParaRPr lang="en-GB" sz="3600" b="1" dirty="0">
              <a:solidFill>
                <a:srgbClr val="8200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5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000" dirty="0" smtClean="0">
                <a:solidFill>
                  <a:srgbClr val="820024"/>
                </a:solidFill>
              </a:rPr>
              <a:t>Paper</a:t>
            </a:r>
          </a:p>
          <a:p>
            <a:pPr lvl="1"/>
            <a:r>
              <a:rPr lang="en-GB" sz="1600" dirty="0" smtClean="0">
                <a:solidFill>
                  <a:srgbClr val="820024"/>
                </a:solidFill>
              </a:rPr>
              <a:t>Area: Operations and Logistics</a:t>
            </a:r>
          </a:p>
          <a:p>
            <a:pPr lvl="1"/>
            <a:r>
              <a:rPr lang="en-GB" sz="1600" dirty="0" smtClean="0">
                <a:solidFill>
                  <a:srgbClr val="820024"/>
                </a:solidFill>
              </a:rPr>
              <a:t>Impact</a:t>
            </a:r>
          </a:p>
          <a:p>
            <a:pPr lvl="2"/>
            <a:r>
              <a:rPr lang="en-GB" sz="1200" dirty="0" smtClean="0">
                <a:solidFill>
                  <a:srgbClr val="820024"/>
                </a:solidFill>
              </a:rPr>
              <a:t>£5m pa</a:t>
            </a:r>
          </a:p>
          <a:p>
            <a:pPr lvl="2"/>
            <a:r>
              <a:rPr lang="en-GB" sz="1200" dirty="0" smtClean="0">
                <a:solidFill>
                  <a:srgbClr val="820024"/>
                </a:solidFill>
              </a:rPr>
              <a:t>20% on bottom line</a:t>
            </a:r>
          </a:p>
          <a:p>
            <a:r>
              <a:rPr lang="en-GB" sz="2000" dirty="0" smtClean="0">
                <a:solidFill>
                  <a:srgbClr val="820024"/>
                </a:solidFill>
              </a:rPr>
              <a:t>Railways</a:t>
            </a:r>
          </a:p>
          <a:p>
            <a:pPr lvl="1"/>
            <a:r>
              <a:rPr lang="en-GB" sz="1600" dirty="0" smtClean="0">
                <a:solidFill>
                  <a:srgbClr val="820024"/>
                </a:solidFill>
              </a:rPr>
              <a:t>Area: TOC Performance</a:t>
            </a:r>
          </a:p>
          <a:p>
            <a:pPr lvl="1"/>
            <a:r>
              <a:rPr lang="en-GB" sz="1600" dirty="0" smtClean="0">
                <a:solidFill>
                  <a:srgbClr val="820024"/>
                </a:solidFill>
              </a:rPr>
              <a:t>Impact</a:t>
            </a:r>
          </a:p>
          <a:p>
            <a:pPr lvl="2"/>
            <a:r>
              <a:rPr lang="en-GB" sz="1200" dirty="0" smtClean="0">
                <a:solidFill>
                  <a:srgbClr val="820024"/>
                </a:solidFill>
              </a:rPr>
              <a:t>£5m pa </a:t>
            </a:r>
          </a:p>
          <a:p>
            <a:pPr lvl="2"/>
            <a:r>
              <a:rPr lang="en-GB" sz="1200" dirty="0" smtClean="0">
                <a:solidFill>
                  <a:srgbClr val="820024"/>
                </a:solidFill>
              </a:rPr>
              <a:t>= 10% on bottom line</a:t>
            </a:r>
          </a:p>
          <a:p>
            <a:r>
              <a:rPr lang="en-GB" sz="2000" dirty="0" smtClean="0">
                <a:solidFill>
                  <a:srgbClr val="820024"/>
                </a:solidFill>
              </a:rPr>
              <a:t>Rail Infrastructure</a:t>
            </a:r>
          </a:p>
          <a:p>
            <a:pPr lvl="1"/>
            <a:r>
              <a:rPr lang="en-GB" sz="1600" dirty="0" smtClean="0">
                <a:solidFill>
                  <a:srgbClr val="820024"/>
                </a:solidFill>
              </a:rPr>
              <a:t>Area: Network Failure</a:t>
            </a:r>
          </a:p>
          <a:p>
            <a:pPr lvl="1"/>
            <a:r>
              <a:rPr lang="en-GB" sz="1600" dirty="0" smtClean="0">
                <a:solidFill>
                  <a:srgbClr val="820024"/>
                </a:solidFill>
              </a:rPr>
              <a:t>Impact</a:t>
            </a:r>
          </a:p>
          <a:p>
            <a:pPr lvl="2"/>
            <a:r>
              <a:rPr lang="en-GB" sz="1200" dirty="0" smtClean="0">
                <a:solidFill>
                  <a:srgbClr val="820024"/>
                </a:solidFill>
              </a:rPr>
              <a:t>Increased track availability</a:t>
            </a:r>
          </a:p>
          <a:p>
            <a:pPr lvl="2"/>
            <a:r>
              <a:rPr lang="en-GB" sz="1200" dirty="0" smtClean="0">
                <a:solidFill>
                  <a:srgbClr val="820024"/>
                </a:solidFill>
              </a:rPr>
              <a:t>Increased network resilience</a:t>
            </a:r>
          </a:p>
          <a:p>
            <a:pPr marL="457200" lvl="1" indent="0">
              <a:buNone/>
            </a:pPr>
            <a:endParaRPr lang="en-GB" sz="1600" dirty="0" smtClean="0">
              <a:solidFill>
                <a:srgbClr val="82002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000" dirty="0" smtClean="0">
                <a:solidFill>
                  <a:srgbClr val="820024"/>
                </a:solidFill>
              </a:rPr>
              <a:t>Water</a:t>
            </a:r>
          </a:p>
          <a:p>
            <a:pPr lvl="1"/>
            <a:r>
              <a:rPr lang="en-GB" sz="1600" dirty="0" smtClean="0">
                <a:solidFill>
                  <a:srgbClr val="820024"/>
                </a:solidFill>
              </a:rPr>
              <a:t>Area: Asset Management</a:t>
            </a:r>
          </a:p>
          <a:p>
            <a:pPr lvl="1"/>
            <a:r>
              <a:rPr lang="en-GB" sz="1600" dirty="0" smtClean="0">
                <a:solidFill>
                  <a:srgbClr val="820024"/>
                </a:solidFill>
              </a:rPr>
              <a:t>Impact</a:t>
            </a:r>
          </a:p>
          <a:p>
            <a:pPr lvl="2"/>
            <a:r>
              <a:rPr lang="en-GB" sz="1200" dirty="0" smtClean="0">
                <a:solidFill>
                  <a:srgbClr val="820024"/>
                </a:solidFill>
              </a:rPr>
              <a:t>£50m pa </a:t>
            </a:r>
          </a:p>
          <a:p>
            <a:pPr lvl="2"/>
            <a:r>
              <a:rPr lang="en-GB" sz="1200" dirty="0" smtClean="0">
                <a:solidFill>
                  <a:srgbClr val="820024"/>
                </a:solidFill>
              </a:rPr>
              <a:t>20% reduction in capital spend for the same performance</a:t>
            </a:r>
          </a:p>
          <a:p>
            <a:r>
              <a:rPr lang="en-GB" sz="2000" dirty="0" smtClean="0">
                <a:solidFill>
                  <a:srgbClr val="820024"/>
                </a:solidFill>
              </a:rPr>
              <a:t>Logistics</a:t>
            </a:r>
          </a:p>
          <a:p>
            <a:pPr lvl="1"/>
            <a:r>
              <a:rPr lang="en-GB" sz="1600" dirty="0" smtClean="0">
                <a:solidFill>
                  <a:srgbClr val="820024"/>
                </a:solidFill>
              </a:rPr>
              <a:t>Area: Operational Effectiveness</a:t>
            </a:r>
          </a:p>
          <a:p>
            <a:pPr lvl="1"/>
            <a:r>
              <a:rPr lang="en-GB" sz="1600" dirty="0" smtClean="0">
                <a:solidFill>
                  <a:srgbClr val="820024"/>
                </a:solidFill>
              </a:rPr>
              <a:t>Impact</a:t>
            </a:r>
            <a:endParaRPr lang="en-GB" sz="1200" dirty="0" smtClean="0">
              <a:solidFill>
                <a:srgbClr val="820024"/>
              </a:solidFill>
            </a:endParaRPr>
          </a:p>
          <a:p>
            <a:pPr lvl="2"/>
            <a:r>
              <a:rPr lang="en-GB" sz="1200" dirty="0" smtClean="0">
                <a:solidFill>
                  <a:srgbClr val="820024"/>
                </a:solidFill>
              </a:rPr>
              <a:t>£16m pa</a:t>
            </a:r>
          </a:p>
          <a:p>
            <a:r>
              <a:rPr lang="en-GB" sz="1600" dirty="0">
                <a:solidFill>
                  <a:srgbClr val="820024"/>
                </a:solidFill>
              </a:rPr>
              <a:t>Social </a:t>
            </a:r>
            <a:r>
              <a:rPr lang="en-GB" sz="1600" dirty="0" smtClean="0">
                <a:solidFill>
                  <a:srgbClr val="820024"/>
                </a:solidFill>
              </a:rPr>
              <a:t>Care</a:t>
            </a:r>
          </a:p>
          <a:p>
            <a:pPr lvl="1"/>
            <a:r>
              <a:rPr lang="en-GB" sz="1600" dirty="0" smtClean="0">
                <a:solidFill>
                  <a:srgbClr val="820024"/>
                </a:solidFill>
              </a:rPr>
              <a:t>Area: Operations</a:t>
            </a:r>
          </a:p>
          <a:p>
            <a:pPr lvl="1"/>
            <a:r>
              <a:rPr lang="en-GB" sz="1600" dirty="0" smtClean="0">
                <a:solidFill>
                  <a:srgbClr val="820024"/>
                </a:solidFill>
              </a:rPr>
              <a:t>Impact</a:t>
            </a:r>
          </a:p>
          <a:p>
            <a:pPr lvl="2"/>
            <a:r>
              <a:rPr lang="en-GB" sz="1200" dirty="0" smtClean="0">
                <a:solidFill>
                  <a:srgbClr val="820024"/>
                </a:solidFill>
              </a:rPr>
              <a:t>£5m pa</a:t>
            </a:r>
            <a:endParaRPr lang="en-US" dirty="0">
              <a:solidFill>
                <a:srgbClr val="820024"/>
              </a:solidFill>
            </a:endParaRPr>
          </a:p>
          <a:p>
            <a:endParaRPr 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820024"/>
                </a:solidFill>
              </a:rPr>
              <a:t>The Value of Intelligent Organisation </a:t>
            </a:r>
            <a:endParaRPr lang="en-GB" sz="3600" b="1" dirty="0">
              <a:solidFill>
                <a:srgbClr val="8200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2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b="1" dirty="0" smtClean="0">
                <a:solidFill>
                  <a:srgbClr val="820024"/>
                </a:solidFill>
              </a:rPr>
              <a:t>The Intelligent Organisation</a:t>
            </a:r>
            <a:endParaRPr lang="en-GB" sz="3600" b="1" dirty="0">
              <a:solidFill>
                <a:srgbClr val="820024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2425824"/>
          </a:xfrm>
        </p:spPr>
        <p:txBody>
          <a:bodyPr/>
          <a:lstStyle/>
          <a:p>
            <a:r>
              <a:rPr lang="en-GB" sz="2800" dirty="0" smtClean="0"/>
              <a:t>Stand 94</a:t>
            </a:r>
          </a:p>
          <a:p>
            <a:r>
              <a:rPr lang="en-GB" sz="2800" dirty="0">
                <a:hlinkClick r:id="rId2"/>
              </a:rPr>
              <a:t>j</a:t>
            </a:r>
            <a:r>
              <a:rPr lang="en-GB" sz="2800" dirty="0" smtClean="0">
                <a:hlinkClick r:id="rId2"/>
              </a:rPr>
              <a:t>ohn.beckford@beckfordconsulting.com</a:t>
            </a:r>
            <a:endParaRPr lang="en-GB" sz="2800" dirty="0" smtClean="0"/>
          </a:p>
          <a:p>
            <a:r>
              <a:rPr lang="en-GB" sz="2800" dirty="0" smtClean="0"/>
              <a:t>Tel: +44 7785 360249</a:t>
            </a:r>
          </a:p>
          <a:p>
            <a:r>
              <a:rPr lang="en-GB" sz="2800" dirty="0" smtClean="0"/>
              <a:t>@</a:t>
            </a:r>
            <a:r>
              <a:rPr lang="en-GB" sz="2800" dirty="0" err="1" smtClean="0"/>
              <a:t>johnbeckford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73093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Solve </a:t>
            </a:r>
            <a:r>
              <a:rPr lang="en-GB" sz="2400" dirty="0" smtClean="0"/>
              <a:t>current problems </a:t>
            </a:r>
            <a:r>
              <a:rPr lang="en-GB" sz="2400" dirty="0"/>
              <a:t>at the same rate as they arise</a:t>
            </a:r>
          </a:p>
          <a:p>
            <a:r>
              <a:rPr lang="en-GB" sz="2400" dirty="0"/>
              <a:t>Anticipate future problems and </a:t>
            </a:r>
            <a:r>
              <a:rPr lang="en-GB" sz="2400" dirty="0" err="1" smtClean="0"/>
              <a:t>presolve</a:t>
            </a:r>
            <a:r>
              <a:rPr lang="en-GB" sz="2400" dirty="0" smtClean="0"/>
              <a:t> </a:t>
            </a:r>
            <a:r>
              <a:rPr lang="en-GB" sz="2400" dirty="0"/>
              <a:t>them</a:t>
            </a:r>
          </a:p>
          <a:p>
            <a:r>
              <a:rPr lang="en-GB" sz="2400" dirty="0"/>
              <a:t>Adapt the organisation so that potential problems are </a:t>
            </a:r>
            <a:r>
              <a:rPr lang="en-GB" sz="2400" dirty="0" smtClean="0"/>
              <a:t>dis-solved and do so synthesising three dimensions:</a:t>
            </a:r>
          </a:p>
          <a:p>
            <a:pPr lvl="1"/>
            <a:r>
              <a:rPr lang="en-GB" sz="2400" dirty="0" smtClean="0"/>
              <a:t>Process</a:t>
            </a:r>
          </a:p>
          <a:p>
            <a:pPr lvl="1"/>
            <a:r>
              <a:rPr lang="en-GB" sz="2400" dirty="0" smtClean="0"/>
              <a:t>People</a:t>
            </a:r>
          </a:p>
          <a:p>
            <a:pPr lvl="1"/>
            <a:r>
              <a:rPr lang="en-GB" sz="2400" dirty="0" smtClean="0"/>
              <a:t>Information</a:t>
            </a:r>
            <a:endParaRPr lang="en-GB" sz="2400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820024"/>
                </a:solidFill>
              </a:rPr>
              <a:t>The Management Challenge</a:t>
            </a:r>
            <a:endParaRPr lang="en-GB" sz="3600" b="1" dirty="0">
              <a:solidFill>
                <a:srgbClr val="8200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0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820024"/>
                </a:solidFill>
              </a:rPr>
              <a:t>Awesome development of technology</a:t>
            </a:r>
          </a:p>
          <a:p>
            <a:r>
              <a:rPr lang="en-GB" sz="2400" dirty="0" smtClean="0">
                <a:solidFill>
                  <a:srgbClr val="820024"/>
                </a:solidFill>
              </a:rPr>
              <a:t>Festooned the organisation (and the people) with ‘kit’</a:t>
            </a:r>
          </a:p>
          <a:p>
            <a:r>
              <a:rPr lang="en-GB" sz="2400" dirty="0" smtClean="0">
                <a:solidFill>
                  <a:srgbClr val="820024"/>
                </a:solidFill>
              </a:rPr>
              <a:t>Bolted on NOT integrated</a:t>
            </a:r>
          </a:p>
          <a:p>
            <a:r>
              <a:rPr lang="en-GB" sz="2400" dirty="0" smtClean="0">
                <a:solidFill>
                  <a:srgbClr val="820024"/>
                </a:solidFill>
              </a:rPr>
              <a:t>80% plus of data is unstructured</a:t>
            </a:r>
          </a:p>
          <a:p>
            <a:pPr lvl="2"/>
            <a:r>
              <a:rPr lang="en-GB" dirty="0" smtClean="0">
                <a:solidFill>
                  <a:srgbClr val="820024"/>
                </a:solidFill>
              </a:rPr>
              <a:t>Word documents</a:t>
            </a:r>
          </a:p>
          <a:p>
            <a:pPr lvl="2"/>
            <a:r>
              <a:rPr lang="en-GB" dirty="0" smtClean="0">
                <a:solidFill>
                  <a:srgbClr val="820024"/>
                </a:solidFill>
              </a:rPr>
              <a:t>Emails</a:t>
            </a:r>
          </a:p>
          <a:p>
            <a:pPr lvl="2"/>
            <a:r>
              <a:rPr lang="en-GB" dirty="0" smtClean="0">
                <a:solidFill>
                  <a:srgbClr val="820024"/>
                </a:solidFill>
              </a:rPr>
              <a:t>Pictures</a:t>
            </a:r>
          </a:p>
          <a:p>
            <a:pPr lvl="2"/>
            <a:r>
              <a:rPr lang="en-GB" dirty="0" smtClean="0">
                <a:solidFill>
                  <a:srgbClr val="820024"/>
                </a:solidFill>
              </a:rPr>
              <a:t>Scans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820024"/>
                </a:solidFill>
              </a:rPr>
              <a:t>The Information Challenge</a:t>
            </a:r>
            <a:endParaRPr lang="en-GB" sz="3600" b="1" dirty="0">
              <a:solidFill>
                <a:srgbClr val="82002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16697"/>
            <a:ext cx="3453002" cy="386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3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solidFill>
                  <a:srgbClr val="820024"/>
                </a:solidFill>
              </a:rPr>
              <a:t>Massively effective Data Proliferation Engine</a:t>
            </a:r>
          </a:p>
          <a:p>
            <a:r>
              <a:rPr lang="en-GB" dirty="0" smtClean="0">
                <a:solidFill>
                  <a:srgbClr val="820024"/>
                </a:solidFill>
              </a:rPr>
              <a:t>Beckford’s Law:</a:t>
            </a:r>
          </a:p>
          <a:p>
            <a:pPr lvl="1"/>
            <a:r>
              <a:rPr lang="en-GB" dirty="0" smtClean="0">
                <a:solidFill>
                  <a:srgbClr val="820024"/>
                </a:solidFill>
              </a:rPr>
              <a:t>“The more data we have, the less information we have, relatively”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820024"/>
                </a:solidFill>
              </a:rPr>
              <a:t>The Information Challenge</a:t>
            </a:r>
            <a:endParaRPr lang="en-GB" sz="3600" b="1" dirty="0">
              <a:solidFill>
                <a:srgbClr val="820024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16697"/>
            <a:ext cx="3453002" cy="386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9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solidFill>
                  <a:srgbClr val="820024"/>
                </a:solidFill>
              </a:rPr>
              <a:t>Massively effective Data Proliferation Engine</a:t>
            </a:r>
          </a:p>
          <a:p>
            <a:r>
              <a:rPr lang="en-GB" dirty="0" smtClean="0">
                <a:solidFill>
                  <a:srgbClr val="820024"/>
                </a:solidFill>
              </a:rPr>
              <a:t>Beckford’s Law:</a:t>
            </a:r>
          </a:p>
          <a:p>
            <a:pPr lvl="1"/>
            <a:r>
              <a:rPr lang="en-GB" dirty="0" smtClean="0">
                <a:solidFill>
                  <a:srgbClr val="820024"/>
                </a:solidFill>
              </a:rPr>
              <a:t>“The more data we have, the less information we have, relatively”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820024"/>
                </a:solidFill>
              </a:rPr>
              <a:t>The Information Challenge</a:t>
            </a:r>
            <a:endParaRPr lang="en-GB" sz="3600" b="1" dirty="0">
              <a:solidFill>
                <a:srgbClr val="82002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213285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820024"/>
                </a:solidFill>
                <a:latin typeface="Arial" panose="020B0604020202020204" pitchFamily="34" charset="0"/>
              </a:rPr>
              <a:t>Data proliferates as a function of:</a:t>
            </a:r>
          </a:p>
          <a:p>
            <a:endParaRPr lang="en-GB" dirty="0" smtClean="0">
              <a:solidFill>
                <a:srgbClr val="820024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820024"/>
                </a:solidFill>
                <a:latin typeface="Arial" panose="020B0604020202020204" pitchFamily="34" charset="0"/>
              </a:rPr>
              <a:t>the </a:t>
            </a:r>
            <a:r>
              <a:rPr lang="en-GB" dirty="0">
                <a:solidFill>
                  <a:srgbClr val="820024"/>
                </a:solidFill>
                <a:latin typeface="Arial" panose="020B0604020202020204" pitchFamily="34" charset="0"/>
              </a:rPr>
              <a:t>number of users </a:t>
            </a:r>
          </a:p>
          <a:p>
            <a:r>
              <a:rPr lang="en-GB" dirty="0">
                <a:solidFill>
                  <a:srgbClr val="820024"/>
                </a:solidFill>
                <a:latin typeface="Arial" panose="020B0604020202020204" pitchFamily="34" charset="0"/>
              </a:rPr>
              <a:t>multiplied by the number of devices </a:t>
            </a:r>
          </a:p>
          <a:p>
            <a:r>
              <a:rPr lang="en-GB" dirty="0">
                <a:solidFill>
                  <a:srgbClr val="820024"/>
                </a:solidFill>
                <a:latin typeface="Arial" panose="020B0604020202020204" pitchFamily="34" charset="0"/>
              </a:rPr>
              <a:t>multiplied by the number of applications </a:t>
            </a:r>
          </a:p>
          <a:p>
            <a:r>
              <a:rPr lang="en-GB" dirty="0">
                <a:solidFill>
                  <a:srgbClr val="820024"/>
                </a:solidFill>
                <a:latin typeface="Arial" panose="020B0604020202020204" pitchFamily="34" charset="0"/>
              </a:rPr>
              <a:t>multiplied by the number of back ups </a:t>
            </a:r>
          </a:p>
          <a:p>
            <a:r>
              <a:rPr lang="en-GB" dirty="0">
                <a:solidFill>
                  <a:srgbClr val="820024"/>
                </a:solidFill>
                <a:latin typeface="Arial" panose="020B0604020202020204" pitchFamily="34" charset="0"/>
              </a:rPr>
              <a:t>multiplied by the ease of transmission (the propagation rate) </a:t>
            </a:r>
          </a:p>
          <a:p>
            <a:endParaRPr lang="en-GB" dirty="0" smtClean="0">
              <a:solidFill>
                <a:srgbClr val="820024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820024"/>
                </a:solidFill>
                <a:latin typeface="Arial" panose="020B0604020202020204" pitchFamily="34" charset="0"/>
              </a:rPr>
              <a:t>Information </a:t>
            </a:r>
            <a:r>
              <a:rPr lang="en-GB" dirty="0">
                <a:solidFill>
                  <a:srgbClr val="820024"/>
                </a:solidFill>
                <a:latin typeface="Arial" panose="020B0604020202020204" pitchFamily="34" charset="0"/>
              </a:rPr>
              <a:t>proliferation is the inverse function. </a:t>
            </a:r>
            <a:endParaRPr lang="en-GB" dirty="0">
              <a:solidFill>
                <a:srgbClr val="8200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6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solidFill>
                  <a:srgbClr val="820024"/>
                </a:solidFill>
              </a:rPr>
              <a:t>Massively effective Data Proliferation Engine</a:t>
            </a:r>
          </a:p>
          <a:p>
            <a:r>
              <a:rPr lang="en-GB" dirty="0" smtClean="0">
                <a:solidFill>
                  <a:srgbClr val="820024"/>
                </a:solidFill>
              </a:rPr>
              <a:t>Beckford’s Law:</a:t>
            </a:r>
          </a:p>
          <a:p>
            <a:pPr lvl="1"/>
            <a:r>
              <a:rPr lang="en-GB" dirty="0" smtClean="0">
                <a:solidFill>
                  <a:srgbClr val="820024"/>
                </a:solidFill>
              </a:rPr>
              <a:t>“The more data we have, the less information we have, relatively”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820024"/>
                </a:solidFill>
              </a:rPr>
              <a:t>The Information Challenge</a:t>
            </a:r>
            <a:endParaRPr lang="en-GB" sz="3600" b="1" dirty="0">
              <a:solidFill>
                <a:srgbClr val="82002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213285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solidFill>
                  <a:srgbClr val="820024"/>
                </a:solidFill>
                <a:latin typeface="Arial" panose="020B0604020202020204" pitchFamily="34" charset="0"/>
              </a:rPr>
              <a:t>Data proliferates as a function of:</a:t>
            </a:r>
          </a:p>
          <a:p>
            <a:endParaRPr lang="en-GB" dirty="0" smtClean="0">
              <a:solidFill>
                <a:srgbClr val="820024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820024"/>
                </a:solidFill>
                <a:latin typeface="Arial" panose="020B0604020202020204" pitchFamily="34" charset="0"/>
              </a:rPr>
              <a:t>the </a:t>
            </a:r>
            <a:r>
              <a:rPr lang="en-GB" dirty="0">
                <a:solidFill>
                  <a:srgbClr val="820024"/>
                </a:solidFill>
                <a:latin typeface="Arial" panose="020B0604020202020204" pitchFamily="34" charset="0"/>
              </a:rPr>
              <a:t>number of users </a:t>
            </a:r>
          </a:p>
          <a:p>
            <a:r>
              <a:rPr lang="en-GB" dirty="0">
                <a:solidFill>
                  <a:srgbClr val="820024"/>
                </a:solidFill>
                <a:latin typeface="Arial" panose="020B0604020202020204" pitchFamily="34" charset="0"/>
              </a:rPr>
              <a:t>multiplied by the number of devices </a:t>
            </a:r>
          </a:p>
          <a:p>
            <a:r>
              <a:rPr lang="en-GB" dirty="0">
                <a:solidFill>
                  <a:srgbClr val="820024"/>
                </a:solidFill>
                <a:latin typeface="Arial" panose="020B0604020202020204" pitchFamily="34" charset="0"/>
              </a:rPr>
              <a:t>multiplied by the number of applications </a:t>
            </a:r>
          </a:p>
          <a:p>
            <a:r>
              <a:rPr lang="en-GB" dirty="0">
                <a:solidFill>
                  <a:srgbClr val="820024"/>
                </a:solidFill>
                <a:latin typeface="Arial" panose="020B0604020202020204" pitchFamily="34" charset="0"/>
              </a:rPr>
              <a:t>multiplied by the number of back ups </a:t>
            </a:r>
          </a:p>
          <a:p>
            <a:r>
              <a:rPr lang="en-GB" dirty="0">
                <a:solidFill>
                  <a:srgbClr val="820024"/>
                </a:solidFill>
                <a:latin typeface="Arial" panose="020B0604020202020204" pitchFamily="34" charset="0"/>
              </a:rPr>
              <a:t>multiplied by the ease of transmission (the propagation rate) </a:t>
            </a:r>
          </a:p>
          <a:p>
            <a:endParaRPr lang="en-GB" dirty="0" smtClean="0">
              <a:solidFill>
                <a:srgbClr val="820024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820024"/>
                </a:solidFill>
                <a:latin typeface="Arial" panose="020B0604020202020204" pitchFamily="34" charset="0"/>
              </a:rPr>
              <a:t>Information </a:t>
            </a:r>
            <a:r>
              <a:rPr lang="en-GB" dirty="0">
                <a:solidFill>
                  <a:srgbClr val="820024"/>
                </a:solidFill>
                <a:latin typeface="Arial" panose="020B0604020202020204" pitchFamily="34" charset="0"/>
              </a:rPr>
              <a:t>proliferation is the inverse function. </a:t>
            </a:r>
            <a:endParaRPr lang="en-GB" dirty="0">
              <a:solidFill>
                <a:srgbClr val="82002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5281613"/>
            <a:ext cx="7499176" cy="52322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FF00"/>
                </a:solidFill>
                <a:latin typeface="Arial" panose="020B0604020202020204" pitchFamily="34" charset="0"/>
              </a:rPr>
              <a:t>information is more important than </a:t>
            </a:r>
            <a:r>
              <a:rPr lang="en-GB" sz="2800" dirty="0" smtClean="0">
                <a:solidFill>
                  <a:srgbClr val="FFFF00"/>
                </a:solidFill>
                <a:latin typeface="Arial" panose="020B0604020202020204" pitchFamily="34" charset="0"/>
              </a:rPr>
              <a:t>technology </a:t>
            </a:r>
            <a:endParaRPr lang="en-GB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0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/>
          <a:lstStyle/>
          <a:p>
            <a:r>
              <a:rPr lang="en-GB" sz="3600" b="1" dirty="0" smtClean="0">
                <a:solidFill>
                  <a:srgbClr val="820024"/>
                </a:solidFill>
              </a:rPr>
              <a:t>The Intelligent Organisation</a:t>
            </a:r>
            <a:endParaRPr lang="en-GB" sz="3600" b="1" dirty="0">
              <a:solidFill>
                <a:srgbClr val="82002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429" y="1898267"/>
            <a:ext cx="5510784" cy="398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Con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BCons template</Template>
  <TotalTime>474</TotalTime>
  <Words>649</Words>
  <Application>Microsoft Office PowerPoint</Application>
  <PresentationFormat>On-screen Show (4:3)</PresentationFormat>
  <Paragraphs>150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Wingdings</vt:lpstr>
      <vt:lpstr>BCons template</vt:lpstr>
      <vt:lpstr> The Intelligent Organisation © </vt:lpstr>
      <vt:lpstr>The Management Challenge</vt:lpstr>
      <vt:lpstr>The Management Challenge</vt:lpstr>
      <vt:lpstr>The Management Challenge</vt:lpstr>
      <vt:lpstr>The Information Challenge</vt:lpstr>
      <vt:lpstr>The Information Challenge</vt:lpstr>
      <vt:lpstr>The Information Challenge</vt:lpstr>
      <vt:lpstr>The Information Challenge</vt:lpstr>
      <vt:lpstr>The Intelligent Organisation</vt:lpstr>
      <vt:lpstr>Generating Value</vt:lpstr>
      <vt:lpstr>Generating Value</vt:lpstr>
      <vt:lpstr>Generating Value</vt:lpstr>
      <vt:lpstr>Generating Value</vt:lpstr>
      <vt:lpstr>Generating Value</vt:lpstr>
      <vt:lpstr>“Managing Doing” Generating Value</vt:lpstr>
      <vt:lpstr>“Managing Managing” Enabling Value</vt:lpstr>
      <vt:lpstr>“Managing Managing” Enabling Value</vt:lpstr>
      <vt:lpstr>“Managing Managing” Enabling Value</vt:lpstr>
      <vt:lpstr>“Managing Managing” Enabling Value</vt:lpstr>
      <vt:lpstr>“Managing Managing” Enabling Value</vt:lpstr>
      <vt:lpstr>Managing Autonomy</vt:lpstr>
      <vt:lpstr>Managing Autonomy</vt:lpstr>
      <vt:lpstr>Information for Business Value</vt:lpstr>
      <vt:lpstr>Information for Business Value</vt:lpstr>
      <vt:lpstr>The Lean Information System</vt:lpstr>
      <vt:lpstr>The Lean Information System</vt:lpstr>
      <vt:lpstr>The Lean Information System</vt:lpstr>
      <vt:lpstr>Information for Business Value</vt:lpstr>
      <vt:lpstr>Information for Business Value</vt:lpstr>
      <vt:lpstr>Information for Managing Performance</vt:lpstr>
      <vt:lpstr>Information for Managing Performance</vt:lpstr>
      <vt:lpstr>Information for Managing Performance</vt:lpstr>
      <vt:lpstr>Information for Managing Performance</vt:lpstr>
      <vt:lpstr>Information for Managing Performance</vt:lpstr>
      <vt:lpstr>The Value of Intelligent Organisation</vt:lpstr>
      <vt:lpstr>The Value of Intelligent Organisation </vt:lpstr>
      <vt:lpstr>The Value of Intelligent Organisation </vt:lpstr>
      <vt:lpstr>The Intelligent Organisation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Sara2010</dc:creator>
  <cp:lastModifiedBy>John B Main</cp:lastModifiedBy>
  <cp:revision>59</cp:revision>
  <cp:lastPrinted>2016-10-09T14:30:16Z</cp:lastPrinted>
  <dcterms:created xsi:type="dcterms:W3CDTF">2011-01-05T16:31:52Z</dcterms:created>
  <dcterms:modified xsi:type="dcterms:W3CDTF">2016-10-09T14:33:42Z</dcterms:modified>
</cp:coreProperties>
</file>