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05" r:id="rId2"/>
    <p:sldId id="282" r:id="rId3"/>
    <p:sldId id="299" r:id="rId4"/>
    <p:sldId id="281" r:id="rId5"/>
    <p:sldId id="284" r:id="rId6"/>
    <p:sldId id="285" r:id="rId7"/>
    <p:sldId id="286" r:id="rId8"/>
    <p:sldId id="302" r:id="rId9"/>
    <p:sldId id="300" r:id="rId10"/>
    <p:sldId id="287" r:id="rId11"/>
    <p:sldId id="288" r:id="rId12"/>
    <p:sldId id="303" r:id="rId13"/>
    <p:sldId id="301" r:id="rId14"/>
    <p:sldId id="304" r:id="rId15"/>
    <p:sldId id="296" r:id="rId16"/>
    <p:sldId id="297" r:id="rId17"/>
  </p:sldIdLst>
  <p:sldSz cx="9144000" cy="6858000" type="screen4x3"/>
  <p:notesSz cx="9928225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50C29C3D-153B-4F21-BCEF-BD810B9BE518}">
          <p14:sldIdLst>
            <p14:sldId id="305"/>
            <p14:sldId id="282"/>
            <p14:sldId id="299"/>
            <p14:sldId id="281"/>
            <p14:sldId id="284"/>
            <p14:sldId id="285"/>
            <p14:sldId id="286"/>
            <p14:sldId id="302"/>
            <p14:sldId id="300"/>
            <p14:sldId id="287"/>
            <p14:sldId id="288"/>
            <p14:sldId id="303"/>
            <p14:sldId id="301"/>
            <p14:sldId id="304"/>
            <p14:sldId id="296"/>
            <p14:sldId id="29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 userDrawn="1">
          <p15:clr>
            <a:srgbClr val="A4A3A4"/>
          </p15:clr>
        </p15:guide>
        <p15:guide id="2" pos="312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B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000" autoAdjust="0"/>
    <p:restoredTop sz="86347" autoAdjust="0"/>
  </p:normalViewPr>
  <p:slideViewPr>
    <p:cSldViewPr>
      <p:cViewPr varScale="1">
        <p:scale>
          <a:sx n="55" d="100"/>
          <a:sy n="55" d="100"/>
        </p:scale>
        <p:origin x="90" y="3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228"/>
    </p:cViewPr>
  </p:sorterViewPr>
  <p:notesViewPr>
    <p:cSldViewPr>
      <p:cViewPr varScale="1">
        <p:scale>
          <a:sx n="69" d="100"/>
          <a:sy n="69" d="100"/>
        </p:scale>
        <p:origin x="-2838" y="-108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Mapping Capability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Capability</c:v>
                </c:pt>
              </c:strCache>
            </c:strRef>
          </c:tx>
          <c:dPt>
            <c:idx val="0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9EE-4616-97F4-4F8DDC9F78A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9EE-4616-97F4-4F8DDC9F78A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9EE-4616-97F4-4F8DDC9F78AC}"/>
              </c:ext>
            </c:extLst>
          </c:dPt>
          <c:cat>
            <c:strRef>
              <c:f>Sheet1!$A$2:$A$4</c:f>
              <c:strCache>
                <c:ptCount val="3"/>
                <c:pt idx="0">
                  <c:v>Process</c:v>
                </c:pt>
                <c:pt idx="1">
                  <c:v>Competence</c:v>
                </c:pt>
                <c:pt idx="2">
                  <c:v>Complexity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60</c:v>
                </c:pt>
                <c:pt idx="1">
                  <c:v>60</c:v>
                </c:pt>
                <c:pt idx="2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9EE-4616-97F4-4F8DDC9F78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7369390650583453E-2"/>
          <c:y val="0.78557388562842512"/>
          <c:w val="0.83393489065877924"/>
          <c:h val="0.184825558720199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C8C9F1-0CBE-465B-8767-FAE4C9B93CE4}" type="doc">
      <dgm:prSet loTypeId="urn:microsoft.com/office/officeart/2008/layout/AlternatingHexagons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4363499-704F-485D-87B5-6952A0DA4926}">
      <dgm:prSet phldrT="[Text]" custT="1"/>
      <dgm:spPr/>
      <dgm:t>
        <a:bodyPr/>
        <a:lstStyle/>
        <a:p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Manage Capacity</a:t>
          </a:r>
        </a:p>
      </dgm:t>
    </dgm:pt>
    <dgm:pt modelId="{7FFD73CA-25D2-40FD-9C48-B060602A00C3}" type="parTrans" cxnId="{C50174EF-C351-4D59-9595-8C75B800AE58}">
      <dgm:prSet/>
      <dgm:spPr/>
      <dgm:t>
        <a:bodyPr/>
        <a:lstStyle/>
        <a:p>
          <a:endParaRPr lang="en-US"/>
        </a:p>
      </dgm:t>
    </dgm:pt>
    <dgm:pt modelId="{16E2D773-A196-463A-B2E7-8B03DB7FB02D}" type="sibTrans" cxnId="{C50174EF-C351-4D59-9595-8C75B800AE58}">
      <dgm:prSet custT="1"/>
      <dgm:spPr/>
      <dgm:t>
        <a:bodyPr/>
        <a:lstStyle/>
        <a:p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Improve Results</a:t>
          </a:r>
        </a:p>
      </dgm:t>
    </dgm:pt>
    <dgm:pt modelId="{5985631C-9720-4F36-8409-BF64B7929FE9}">
      <dgm:prSet phldrT="[Text]" custT="1"/>
      <dgm:spPr/>
      <dgm:t>
        <a:bodyPr lIns="0" tIns="0" rIns="0" bIns="0"/>
        <a:lstStyle/>
        <a:p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Learn Lessons</a:t>
          </a:r>
        </a:p>
      </dgm:t>
    </dgm:pt>
    <dgm:pt modelId="{A2FAD308-3413-4586-9BDF-8C32105C08FE}" type="parTrans" cxnId="{32DC0AFC-37F8-46B0-98C5-289E980292AB}">
      <dgm:prSet/>
      <dgm:spPr/>
      <dgm:t>
        <a:bodyPr/>
        <a:lstStyle/>
        <a:p>
          <a:endParaRPr lang="en-US"/>
        </a:p>
      </dgm:t>
    </dgm:pt>
    <dgm:pt modelId="{4FB13E4E-B1E2-4081-9A59-311C4A13F319}" type="sibTrans" cxnId="{32DC0AFC-37F8-46B0-98C5-289E980292AB}">
      <dgm:prSet custT="1"/>
      <dgm:spPr/>
      <dgm:t>
        <a:bodyPr/>
        <a:lstStyle/>
        <a:p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Break Patterns</a:t>
          </a:r>
        </a:p>
      </dgm:t>
    </dgm:pt>
    <dgm:pt modelId="{B5BD89A3-6B85-4CB0-A6DB-7C6DC99A6EAB}" type="pres">
      <dgm:prSet presAssocID="{13C8C9F1-0CBE-465B-8767-FAE4C9B93CE4}" presName="Name0" presStyleCnt="0">
        <dgm:presLayoutVars>
          <dgm:chMax/>
          <dgm:chPref/>
          <dgm:dir/>
          <dgm:animLvl val="lvl"/>
        </dgm:presLayoutVars>
      </dgm:prSet>
      <dgm:spPr/>
    </dgm:pt>
    <dgm:pt modelId="{81F2333D-942E-4384-A116-20A133F2EEF9}" type="pres">
      <dgm:prSet presAssocID="{84363499-704F-485D-87B5-6952A0DA4926}" presName="composite" presStyleCnt="0"/>
      <dgm:spPr/>
    </dgm:pt>
    <dgm:pt modelId="{05A15A97-1ABF-4B82-9228-2C9E8CC780F4}" type="pres">
      <dgm:prSet presAssocID="{84363499-704F-485D-87B5-6952A0DA4926}" presName="Parent1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CDCD15F6-B065-4576-A236-E19E11DE090C}" type="pres">
      <dgm:prSet presAssocID="{84363499-704F-485D-87B5-6952A0DA4926}" presName="Childtext1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02BFFE80-014A-4591-AD74-D642A620AA29}" type="pres">
      <dgm:prSet presAssocID="{84363499-704F-485D-87B5-6952A0DA4926}" presName="BalanceSpacing" presStyleCnt="0"/>
      <dgm:spPr/>
    </dgm:pt>
    <dgm:pt modelId="{E6F5AC8B-B37C-47FC-9D85-AEAC4E13C644}" type="pres">
      <dgm:prSet presAssocID="{84363499-704F-485D-87B5-6952A0DA4926}" presName="BalanceSpacing1" presStyleCnt="0"/>
      <dgm:spPr/>
    </dgm:pt>
    <dgm:pt modelId="{6D4BC4C8-A6B4-4BBD-A6F8-86E472FC59DD}" type="pres">
      <dgm:prSet presAssocID="{16E2D773-A196-463A-B2E7-8B03DB7FB02D}" presName="Accent1Text" presStyleLbl="node1" presStyleIdx="1" presStyleCnt="4"/>
      <dgm:spPr/>
    </dgm:pt>
    <dgm:pt modelId="{D8A677CC-1B13-43E0-AD8A-06BEE96B3983}" type="pres">
      <dgm:prSet presAssocID="{16E2D773-A196-463A-B2E7-8B03DB7FB02D}" presName="spaceBetweenRectangles" presStyleCnt="0"/>
      <dgm:spPr/>
    </dgm:pt>
    <dgm:pt modelId="{2AA5E6CA-AA5A-4A99-B62F-352368F3728A}" type="pres">
      <dgm:prSet presAssocID="{5985631C-9720-4F36-8409-BF64B7929FE9}" presName="composite" presStyleCnt="0"/>
      <dgm:spPr/>
    </dgm:pt>
    <dgm:pt modelId="{D05B9F7F-BF59-423A-991B-A10C6E45E5EC}" type="pres">
      <dgm:prSet presAssocID="{5985631C-9720-4F36-8409-BF64B7929FE9}" presName="Parent1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19594DE4-FD04-43C1-A732-7DFE1AE995C8}" type="pres">
      <dgm:prSet presAssocID="{5985631C-9720-4F36-8409-BF64B7929FE9}" presName="Childtext1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6AE769E1-4DCA-47F7-968C-FA8C9A3471A8}" type="pres">
      <dgm:prSet presAssocID="{5985631C-9720-4F36-8409-BF64B7929FE9}" presName="BalanceSpacing" presStyleCnt="0"/>
      <dgm:spPr/>
    </dgm:pt>
    <dgm:pt modelId="{E7CD1DE3-2E8D-4E62-A3B2-C2A32799E97F}" type="pres">
      <dgm:prSet presAssocID="{5985631C-9720-4F36-8409-BF64B7929FE9}" presName="BalanceSpacing1" presStyleCnt="0"/>
      <dgm:spPr/>
    </dgm:pt>
    <dgm:pt modelId="{D00906E7-EC7D-4AAB-BC7E-A37E384B1212}" type="pres">
      <dgm:prSet presAssocID="{4FB13E4E-B1E2-4081-9A59-311C4A13F319}" presName="Accent1Text" presStyleLbl="node1" presStyleIdx="3" presStyleCnt="4"/>
      <dgm:spPr/>
    </dgm:pt>
  </dgm:ptLst>
  <dgm:cxnLst>
    <dgm:cxn modelId="{6395AA12-E003-4EE4-8230-A48E73F1E742}" type="presOf" srcId="{4FB13E4E-B1E2-4081-9A59-311C4A13F319}" destId="{D00906E7-EC7D-4AAB-BC7E-A37E384B1212}" srcOrd="0" destOrd="0" presId="urn:microsoft.com/office/officeart/2008/layout/AlternatingHexagons"/>
    <dgm:cxn modelId="{32DC0AFC-37F8-46B0-98C5-289E980292AB}" srcId="{13C8C9F1-0CBE-465B-8767-FAE4C9B93CE4}" destId="{5985631C-9720-4F36-8409-BF64B7929FE9}" srcOrd="1" destOrd="0" parTransId="{A2FAD308-3413-4586-9BDF-8C32105C08FE}" sibTransId="{4FB13E4E-B1E2-4081-9A59-311C4A13F319}"/>
    <dgm:cxn modelId="{C70E06CA-BC1D-4D59-BE39-876983AA79B9}" type="presOf" srcId="{13C8C9F1-0CBE-465B-8767-FAE4C9B93CE4}" destId="{B5BD89A3-6B85-4CB0-A6DB-7C6DC99A6EAB}" srcOrd="0" destOrd="0" presId="urn:microsoft.com/office/officeart/2008/layout/AlternatingHexagons"/>
    <dgm:cxn modelId="{5225EA46-3E0B-4C4D-8C07-7138CD8E2D87}" type="presOf" srcId="{84363499-704F-485D-87B5-6952A0DA4926}" destId="{05A15A97-1ABF-4B82-9228-2C9E8CC780F4}" srcOrd="0" destOrd="0" presId="urn:microsoft.com/office/officeart/2008/layout/AlternatingHexagons"/>
    <dgm:cxn modelId="{E9122E64-3E49-4936-80CD-29FAC08D6923}" type="presOf" srcId="{16E2D773-A196-463A-B2E7-8B03DB7FB02D}" destId="{6D4BC4C8-A6B4-4BBD-A6F8-86E472FC59DD}" srcOrd="0" destOrd="0" presId="urn:microsoft.com/office/officeart/2008/layout/AlternatingHexagons"/>
    <dgm:cxn modelId="{612D8763-F6DD-4F6E-94C0-029F59B35D6B}" type="presOf" srcId="{5985631C-9720-4F36-8409-BF64B7929FE9}" destId="{D05B9F7F-BF59-423A-991B-A10C6E45E5EC}" srcOrd="0" destOrd="0" presId="urn:microsoft.com/office/officeart/2008/layout/AlternatingHexagons"/>
    <dgm:cxn modelId="{C50174EF-C351-4D59-9595-8C75B800AE58}" srcId="{13C8C9F1-0CBE-465B-8767-FAE4C9B93CE4}" destId="{84363499-704F-485D-87B5-6952A0DA4926}" srcOrd="0" destOrd="0" parTransId="{7FFD73CA-25D2-40FD-9C48-B060602A00C3}" sibTransId="{16E2D773-A196-463A-B2E7-8B03DB7FB02D}"/>
    <dgm:cxn modelId="{BDA1E092-6719-424F-8D25-2BF0CF814465}" type="presParOf" srcId="{B5BD89A3-6B85-4CB0-A6DB-7C6DC99A6EAB}" destId="{81F2333D-942E-4384-A116-20A133F2EEF9}" srcOrd="0" destOrd="0" presId="urn:microsoft.com/office/officeart/2008/layout/AlternatingHexagons"/>
    <dgm:cxn modelId="{15C6723F-C994-4D87-B100-443D2CB95DDD}" type="presParOf" srcId="{81F2333D-942E-4384-A116-20A133F2EEF9}" destId="{05A15A97-1ABF-4B82-9228-2C9E8CC780F4}" srcOrd="0" destOrd="0" presId="urn:microsoft.com/office/officeart/2008/layout/AlternatingHexagons"/>
    <dgm:cxn modelId="{C5031ADC-6104-4E99-BFA4-25CCC207E38C}" type="presParOf" srcId="{81F2333D-942E-4384-A116-20A133F2EEF9}" destId="{CDCD15F6-B065-4576-A236-E19E11DE090C}" srcOrd="1" destOrd="0" presId="urn:microsoft.com/office/officeart/2008/layout/AlternatingHexagons"/>
    <dgm:cxn modelId="{4DE42BDE-CC4C-441F-8E5B-E62FC8B19B4A}" type="presParOf" srcId="{81F2333D-942E-4384-A116-20A133F2EEF9}" destId="{02BFFE80-014A-4591-AD74-D642A620AA29}" srcOrd="2" destOrd="0" presId="urn:microsoft.com/office/officeart/2008/layout/AlternatingHexagons"/>
    <dgm:cxn modelId="{00333A7B-A8BD-4B65-8DA2-3511E23AF334}" type="presParOf" srcId="{81F2333D-942E-4384-A116-20A133F2EEF9}" destId="{E6F5AC8B-B37C-47FC-9D85-AEAC4E13C644}" srcOrd="3" destOrd="0" presId="urn:microsoft.com/office/officeart/2008/layout/AlternatingHexagons"/>
    <dgm:cxn modelId="{ACA33E7E-A61C-4295-B156-0FB9E8EDF37A}" type="presParOf" srcId="{81F2333D-942E-4384-A116-20A133F2EEF9}" destId="{6D4BC4C8-A6B4-4BBD-A6F8-86E472FC59DD}" srcOrd="4" destOrd="0" presId="urn:microsoft.com/office/officeart/2008/layout/AlternatingHexagons"/>
    <dgm:cxn modelId="{7A7F69B8-6AF0-4116-B615-D37F5AEF52CC}" type="presParOf" srcId="{B5BD89A3-6B85-4CB0-A6DB-7C6DC99A6EAB}" destId="{D8A677CC-1B13-43E0-AD8A-06BEE96B3983}" srcOrd="1" destOrd="0" presId="urn:microsoft.com/office/officeart/2008/layout/AlternatingHexagons"/>
    <dgm:cxn modelId="{3FA6B86A-416A-4DD1-95FC-4FB2159345A0}" type="presParOf" srcId="{B5BD89A3-6B85-4CB0-A6DB-7C6DC99A6EAB}" destId="{2AA5E6CA-AA5A-4A99-B62F-352368F3728A}" srcOrd="2" destOrd="0" presId="urn:microsoft.com/office/officeart/2008/layout/AlternatingHexagons"/>
    <dgm:cxn modelId="{F535171C-96A7-4C51-99A4-C560A1348211}" type="presParOf" srcId="{2AA5E6CA-AA5A-4A99-B62F-352368F3728A}" destId="{D05B9F7F-BF59-423A-991B-A10C6E45E5EC}" srcOrd="0" destOrd="0" presId="urn:microsoft.com/office/officeart/2008/layout/AlternatingHexagons"/>
    <dgm:cxn modelId="{2D39CEE2-E8A8-433C-85D8-0FEEDFECCA92}" type="presParOf" srcId="{2AA5E6CA-AA5A-4A99-B62F-352368F3728A}" destId="{19594DE4-FD04-43C1-A732-7DFE1AE995C8}" srcOrd="1" destOrd="0" presId="urn:microsoft.com/office/officeart/2008/layout/AlternatingHexagons"/>
    <dgm:cxn modelId="{1618871D-0593-42A3-A809-8FE9C67666CD}" type="presParOf" srcId="{2AA5E6CA-AA5A-4A99-B62F-352368F3728A}" destId="{6AE769E1-4DCA-47F7-968C-FA8C9A3471A8}" srcOrd="2" destOrd="0" presId="urn:microsoft.com/office/officeart/2008/layout/AlternatingHexagons"/>
    <dgm:cxn modelId="{7AEB778C-D2CC-4A6C-A126-2B338F40EBF9}" type="presParOf" srcId="{2AA5E6CA-AA5A-4A99-B62F-352368F3728A}" destId="{E7CD1DE3-2E8D-4E62-A3B2-C2A32799E97F}" srcOrd="3" destOrd="0" presId="urn:microsoft.com/office/officeart/2008/layout/AlternatingHexagons"/>
    <dgm:cxn modelId="{224D9E34-0C8D-480A-834C-182DBF9D4CEB}" type="presParOf" srcId="{2AA5E6CA-AA5A-4A99-B62F-352368F3728A}" destId="{D00906E7-EC7D-4AAB-BC7E-A37E384B1212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A82007-2FA0-4301-9EF6-EF6E39CABF90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78CF5C-DDB7-4D20-B2C4-2A7CEFAC4CE6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Focus</a:t>
          </a:r>
        </a:p>
      </dgm:t>
    </dgm:pt>
    <dgm:pt modelId="{CB4CCA64-A2DD-4284-A89A-86D2A6AFC2B4}" type="parTrans" cxnId="{2E636C48-D676-404D-8D9A-741F9175ADE0}">
      <dgm:prSet/>
      <dgm:spPr/>
      <dgm:t>
        <a:bodyPr/>
        <a:lstStyle/>
        <a:p>
          <a:endParaRPr lang="en-US"/>
        </a:p>
      </dgm:t>
    </dgm:pt>
    <dgm:pt modelId="{F0E3037A-9077-4206-BE9B-B4A62B01B529}" type="sibTrans" cxnId="{2E636C48-D676-404D-8D9A-741F9175ADE0}">
      <dgm:prSet/>
      <dgm:spPr/>
      <dgm:t>
        <a:bodyPr/>
        <a:lstStyle/>
        <a:p>
          <a:endParaRPr lang="en-US"/>
        </a:p>
      </dgm:t>
    </dgm:pt>
    <dgm:pt modelId="{D82D9D80-A3B0-4042-B8E1-A407816CD45C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Framework</a:t>
          </a:r>
        </a:p>
      </dgm:t>
    </dgm:pt>
    <dgm:pt modelId="{68EB0F16-F505-4706-9A22-7B6A1B7262AC}" type="parTrans" cxnId="{AECF9C45-C05B-48D7-A2E9-1BD3225EDD0A}">
      <dgm:prSet/>
      <dgm:spPr/>
      <dgm:t>
        <a:bodyPr/>
        <a:lstStyle/>
        <a:p>
          <a:endParaRPr lang="en-US"/>
        </a:p>
      </dgm:t>
    </dgm:pt>
    <dgm:pt modelId="{35EEE829-BF23-45CF-A17D-F512BC126F3D}" type="sibTrans" cxnId="{AECF9C45-C05B-48D7-A2E9-1BD3225EDD0A}">
      <dgm:prSet/>
      <dgm:spPr/>
      <dgm:t>
        <a:bodyPr/>
        <a:lstStyle/>
        <a:p>
          <a:endParaRPr lang="en-US"/>
        </a:p>
      </dgm:t>
    </dgm:pt>
    <dgm:pt modelId="{3DC62DB4-5CED-476B-964F-74573251C297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Plan</a:t>
          </a:r>
        </a:p>
      </dgm:t>
    </dgm:pt>
    <dgm:pt modelId="{DA4AD6F4-E6A4-4F47-9640-684979BFF6C7}" type="parTrans" cxnId="{F51EAAA5-25E2-4BF2-A4A6-612DD9C0790E}">
      <dgm:prSet/>
      <dgm:spPr/>
      <dgm:t>
        <a:bodyPr/>
        <a:lstStyle/>
        <a:p>
          <a:endParaRPr lang="en-US"/>
        </a:p>
      </dgm:t>
    </dgm:pt>
    <dgm:pt modelId="{BF5529E1-20FD-4D2B-B3F9-A6505E6D42AF}" type="sibTrans" cxnId="{F51EAAA5-25E2-4BF2-A4A6-612DD9C0790E}">
      <dgm:prSet/>
      <dgm:spPr/>
      <dgm:t>
        <a:bodyPr/>
        <a:lstStyle/>
        <a:p>
          <a:endParaRPr lang="en-US"/>
        </a:p>
      </dgm:t>
    </dgm:pt>
    <dgm:pt modelId="{59A09F0E-70E0-4F29-8433-BC7D2FD9A2B5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Implement</a:t>
          </a:r>
        </a:p>
      </dgm:t>
    </dgm:pt>
    <dgm:pt modelId="{F1985AF3-1813-4A9C-9533-477757E7C917}" type="parTrans" cxnId="{79E8FBA1-4D8D-43FD-B30A-14D60A96B3ED}">
      <dgm:prSet/>
      <dgm:spPr/>
      <dgm:t>
        <a:bodyPr/>
        <a:lstStyle/>
        <a:p>
          <a:endParaRPr lang="en-US"/>
        </a:p>
      </dgm:t>
    </dgm:pt>
    <dgm:pt modelId="{F3EADC68-F1B7-41CE-9809-E153B5FB4818}" type="sibTrans" cxnId="{79E8FBA1-4D8D-43FD-B30A-14D60A96B3ED}">
      <dgm:prSet/>
      <dgm:spPr/>
      <dgm:t>
        <a:bodyPr/>
        <a:lstStyle/>
        <a:p>
          <a:endParaRPr lang="en-US"/>
        </a:p>
      </dgm:t>
    </dgm:pt>
    <dgm:pt modelId="{D8642E9F-50A1-47A6-81F4-F71D5C98A3A0}" type="pres">
      <dgm:prSet presAssocID="{38A82007-2FA0-4301-9EF6-EF6E39CABF90}" presName="rootnode" presStyleCnt="0">
        <dgm:presLayoutVars>
          <dgm:chMax/>
          <dgm:chPref/>
          <dgm:dir/>
          <dgm:animLvl val="lvl"/>
        </dgm:presLayoutVars>
      </dgm:prSet>
      <dgm:spPr/>
    </dgm:pt>
    <dgm:pt modelId="{8D0C7D89-3C11-4D38-8DDB-DF341EA55292}" type="pres">
      <dgm:prSet presAssocID="{5478CF5C-DDB7-4D20-B2C4-2A7CEFAC4CE6}" presName="composite" presStyleCnt="0"/>
      <dgm:spPr/>
    </dgm:pt>
    <dgm:pt modelId="{864B83B4-80F7-444C-8B1E-77C2BA443A83}" type="pres">
      <dgm:prSet presAssocID="{5478CF5C-DDB7-4D20-B2C4-2A7CEFAC4CE6}" presName="bentUpArrow1" presStyleLbl="alignImgPlace1" presStyleIdx="0" presStyleCnt="3"/>
      <dgm:spPr/>
    </dgm:pt>
    <dgm:pt modelId="{6501EDC3-44AC-4FC9-A4DC-08B0D2540DA9}" type="pres">
      <dgm:prSet presAssocID="{5478CF5C-DDB7-4D20-B2C4-2A7CEFAC4CE6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51C51091-08E9-48C7-AF0A-8B2C3617EF3A}" type="pres">
      <dgm:prSet presAssocID="{5478CF5C-DDB7-4D20-B2C4-2A7CEFAC4CE6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47A492B5-FE8A-4178-AB85-188DC97D9889}" type="pres">
      <dgm:prSet presAssocID="{F0E3037A-9077-4206-BE9B-B4A62B01B529}" presName="sibTrans" presStyleCnt="0"/>
      <dgm:spPr/>
    </dgm:pt>
    <dgm:pt modelId="{D3F78C89-5EC1-4B83-9E8A-859F7C2EDDBD}" type="pres">
      <dgm:prSet presAssocID="{D82D9D80-A3B0-4042-B8E1-A407816CD45C}" presName="composite" presStyleCnt="0"/>
      <dgm:spPr/>
    </dgm:pt>
    <dgm:pt modelId="{BB048894-FB8E-4B84-8938-0DF98B9DC0FE}" type="pres">
      <dgm:prSet presAssocID="{D82D9D80-A3B0-4042-B8E1-A407816CD45C}" presName="bentUpArrow1" presStyleLbl="alignImgPlace1" presStyleIdx="1" presStyleCnt="3"/>
      <dgm:spPr/>
    </dgm:pt>
    <dgm:pt modelId="{D6255018-C9DF-4719-AF3D-2630179EB433}" type="pres">
      <dgm:prSet presAssocID="{D82D9D80-A3B0-4042-B8E1-A407816CD45C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860FF8B0-E301-4115-89FF-E5006412E39A}" type="pres">
      <dgm:prSet presAssocID="{D82D9D80-A3B0-4042-B8E1-A407816CD45C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C4ECB197-A8AF-41D4-B681-E8048BF2BCC4}" type="pres">
      <dgm:prSet presAssocID="{35EEE829-BF23-45CF-A17D-F512BC126F3D}" presName="sibTrans" presStyleCnt="0"/>
      <dgm:spPr/>
    </dgm:pt>
    <dgm:pt modelId="{66C51218-EBB7-49E7-B34D-DC4247DADDDB}" type="pres">
      <dgm:prSet presAssocID="{3DC62DB4-5CED-476B-964F-74573251C297}" presName="composite" presStyleCnt="0"/>
      <dgm:spPr/>
    </dgm:pt>
    <dgm:pt modelId="{F32A3F86-96F0-41DA-A304-E7698B0C41E8}" type="pres">
      <dgm:prSet presAssocID="{3DC62DB4-5CED-476B-964F-74573251C297}" presName="bentUpArrow1" presStyleLbl="alignImgPlace1" presStyleIdx="2" presStyleCnt="3"/>
      <dgm:spPr/>
    </dgm:pt>
    <dgm:pt modelId="{137AC59C-BE54-4A91-AC19-F71022975785}" type="pres">
      <dgm:prSet presAssocID="{3DC62DB4-5CED-476B-964F-74573251C297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1451BB35-D697-46EA-BA49-2A08173D0FA9}" type="pres">
      <dgm:prSet presAssocID="{3DC62DB4-5CED-476B-964F-74573251C297}" presName="ChildText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28BA414E-B62F-42E5-94DC-37851B3D7A9D}" type="pres">
      <dgm:prSet presAssocID="{BF5529E1-20FD-4D2B-B3F9-A6505E6D42AF}" presName="sibTrans" presStyleCnt="0"/>
      <dgm:spPr/>
    </dgm:pt>
    <dgm:pt modelId="{5C1C91F5-8B14-4834-999D-59D021FEB27A}" type="pres">
      <dgm:prSet presAssocID="{59A09F0E-70E0-4F29-8433-BC7D2FD9A2B5}" presName="composite" presStyleCnt="0"/>
      <dgm:spPr/>
    </dgm:pt>
    <dgm:pt modelId="{C54DE3F3-F566-4E20-99F4-3A09498C475B}" type="pres">
      <dgm:prSet presAssocID="{59A09F0E-70E0-4F29-8433-BC7D2FD9A2B5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458C820D-3401-46B1-B4E2-CB15C59AA6B2}" type="presOf" srcId="{3DC62DB4-5CED-476B-964F-74573251C297}" destId="{137AC59C-BE54-4A91-AC19-F71022975785}" srcOrd="0" destOrd="0" presId="urn:microsoft.com/office/officeart/2005/8/layout/StepDownProcess"/>
    <dgm:cxn modelId="{F51EAAA5-25E2-4BF2-A4A6-612DD9C0790E}" srcId="{38A82007-2FA0-4301-9EF6-EF6E39CABF90}" destId="{3DC62DB4-5CED-476B-964F-74573251C297}" srcOrd="2" destOrd="0" parTransId="{DA4AD6F4-E6A4-4F47-9640-684979BFF6C7}" sibTransId="{BF5529E1-20FD-4D2B-B3F9-A6505E6D42AF}"/>
    <dgm:cxn modelId="{72972AC9-E2FC-46D8-AA09-2A71E95D26F8}" type="presOf" srcId="{38A82007-2FA0-4301-9EF6-EF6E39CABF90}" destId="{D8642E9F-50A1-47A6-81F4-F71D5C98A3A0}" srcOrd="0" destOrd="0" presId="urn:microsoft.com/office/officeart/2005/8/layout/StepDownProcess"/>
    <dgm:cxn modelId="{BC769127-6657-4646-8FEE-47D45260988D}" type="presOf" srcId="{5478CF5C-DDB7-4D20-B2C4-2A7CEFAC4CE6}" destId="{6501EDC3-44AC-4FC9-A4DC-08B0D2540DA9}" srcOrd="0" destOrd="0" presId="urn:microsoft.com/office/officeart/2005/8/layout/StepDownProcess"/>
    <dgm:cxn modelId="{2E636C48-D676-404D-8D9A-741F9175ADE0}" srcId="{38A82007-2FA0-4301-9EF6-EF6E39CABF90}" destId="{5478CF5C-DDB7-4D20-B2C4-2A7CEFAC4CE6}" srcOrd="0" destOrd="0" parTransId="{CB4CCA64-A2DD-4284-A89A-86D2A6AFC2B4}" sibTransId="{F0E3037A-9077-4206-BE9B-B4A62B01B529}"/>
    <dgm:cxn modelId="{79E8FBA1-4D8D-43FD-B30A-14D60A96B3ED}" srcId="{38A82007-2FA0-4301-9EF6-EF6E39CABF90}" destId="{59A09F0E-70E0-4F29-8433-BC7D2FD9A2B5}" srcOrd="3" destOrd="0" parTransId="{F1985AF3-1813-4A9C-9533-477757E7C917}" sibTransId="{F3EADC68-F1B7-41CE-9809-E153B5FB4818}"/>
    <dgm:cxn modelId="{F793E800-82DF-4614-9ADE-9823C5AEB9ED}" type="presOf" srcId="{59A09F0E-70E0-4F29-8433-BC7D2FD9A2B5}" destId="{C54DE3F3-F566-4E20-99F4-3A09498C475B}" srcOrd="0" destOrd="0" presId="urn:microsoft.com/office/officeart/2005/8/layout/StepDownProcess"/>
    <dgm:cxn modelId="{AECF9C45-C05B-48D7-A2E9-1BD3225EDD0A}" srcId="{38A82007-2FA0-4301-9EF6-EF6E39CABF90}" destId="{D82D9D80-A3B0-4042-B8E1-A407816CD45C}" srcOrd="1" destOrd="0" parTransId="{68EB0F16-F505-4706-9A22-7B6A1B7262AC}" sibTransId="{35EEE829-BF23-45CF-A17D-F512BC126F3D}"/>
    <dgm:cxn modelId="{1034A803-776C-4FCB-B040-796548D4F476}" type="presOf" srcId="{D82D9D80-A3B0-4042-B8E1-A407816CD45C}" destId="{D6255018-C9DF-4719-AF3D-2630179EB433}" srcOrd="0" destOrd="0" presId="urn:microsoft.com/office/officeart/2005/8/layout/StepDownProcess"/>
    <dgm:cxn modelId="{E3742D49-3974-462F-A17E-A018CAC32759}" type="presParOf" srcId="{D8642E9F-50A1-47A6-81F4-F71D5C98A3A0}" destId="{8D0C7D89-3C11-4D38-8DDB-DF341EA55292}" srcOrd="0" destOrd="0" presId="urn:microsoft.com/office/officeart/2005/8/layout/StepDownProcess"/>
    <dgm:cxn modelId="{0C4AC30C-660C-4D9B-B566-E1D11E96F939}" type="presParOf" srcId="{8D0C7D89-3C11-4D38-8DDB-DF341EA55292}" destId="{864B83B4-80F7-444C-8B1E-77C2BA443A83}" srcOrd="0" destOrd="0" presId="urn:microsoft.com/office/officeart/2005/8/layout/StepDownProcess"/>
    <dgm:cxn modelId="{4705E50C-F37D-4369-946E-30CD10553010}" type="presParOf" srcId="{8D0C7D89-3C11-4D38-8DDB-DF341EA55292}" destId="{6501EDC3-44AC-4FC9-A4DC-08B0D2540DA9}" srcOrd="1" destOrd="0" presId="urn:microsoft.com/office/officeart/2005/8/layout/StepDownProcess"/>
    <dgm:cxn modelId="{03215CE4-BFE9-40C5-89E2-84FCF71FBBDC}" type="presParOf" srcId="{8D0C7D89-3C11-4D38-8DDB-DF341EA55292}" destId="{51C51091-08E9-48C7-AF0A-8B2C3617EF3A}" srcOrd="2" destOrd="0" presId="urn:microsoft.com/office/officeart/2005/8/layout/StepDownProcess"/>
    <dgm:cxn modelId="{D95B46B1-295A-40F8-A234-34B5559CAC66}" type="presParOf" srcId="{D8642E9F-50A1-47A6-81F4-F71D5C98A3A0}" destId="{47A492B5-FE8A-4178-AB85-188DC97D9889}" srcOrd="1" destOrd="0" presId="urn:microsoft.com/office/officeart/2005/8/layout/StepDownProcess"/>
    <dgm:cxn modelId="{920F734B-238D-4CA9-B88A-C369FDDCAC40}" type="presParOf" srcId="{D8642E9F-50A1-47A6-81F4-F71D5C98A3A0}" destId="{D3F78C89-5EC1-4B83-9E8A-859F7C2EDDBD}" srcOrd="2" destOrd="0" presId="urn:microsoft.com/office/officeart/2005/8/layout/StepDownProcess"/>
    <dgm:cxn modelId="{F3486E65-82E6-43F4-A49D-7E46F4007AC5}" type="presParOf" srcId="{D3F78C89-5EC1-4B83-9E8A-859F7C2EDDBD}" destId="{BB048894-FB8E-4B84-8938-0DF98B9DC0FE}" srcOrd="0" destOrd="0" presId="urn:microsoft.com/office/officeart/2005/8/layout/StepDownProcess"/>
    <dgm:cxn modelId="{E3873FAF-A874-4508-A5B8-B9896C5AF761}" type="presParOf" srcId="{D3F78C89-5EC1-4B83-9E8A-859F7C2EDDBD}" destId="{D6255018-C9DF-4719-AF3D-2630179EB433}" srcOrd="1" destOrd="0" presId="urn:microsoft.com/office/officeart/2005/8/layout/StepDownProcess"/>
    <dgm:cxn modelId="{7981A9FC-1623-4A12-BCBB-365B0F5A0A3A}" type="presParOf" srcId="{D3F78C89-5EC1-4B83-9E8A-859F7C2EDDBD}" destId="{860FF8B0-E301-4115-89FF-E5006412E39A}" srcOrd="2" destOrd="0" presId="urn:microsoft.com/office/officeart/2005/8/layout/StepDownProcess"/>
    <dgm:cxn modelId="{3C371F3A-69A5-455D-B6E0-35E11558464B}" type="presParOf" srcId="{D8642E9F-50A1-47A6-81F4-F71D5C98A3A0}" destId="{C4ECB197-A8AF-41D4-B681-E8048BF2BCC4}" srcOrd="3" destOrd="0" presId="urn:microsoft.com/office/officeart/2005/8/layout/StepDownProcess"/>
    <dgm:cxn modelId="{E8B5DB35-9C15-4EA0-9DC3-7207A0C64273}" type="presParOf" srcId="{D8642E9F-50A1-47A6-81F4-F71D5C98A3A0}" destId="{66C51218-EBB7-49E7-B34D-DC4247DADDDB}" srcOrd="4" destOrd="0" presId="urn:microsoft.com/office/officeart/2005/8/layout/StepDownProcess"/>
    <dgm:cxn modelId="{62C1D261-B4F5-44C9-80F7-B8CD1495C6E7}" type="presParOf" srcId="{66C51218-EBB7-49E7-B34D-DC4247DADDDB}" destId="{F32A3F86-96F0-41DA-A304-E7698B0C41E8}" srcOrd="0" destOrd="0" presId="urn:microsoft.com/office/officeart/2005/8/layout/StepDownProcess"/>
    <dgm:cxn modelId="{B3E485C2-48E0-4303-80F1-FB1C768F035C}" type="presParOf" srcId="{66C51218-EBB7-49E7-B34D-DC4247DADDDB}" destId="{137AC59C-BE54-4A91-AC19-F71022975785}" srcOrd="1" destOrd="0" presId="urn:microsoft.com/office/officeart/2005/8/layout/StepDownProcess"/>
    <dgm:cxn modelId="{AECE6B76-1D59-4C88-9170-B9AE5D3969BC}" type="presParOf" srcId="{66C51218-EBB7-49E7-B34D-DC4247DADDDB}" destId="{1451BB35-D697-46EA-BA49-2A08173D0FA9}" srcOrd="2" destOrd="0" presId="urn:microsoft.com/office/officeart/2005/8/layout/StepDownProcess"/>
    <dgm:cxn modelId="{EAD5B2E1-2BB3-45D6-BE28-08BF0616CC9B}" type="presParOf" srcId="{D8642E9F-50A1-47A6-81F4-F71D5C98A3A0}" destId="{28BA414E-B62F-42E5-94DC-37851B3D7A9D}" srcOrd="5" destOrd="0" presId="urn:microsoft.com/office/officeart/2005/8/layout/StepDownProcess"/>
    <dgm:cxn modelId="{9BDD7DB7-112E-4CF3-879E-B172A1111BDB}" type="presParOf" srcId="{D8642E9F-50A1-47A6-81F4-F71D5C98A3A0}" destId="{5C1C91F5-8B14-4834-999D-59D021FEB27A}" srcOrd="6" destOrd="0" presId="urn:microsoft.com/office/officeart/2005/8/layout/StepDownProcess"/>
    <dgm:cxn modelId="{A63A9FB6-189E-4D22-ADAD-E2899BC82C7F}" type="presParOf" srcId="{5C1C91F5-8B14-4834-999D-59D021FEB27A}" destId="{C54DE3F3-F566-4E20-99F4-3A09498C475B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A15A97-1ABF-4B82-9228-2C9E8CC780F4}">
      <dsp:nvSpPr>
        <dsp:cNvPr id="0" name=""/>
        <dsp:cNvSpPr/>
      </dsp:nvSpPr>
      <dsp:spPr>
        <a:xfrm rot="5400000">
          <a:off x="3480663" y="536121"/>
          <a:ext cx="2286000" cy="1988820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Manage Capacity</a:t>
          </a:r>
        </a:p>
      </dsp:txBody>
      <dsp:txXfrm rot="-5400000">
        <a:off x="3939177" y="743766"/>
        <a:ext cx="1368972" cy="1573530"/>
      </dsp:txXfrm>
    </dsp:sp>
    <dsp:sp modelId="{CDCD15F6-B065-4576-A236-E19E11DE090C}">
      <dsp:nvSpPr>
        <dsp:cNvPr id="0" name=""/>
        <dsp:cNvSpPr/>
      </dsp:nvSpPr>
      <dsp:spPr>
        <a:xfrm>
          <a:off x="5678424" y="844731"/>
          <a:ext cx="2551176" cy="1371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4BC4C8-A6B4-4BBD-A6F8-86E472FC59DD}">
      <dsp:nvSpPr>
        <dsp:cNvPr id="0" name=""/>
        <dsp:cNvSpPr/>
      </dsp:nvSpPr>
      <dsp:spPr>
        <a:xfrm rot="5400000">
          <a:off x="1332737" y="536121"/>
          <a:ext cx="2286000" cy="1988820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Improve Results</a:t>
          </a:r>
        </a:p>
      </dsp:txBody>
      <dsp:txXfrm rot="-5400000">
        <a:off x="1791251" y="743766"/>
        <a:ext cx="1368972" cy="1573530"/>
      </dsp:txXfrm>
    </dsp:sp>
    <dsp:sp modelId="{D05B9F7F-BF59-423A-991B-A10C6E45E5EC}">
      <dsp:nvSpPr>
        <dsp:cNvPr id="0" name=""/>
        <dsp:cNvSpPr/>
      </dsp:nvSpPr>
      <dsp:spPr>
        <a:xfrm rot="5400000">
          <a:off x="2402586" y="2476477"/>
          <a:ext cx="2286000" cy="1988820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Learn Lessons</a:t>
          </a:r>
        </a:p>
      </dsp:txBody>
      <dsp:txXfrm rot="-5400000">
        <a:off x="2861100" y="2684122"/>
        <a:ext cx="1368972" cy="1573530"/>
      </dsp:txXfrm>
    </dsp:sp>
    <dsp:sp modelId="{19594DE4-FD04-43C1-A732-7DFE1AE995C8}">
      <dsp:nvSpPr>
        <dsp:cNvPr id="0" name=""/>
        <dsp:cNvSpPr/>
      </dsp:nvSpPr>
      <dsp:spPr>
        <a:xfrm>
          <a:off x="0" y="2785087"/>
          <a:ext cx="2468880" cy="1371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0906E7-EC7D-4AAB-BC7E-A37E384B1212}">
      <dsp:nvSpPr>
        <dsp:cNvPr id="0" name=""/>
        <dsp:cNvSpPr/>
      </dsp:nvSpPr>
      <dsp:spPr>
        <a:xfrm rot="5400000">
          <a:off x="4550511" y="2476477"/>
          <a:ext cx="2286000" cy="1988820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Break Patterns</a:t>
          </a:r>
        </a:p>
      </dsp:txBody>
      <dsp:txXfrm rot="-5400000">
        <a:off x="5009025" y="2684122"/>
        <a:ext cx="1368972" cy="15735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4B83B4-80F7-444C-8B1E-77C2BA443A83}">
      <dsp:nvSpPr>
        <dsp:cNvPr id="0" name=""/>
        <dsp:cNvSpPr/>
      </dsp:nvSpPr>
      <dsp:spPr>
        <a:xfrm rot="5400000">
          <a:off x="1117091" y="1030168"/>
          <a:ext cx="904711" cy="102998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01EDC3-44AC-4FC9-A4DC-08B0D2540DA9}">
      <dsp:nvSpPr>
        <dsp:cNvPr id="0" name=""/>
        <dsp:cNvSpPr/>
      </dsp:nvSpPr>
      <dsp:spPr>
        <a:xfrm>
          <a:off x="877398" y="27277"/>
          <a:ext cx="1523001" cy="106605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Arial" panose="020B0604020202020204" pitchFamily="34" charset="0"/>
              <a:cs typeface="Arial" panose="020B0604020202020204" pitchFamily="34" charset="0"/>
            </a:rPr>
            <a:t>Focus</a:t>
          </a:r>
        </a:p>
      </dsp:txBody>
      <dsp:txXfrm>
        <a:off x="929448" y="79327"/>
        <a:ext cx="1418901" cy="961952"/>
      </dsp:txXfrm>
    </dsp:sp>
    <dsp:sp modelId="{51C51091-08E9-48C7-AF0A-8B2C3617EF3A}">
      <dsp:nvSpPr>
        <dsp:cNvPr id="0" name=""/>
        <dsp:cNvSpPr/>
      </dsp:nvSpPr>
      <dsp:spPr>
        <a:xfrm>
          <a:off x="2400400" y="128949"/>
          <a:ext cx="1107686" cy="8616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048894-FB8E-4B84-8938-0DF98B9DC0FE}">
      <dsp:nvSpPr>
        <dsp:cNvPr id="0" name=""/>
        <dsp:cNvSpPr/>
      </dsp:nvSpPr>
      <dsp:spPr>
        <a:xfrm rot="5400000">
          <a:off x="2379822" y="2227696"/>
          <a:ext cx="904711" cy="102998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255018-C9DF-4719-AF3D-2630179EB433}">
      <dsp:nvSpPr>
        <dsp:cNvPr id="0" name=""/>
        <dsp:cNvSpPr/>
      </dsp:nvSpPr>
      <dsp:spPr>
        <a:xfrm>
          <a:off x="2140128" y="1224805"/>
          <a:ext cx="1523001" cy="106605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Arial" panose="020B0604020202020204" pitchFamily="34" charset="0"/>
              <a:cs typeface="Arial" panose="020B0604020202020204" pitchFamily="34" charset="0"/>
            </a:rPr>
            <a:t>Framework</a:t>
          </a:r>
        </a:p>
      </dsp:txBody>
      <dsp:txXfrm>
        <a:off x="2192178" y="1276855"/>
        <a:ext cx="1418901" cy="961952"/>
      </dsp:txXfrm>
    </dsp:sp>
    <dsp:sp modelId="{860FF8B0-E301-4115-89FF-E5006412E39A}">
      <dsp:nvSpPr>
        <dsp:cNvPr id="0" name=""/>
        <dsp:cNvSpPr/>
      </dsp:nvSpPr>
      <dsp:spPr>
        <a:xfrm>
          <a:off x="3663130" y="1326477"/>
          <a:ext cx="1107686" cy="8616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2A3F86-96F0-41DA-A304-E7698B0C41E8}">
      <dsp:nvSpPr>
        <dsp:cNvPr id="0" name=""/>
        <dsp:cNvSpPr/>
      </dsp:nvSpPr>
      <dsp:spPr>
        <a:xfrm rot="5400000">
          <a:off x="3642552" y="3425224"/>
          <a:ext cx="904711" cy="102998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7AC59C-BE54-4A91-AC19-F71022975785}">
      <dsp:nvSpPr>
        <dsp:cNvPr id="0" name=""/>
        <dsp:cNvSpPr/>
      </dsp:nvSpPr>
      <dsp:spPr>
        <a:xfrm>
          <a:off x="3402859" y="2422333"/>
          <a:ext cx="1523001" cy="106605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Arial" panose="020B0604020202020204" pitchFamily="34" charset="0"/>
              <a:cs typeface="Arial" panose="020B0604020202020204" pitchFamily="34" charset="0"/>
            </a:rPr>
            <a:t>Plan</a:t>
          </a:r>
        </a:p>
      </dsp:txBody>
      <dsp:txXfrm>
        <a:off x="3454909" y="2474383"/>
        <a:ext cx="1418901" cy="961952"/>
      </dsp:txXfrm>
    </dsp:sp>
    <dsp:sp modelId="{1451BB35-D697-46EA-BA49-2A08173D0FA9}">
      <dsp:nvSpPr>
        <dsp:cNvPr id="0" name=""/>
        <dsp:cNvSpPr/>
      </dsp:nvSpPr>
      <dsp:spPr>
        <a:xfrm>
          <a:off x="4925861" y="2524005"/>
          <a:ext cx="1107686" cy="8616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4DE3F3-F566-4E20-99F4-3A09498C475B}">
      <dsp:nvSpPr>
        <dsp:cNvPr id="0" name=""/>
        <dsp:cNvSpPr/>
      </dsp:nvSpPr>
      <dsp:spPr>
        <a:xfrm>
          <a:off x="4665589" y="3619861"/>
          <a:ext cx="1523001" cy="106605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Arial" panose="020B0604020202020204" pitchFamily="34" charset="0"/>
              <a:cs typeface="Arial" panose="020B0604020202020204" pitchFamily="34" charset="0"/>
            </a:rPr>
            <a:t>Implement</a:t>
          </a:r>
        </a:p>
      </dsp:txBody>
      <dsp:txXfrm>
        <a:off x="4717639" y="3671911"/>
        <a:ext cx="1418901" cy="9619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3698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184884-49DF-4EF3-AE9B-462D02810F92}" type="datetimeFigureOut">
              <a:rPr lang="en-US" smtClean="0"/>
              <a:pPr/>
              <a:t>10/12/2016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3698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C5A090-79E2-4CEC-914C-2CA134062C8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3609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3698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EDEED1-9D58-4C78-ADD9-223AFC39A649}" type="datetimeFigureOut">
              <a:rPr lang="en-US" smtClean="0"/>
              <a:pPr/>
              <a:t>10/12/2016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3698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0F30C6-788D-4DD4-89E1-02DE8B903B3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25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F30C6-788D-4DD4-89E1-02DE8B903B3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2242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F30C6-788D-4DD4-89E1-02DE8B903B33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9437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F30C6-788D-4DD4-89E1-02DE8B903B3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9997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F30C6-788D-4DD4-89E1-02DE8B903B33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260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F30C6-788D-4DD4-89E1-02DE8B903B3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442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/>
              <a:t>Needs a better slide…</a:t>
            </a:r>
          </a:p>
          <a:p>
            <a:r>
              <a:rPr lang="en-GB" baseline="0" dirty="0"/>
              <a:t>Why measure capability?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F30C6-788D-4DD4-89E1-02DE8B903B3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266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/>
              <a:t>Keep – But Elaborate – what do they enable us to do…</a:t>
            </a:r>
          </a:p>
          <a:p>
            <a:r>
              <a:rPr lang="en-GB" baseline="0" dirty="0"/>
              <a:t>The shift from Individual Capability to Organisational Capability.</a:t>
            </a:r>
          </a:p>
          <a:p>
            <a:r>
              <a:rPr lang="en-GB" baseline="0" dirty="0"/>
              <a:t>What is an example – describe it as to Javier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F30C6-788D-4DD4-89E1-02DE8B903B3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9297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/>
              <a:t>Organisational Assessment answers the following Questions</a:t>
            </a:r>
          </a:p>
          <a:p>
            <a:endParaRPr lang="en-GB" baseline="0" dirty="0"/>
          </a:p>
          <a:p>
            <a:r>
              <a:rPr lang="en-GB" baseline="0" dirty="0"/>
              <a:t>Do we have a repeatable process?</a:t>
            </a:r>
          </a:p>
          <a:p>
            <a:r>
              <a:rPr lang="en-GB" baseline="0" dirty="0"/>
              <a:t>Where do we need to focus our efforts to raise our performance initially?</a:t>
            </a:r>
          </a:p>
          <a:p>
            <a:r>
              <a:rPr lang="en-GB" baseline="0" dirty="0"/>
              <a:t>Where should we be setting our sights for the kind of projects that we run?</a:t>
            </a:r>
          </a:p>
          <a:p>
            <a:r>
              <a:rPr lang="en-GB" baseline="0" dirty="0"/>
              <a:t>How do we measure up to other organisations?</a:t>
            </a:r>
          </a:p>
          <a:p>
            <a:endParaRPr lang="en-GB" baseline="0" dirty="0"/>
          </a:p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F30C6-788D-4DD4-89E1-02DE8B903B3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3856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Has to go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F30C6-788D-4DD4-89E1-02DE8B903B3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9786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F30C6-788D-4DD4-89E1-02DE8B903B3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9528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What’s</a:t>
            </a:r>
            <a:r>
              <a:rPr lang="en-GB" baseline="0" dirty="0"/>
              <a:t> the difference between competence and capability? Individual competence is one of the vectors of organisational capability</a:t>
            </a:r>
          </a:p>
          <a:p>
            <a:r>
              <a:rPr lang="en-GB" baseline="0" dirty="0"/>
              <a:t>What each one does…</a:t>
            </a:r>
          </a:p>
          <a:p>
            <a:r>
              <a:rPr lang="en-GB" baseline="0" dirty="0"/>
              <a:t>What the approach is</a:t>
            </a:r>
          </a:p>
          <a:p>
            <a:r>
              <a:rPr lang="en-GB" baseline="0" dirty="0"/>
              <a:t>APM focused on the domains of technical behavioural  and contextual.  Version 2 now maps the competences to Roles with some capacity for seniority built in.</a:t>
            </a:r>
          </a:p>
          <a:p>
            <a:r>
              <a:rPr lang="en-GB" baseline="0" dirty="0"/>
              <a:t>PMI – personl, professional , knowledge, </a:t>
            </a:r>
          </a:p>
          <a:p>
            <a:r>
              <a:rPr lang="en-GB" baseline="0" dirty="0"/>
              <a:t>Self Assessment – self-reflection may be the first way that we ecounter them.  We hve deliberately used them </a:t>
            </a:r>
          </a:p>
          <a:p>
            <a:r>
              <a:rPr lang="en-GB" baseline="0" dirty="0"/>
              <a:t>Manager Review</a:t>
            </a:r>
          </a:p>
          <a:p>
            <a:r>
              <a:rPr lang="en-GB" baseline="0" dirty="0"/>
              <a:t>SME Validation</a:t>
            </a:r>
          </a:p>
          <a:p>
            <a:r>
              <a:rPr lang="en-GB" baseline="0" dirty="0"/>
              <a:t>Development plan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F30C6-788D-4DD4-89E1-02DE8B903B3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2251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/>
              <a:t>Needs a better slide</a:t>
            </a:r>
          </a:p>
          <a:p>
            <a:r>
              <a:rPr lang="en-GB" baseline="0" dirty="0"/>
              <a:t>Another V diagram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F30C6-788D-4DD4-89E1-02DE8B903B33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602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120"/>
          <p:cNvSpPr/>
          <p:nvPr userDrawn="1"/>
        </p:nvSpPr>
        <p:spPr>
          <a:xfrm flipV="1">
            <a:off x="-1" y="6309320"/>
            <a:ext cx="9144001" cy="548680"/>
          </a:xfrm>
          <a:prstGeom prst="rect">
            <a:avLst/>
          </a:prstGeom>
          <a:solidFill>
            <a:srgbClr val="676785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/>
            <a:endParaRPr dirty="0"/>
          </a:p>
        </p:txBody>
      </p:sp>
      <p:sp>
        <p:nvSpPr>
          <p:cNvPr id="20" name="Shape 118"/>
          <p:cNvSpPr/>
          <p:nvPr userDrawn="1"/>
        </p:nvSpPr>
        <p:spPr>
          <a:xfrm>
            <a:off x="0" y="3789039"/>
            <a:ext cx="9144000" cy="2592289"/>
          </a:xfrm>
          <a:prstGeom prst="rect">
            <a:avLst/>
          </a:prstGeom>
          <a:solidFill>
            <a:srgbClr val="1B2E5D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/>
            <a:endParaRPr dirty="0"/>
          </a:p>
        </p:txBody>
      </p:sp>
      <p:pic>
        <p:nvPicPr>
          <p:cNvPr id="24" name="image3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0848"/>
            <a:ext cx="9144001" cy="1645745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2108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25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1907704" cy="1185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Title 38"/>
          <p:cNvSpPr>
            <a:spLocks noGrp="1"/>
          </p:cNvSpPr>
          <p:nvPr>
            <p:ph type="title" hasCustomPrompt="1"/>
          </p:nvPr>
        </p:nvSpPr>
        <p:spPr>
          <a:xfrm>
            <a:off x="2195736" y="6318448"/>
            <a:ext cx="5076056" cy="494928"/>
          </a:xfrm>
        </p:spPr>
        <p:txBody>
          <a:bodyPr>
            <a:noAutofit/>
          </a:bodyPr>
          <a:lstStyle>
            <a:lvl1pPr>
              <a:defRPr sz="2800" spc="20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MAY 2014</a:t>
            </a:r>
            <a:endParaRPr lang="en-GB" dirty="0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CDF8E-B413-4918-99F4-E7E63C77F2A0}" type="datetime1">
              <a:rPr lang="en-US" smtClean="0"/>
              <a:pPr/>
              <a:t>10/12/2016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ILX GROUP PLC PRESENTATION TO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C595E-E40D-4481-BD1E-77763CCC0C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3DBC7-CB81-4E66-BEEB-DA4A95106BEB}" type="datetime1">
              <a:rPr lang="en-US" smtClean="0"/>
              <a:pPr/>
              <a:t>10/12/2016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ILX GROUP PLC PRESENTATION TO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C595E-E40D-4481-BD1E-77763CCC0C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E5D89-6F73-49D4-B973-32CA2B5FACB8}" type="datetime1">
              <a:rPr lang="en-US" smtClean="0"/>
              <a:pPr/>
              <a:t>10/12/2016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ILX GROUP PLC PRESENTATION TO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C595E-E40D-4481-BD1E-77763CCC0C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86406-D71B-40F8-9F19-80D9D61A441E}" type="datetime1">
              <a:rPr lang="en-US" smtClean="0"/>
              <a:pPr/>
              <a:t>10/12/2016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ILX GROUP PLC PRESENTATION TO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C595E-E40D-4481-BD1E-77763CCC0C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9822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-1" y="6237312"/>
            <a:ext cx="9158015" cy="648072"/>
          </a:xfrm>
          <a:prstGeom prst="rect">
            <a:avLst/>
          </a:prstGeom>
          <a:solidFill>
            <a:srgbClr val="1B2E5D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2" y="1"/>
            <a:ext cx="9158015" cy="857722"/>
          </a:xfrm>
          <a:prstGeom prst="rect">
            <a:avLst/>
          </a:prstGeom>
          <a:solidFill>
            <a:srgbClr val="1B2E5D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208912" cy="720080"/>
          </a:xfrm>
        </p:spPr>
        <p:txBody>
          <a:bodyPr>
            <a:noAutofit/>
          </a:bodyPr>
          <a:lstStyle>
            <a:lvl1pPr algn="l">
              <a:defRPr sz="36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9512" y="6356350"/>
            <a:ext cx="1403176" cy="365125"/>
          </a:xfrm>
        </p:spPr>
        <p:txBody>
          <a:bodyPr/>
          <a:lstStyle>
            <a:lvl1pPr algn="l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0EC595E-E40D-4481-BD1E-77763CCC0C9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26456"/>
            <a:ext cx="931152" cy="578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83768" y="6357614"/>
            <a:ext cx="6475768" cy="365125"/>
          </a:xfrm>
        </p:spPr>
        <p:txBody>
          <a:bodyPr/>
          <a:lstStyle>
            <a:lvl1pPr algn="r">
              <a:defRPr sz="1100" spc="30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ILX GROUP PLC PRESENTATION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-1" y="908720"/>
            <a:ext cx="9144001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6237312"/>
            <a:ext cx="9158015" cy="648072"/>
          </a:xfrm>
          <a:prstGeom prst="rect">
            <a:avLst/>
          </a:prstGeom>
          <a:solidFill>
            <a:srgbClr val="1B2E5D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6851104" cy="500141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ILX GROUP PLC PRESENTATION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-80"/>
            <a:ext cx="1763346" cy="6237392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0"/>
            <a:ext cx="9158015" cy="836712"/>
          </a:xfrm>
          <a:prstGeom prst="rect">
            <a:avLst/>
          </a:prstGeom>
          <a:solidFill>
            <a:srgbClr val="1B2E5D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08912" cy="720080"/>
          </a:xfrm>
        </p:spPr>
        <p:txBody>
          <a:bodyPr>
            <a:noAutofit/>
          </a:bodyPr>
          <a:lstStyle>
            <a:lvl1pPr algn="ctr">
              <a:defRPr sz="44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6237312"/>
            <a:ext cx="1043268" cy="648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04528" y="6356350"/>
            <a:ext cx="1403176" cy="365125"/>
          </a:xfrm>
        </p:spPr>
        <p:txBody>
          <a:bodyPr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30EC595E-E40D-4481-BD1E-77763CCC0C9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836712"/>
            <a:ext cx="9144000" cy="45719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CCCCFF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0" y="6191593"/>
            <a:ext cx="9144000" cy="45719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CCCCFF"/>
              </a:solidFill>
              <a:effectLst/>
              <a:uLnTx/>
              <a:uFillTx/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6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431967"/>
            <a:ext cx="1759026" cy="6165385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Rectangle 6"/>
          <p:cNvSpPr/>
          <p:nvPr/>
        </p:nvSpPr>
        <p:spPr>
          <a:xfrm>
            <a:off x="-1" y="6237312"/>
            <a:ext cx="9158015" cy="648072"/>
          </a:xfrm>
          <a:prstGeom prst="rect">
            <a:avLst/>
          </a:prstGeom>
          <a:solidFill>
            <a:srgbClr val="1B2E5D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6851104" cy="500141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ILX GROUP PLC PRESENTATION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9158015" cy="836712"/>
          </a:xfrm>
          <a:prstGeom prst="rect">
            <a:avLst/>
          </a:prstGeom>
          <a:solidFill>
            <a:srgbClr val="1B2E5D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08912" cy="720080"/>
          </a:xfrm>
        </p:spPr>
        <p:txBody>
          <a:bodyPr>
            <a:noAutofit/>
          </a:bodyPr>
          <a:lstStyle>
            <a:lvl1pPr algn="ctr">
              <a:defRPr sz="44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6237312"/>
            <a:ext cx="1043268" cy="648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04528" y="6356350"/>
            <a:ext cx="1403176" cy="365125"/>
          </a:xfrm>
        </p:spPr>
        <p:txBody>
          <a:bodyPr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30EC595E-E40D-4481-BD1E-77763CCC0C9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836712"/>
            <a:ext cx="9144000" cy="45719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CCCCFF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0" y="6191593"/>
            <a:ext cx="9144000" cy="45719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CCCCFF"/>
              </a:solidFill>
              <a:effectLst/>
              <a:uLnTx/>
              <a:uFillTx/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277"/>
          <p:cNvSpPr/>
          <p:nvPr userDrawn="1"/>
        </p:nvSpPr>
        <p:spPr>
          <a:xfrm>
            <a:off x="-18030" y="-1"/>
            <a:ext cx="9158015" cy="3356993"/>
          </a:xfrm>
          <a:prstGeom prst="rect">
            <a:avLst/>
          </a:prstGeom>
          <a:solidFill>
            <a:srgbClr val="1B2E5D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/>
            <a:endParaRPr dirty="0"/>
          </a:p>
        </p:txBody>
      </p:sp>
      <p:sp>
        <p:nvSpPr>
          <p:cNvPr id="13" name="Shape 278"/>
          <p:cNvSpPr/>
          <p:nvPr userDrawn="1"/>
        </p:nvSpPr>
        <p:spPr>
          <a:xfrm>
            <a:off x="-1" y="6165384"/>
            <a:ext cx="9158015" cy="720001"/>
          </a:xfrm>
          <a:prstGeom prst="rect">
            <a:avLst/>
          </a:prstGeom>
          <a:solidFill>
            <a:srgbClr val="1B2E5D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/>
            <a:endParaRPr dirty="0"/>
          </a:p>
        </p:txBody>
      </p:sp>
      <p:sp>
        <p:nvSpPr>
          <p:cNvPr id="15" name="Shape 281"/>
          <p:cNvSpPr/>
          <p:nvPr userDrawn="1"/>
        </p:nvSpPr>
        <p:spPr>
          <a:xfrm>
            <a:off x="-2" y="1424969"/>
            <a:ext cx="9139988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3600" b="1">
                <a:solidFill>
                  <a:srgbClr val="FFFFFF"/>
                </a:solidFill>
                <a:latin typeface="BankGothic Lt BT"/>
                <a:ea typeface="BankGothic Lt BT"/>
                <a:cs typeface="BankGothic Lt BT"/>
                <a:sym typeface="BankGothic Lt BT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GB" sz="3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STUDIES</a:t>
            </a:r>
          </a:p>
        </p:txBody>
      </p:sp>
      <p:pic>
        <p:nvPicPr>
          <p:cNvPr id="16" name="image10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0346"/>
            <a:ext cx="9144000" cy="2658957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6213561"/>
            <a:ext cx="1043268" cy="648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2780928"/>
            <a:ext cx="9144000" cy="4077072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lIns="52221" tIns="26111" rIns="52221" bIns="26111" rtlCol="0" anchor="ctr"/>
          <a:lstStyle/>
          <a:p>
            <a:pPr algn="ctr" defTabSz="541901" fontAlgn="auto">
              <a:spcBef>
                <a:spcPts val="0"/>
              </a:spcBef>
              <a:spcAft>
                <a:spcPts val="0"/>
              </a:spcAft>
            </a:pPr>
            <a:endParaRPr lang="en-GB" sz="1000" b="1" dirty="0">
              <a:solidFill>
                <a:schemeClr val="tx2"/>
              </a:solidFill>
              <a:latin typeface="+mn-lt"/>
              <a:ea typeface="+mn-e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77616" y="489296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rgbClr val="676785"/>
              </a:buClr>
            </a:pPr>
            <a:r>
              <a:rPr lang="en-GB" sz="1200" b="1" spc="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ILX</a:t>
            </a:r>
            <a:r>
              <a:rPr lang="en-GB" sz="1200" b="1" spc="20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Group</a:t>
            </a:r>
            <a:endParaRPr lang="en-GB" sz="1200" b="1" spc="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676785"/>
              </a:buClr>
            </a:pPr>
            <a:endParaRPr lang="en-GB" sz="1200" spc="200" dirty="0">
              <a:solidFill>
                <a:srgbClr val="D7D2E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676785"/>
              </a:buClr>
            </a:pPr>
            <a:r>
              <a:rPr lang="en-GB" sz="1200" spc="100" dirty="0">
                <a:solidFill>
                  <a:srgbClr val="D7D2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sz="1200" spc="100" baseline="30000" dirty="0">
                <a:solidFill>
                  <a:srgbClr val="D7D2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1200" spc="100" dirty="0">
                <a:solidFill>
                  <a:srgbClr val="D7D2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Floor, Fetter Lane</a:t>
            </a:r>
          </a:p>
          <a:p>
            <a:pPr>
              <a:buClr>
                <a:srgbClr val="676785"/>
              </a:buClr>
            </a:pPr>
            <a:r>
              <a:rPr lang="en-GB" sz="1200" spc="100" dirty="0">
                <a:solidFill>
                  <a:srgbClr val="D7D2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London EC4A 1BW</a:t>
            </a:r>
          </a:p>
          <a:p>
            <a:pPr>
              <a:buClr>
                <a:srgbClr val="676785"/>
              </a:buClr>
            </a:pPr>
            <a:r>
              <a:rPr lang="en-GB" sz="1200" spc="100" dirty="0">
                <a:solidFill>
                  <a:srgbClr val="D7D2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Phone: </a:t>
            </a:r>
            <a:r>
              <a:rPr lang="en-US" sz="1200" spc="100" dirty="0">
                <a:solidFill>
                  <a:srgbClr val="D7D2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+44 20 7371 4444</a:t>
            </a:r>
          </a:p>
          <a:p>
            <a:pPr>
              <a:buClr>
                <a:srgbClr val="676785"/>
              </a:buClr>
            </a:pPr>
            <a:r>
              <a:rPr lang="en-US" sz="1200" spc="100" dirty="0">
                <a:solidFill>
                  <a:srgbClr val="D7D2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www.ilxgroup.com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2716126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831368" y="5157192"/>
            <a:ext cx="24444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445224"/>
            <a:ext cx="1117287" cy="69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B7F23-E630-401C-92C1-A981FCAEC598}" type="datetime1">
              <a:rPr lang="en-US" smtClean="0"/>
              <a:pPr/>
              <a:t>10/12/2016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ILX GROUP PLC PRESENTATION TO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C595E-E40D-4481-BD1E-77763CCC0C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E073B-DFD3-4F05-A1A4-82E069A6D725}" type="datetime1">
              <a:rPr lang="en-US" smtClean="0"/>
              <a:pPr/>
              <a:t>10/12/2016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ILX GROUP PLC PRESENTATION TO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C595E-E40D-4481-BD1E-77763CCC0C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2CD3-F6F4-4412-A363-055B0D315857}" type="datetime1">
              <a:rPr lang="en-US" smtClean="0"/>
              <a:pPr/>
              <a:t>10/12/2016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ILX GROUP PLC PRESENTATION TO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C595E-E40D-4481-BD1E-77763CCC0C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FC3123-56DC-4073-B3A6-E810FCED2497}" type="datetime1">
              <a:rPr lang="en-US" smtClean="0"/>
              <a:pPr/>
              <a:t>10/12/2016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ILX GROUP PLC PRESENTATION TO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C595E-E40D-4481-BD1E-77763CCC0C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5" r:id="rId6"/>
    <p:sldLayoutId id="2147483652" r:id="rId7"/>
    <p:sldLayoutId id="2147483653" r:id="rId8"/>
    <p:sldLayoutId id="2147483654" r:id="rId9"/>
    <p:sldLayoutId id="2147483656" r:id="rId10"/>
    <p:sldLayoutId id="2147483657" r:id="rId11"/>
    <p:sldLayoutId id="2147483658" r:id="rId12"/>
    <p:sldLayoutId id="2147483659" r:id="rId13"/>
    <p:sldLayoutId id="2147483662" r:id="rId14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16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62" y="-27384"/>
            <a:ext cx="9151862" cy="6863897"/>
          </a:xfrm>
          <a:prstGeom prst="rect">
            <a:avLst/>
          </a:prstGeom>
        </p:spPr>
      </p:pic>
      <p:sp>
        <p:nvSpPr>
          <p:cNvPr id="7" name="Title 8"/>
          <p:cNvSpPr>
            <a:spLocks noGrp="1"/>
          </p:cNvSpPr>
          <p:nvPr>
            <p:ph type="title" idx="4294967295"/>
          </p:nvPr>
        </p:nvSpPr>
        <p:spPr>
          <a:xfrm>
            <a:off x="180156" y="4256310"/>
            <a:ext cx="8496300" cy="1404938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lnSpc>
                <a:spcPts val="3800"/>
              </a:lnSpc>
            </a:pPr>
            <a:r>
              <a:rPr lang="en-GB" sz="2600" spc="50" dirty="0">
                <a:solidFill>
                  <a:schemeClr val="bg1"/>
                </a:solidFill>
                <a:latin typeface="Ari"/>
              </a:rPr>
              <a:t> </a:t>
            </a:r>
            <a:r>
              <a:rPr lang="en-GB" sz="2400" b="1" spc="50" dirty="0">
                <a:solidFill>
                  <a:schemeClr val="bg1"/>
                </a:solidFill>
                <a:latin typeface="Ari"/>
              </a:rPr>
              <a:t>How to Identify the strengths &amp; weaknesses across your 3PM Organisation</a:t>
            </a:r>
            <a:endParaRPr lang="en-GB" sz="2600" b="1" spc="50" dirty="0">
              <a:solidFill>
                <a:schemeClr val="bg1"/>
              </a:solidFill>
              <a:latin typeface="A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265559"/>
            <a:ext cx="9144000" cy="613064"/>
          </a:xfrm>
          <a:prstGeom prst="rect">
            <a:avLst/>
          </a:prstGeom>
          <a:solidFill>
            <a:srgbClr val="1F497D">
              <a:lumMod val="75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GB" kern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402814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spc="1100" dirty="0">
                <a:solidFill>
                  <a:srgbClr val="4F81BD">
                    <a:lumMod val="60000"/>
                    <a:lumOff val="40000"/>
                  </a:srgbClr>
                </a:solidFill>
                <a:latin typeface="Arial"/>
                <a:cs typeface="Arial"/>
              </a:rPr>
              <a:t>PROJECT CHALLENGE OCTOBER 12TH 2016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47664" y="5574819"/>
            <a:ext cx="7128792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160"/>
              </a:lnSpc>
            </a:pPr>
            <a:r>
              <a:rPr lang="en-GB" sz="1600" spc="200" dirty="0">
                <a:solidFill>
                  <a:schemeClr val="bg1"/>
                </a:solidFill>
                <a:latin typeface="Arial Narrow" panose="020B0606020202030204" pitchFamily="34" charset="0"/>
              </a:rPr>
              <a:t>Mike Saville </a:t>
            </a:r>
            <a:r>
              <a:rPr lang="en-GB" sz="1600" spc="200" dirty="0">
                <a:solidFill>
                  <a:srgbClr val="1F497D">
                    <a:lumMod val="40000"/>
                    <a:lumOff val="60000"/>
                  </a:srgbClr>
                </a:solidFill>
                <a:latin typeface="Arial Narrow" panose="020B0606020202030204" pitchFamily="34" charset="0"/>
              </a:rPr>
              <a:t>– ILX Head of Consulting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-7862" y="6265559"/>
            <a:ext cx="91518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564912" y="520606"/>
            <a:ext cx="1626279" cy="1289143"/>
            <a:chOff x="528605" y="371736"/>
            <a:chExt cx="2014510" cy="1596893"/>
          </a:xfrm>
        </p:grpSpPr>
        <p:sp>
          <p:nvSpPr>
            <p:cNvPr id="10" name="Rectangle 9"/>
            <p:cNvSpPr/>
            <p:nvPr/>
          </p:nvSpPr>
          <p:spPr>
            <a:xfrm>
              <a:off x="528605" y="1558785"/>
              <a:ext cx="2014510" cy="4098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550" b="1" dirty="0">
                  <a:solidFill>
                    <a:schemeClr val="bg1"/>
                  </a:solidFill>
                  <a:latin typeface="Arial Narrow" panose="020B0606020202030204" pitchFamily="34" charset="0"/>
                  <a:cs typeface="Arial"/>
                </a:rPr>
                <a:t>www.ilxgroup.com</a:t>
              </a:r>
            </a:p>
          </p:txBody>
        </p:sp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749" y="371736"/>
              <a:ext cx="1907704" cy="11850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87777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are the Individual Models?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C595E-E40D-4481-BD1E-77763CCC0C97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ILX GROUP PLC PRESENTATION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484784"/>
            <a:ext cx="1234827" cy="15876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988840"/>
            <a:ext cx="2484090" cy="908162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188863" y="4130600"/>
            <a:ext cx="2573796" cy="1179596"/>
            <a:chOff x="1206116" y="4423901"/>
            <a:chExt cx="2573796" cy="1179596"/>
          </a:xfrm>
        </p:grpSpPr>
        <p:sp>
          <p:nvSpPr>
            <p:cNvPr id="10" name="Rectangle 9"/>
            <p:cNvSpPr/>
            <p:nvPr/>
          </p:nvSpPr>
          <p:spPr>
            <a:xfrm>
              <a:off x="1206116" y="4423901"/>
              <a:ext cx="2573796" cy="1179596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6116" y="4509120"/>
              <a:ext cx="2539682" cy="990476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925969"/>
            <a:ext cx="31623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8606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rot="10800000">
            <a:off x="10104" y="1052736"/>
            <a:ext cx="9144000" cy="5112567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8000">
                <a:schemeClr val="accent1">
                  <a:tint val="44500"/>
                  <a:satMod val="160000"/>
                </a:schemeClr>
              </a:gs>
              <a:gs pos="63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4624"/>
            <a:ext cx="7272808" cy="720080"/>
          </a:xfrm>
        </p:spPr>
        <p:txBody>
          <a:bodyPr/>
          <a:lstStyle/>
          <a:p>
            <a:r>
              <a:rPr lang="en-GB" sz="2800" dirty="0"/>
              <a:t>Actionable Outputs from Individual Models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C595E-E40D-4481-BD1E-77763CCC0C97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ILX GROUP PLC PRESENTATION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19587" y="2364922"/>
            <a:ext cx="7424821" cy="2304256"/>
            <a:chOff x="683568" y="2276872"/>
            <a:chExt cx="7424821" cy="230425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83568" y="2276872"/>
              <a:ext cx="7424821" cy="2304256"/>
            </a:xfrm>
            <a:prstGeom prst="rect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</p:pic>
        <p:sp>
          <p:nvSpPr>
            <p:cNvPr id="6" name="Rectangle: Rounded Corners 5"/>
            <p:cNvSpPr/>
            <p:nvPr/>
          </p:nvSpPr>
          <p:spPr>
            <a:xfrm>
              <a:off x="683568" y="2780928"/>
              <a:ext cx="1224136" cy="1584176"/>
            </a:xfrm>
            <a:prstGeom prst="roundRect">
              <a:avLst/>
            </a:prstGeom>
            <a:gradFill flip="none" rotWithShape="1">
              <a:gsLst>
                <a:gs pos="0">
                  <a:schemeClr val="bg1"/>
                </a:gs>
                <a:gs pos="23000">
                  <a:schemeClr val="bg1">
                    <a:lumMod val="85000"/>
                    <a:alpha val="76000"/>
                  </a:schemeClr>
                </a:gs>
                <a:gs pos="49000">
                  <a:schemeClr val="bg1">
                    <a:lumMod val="6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90936" y="2364922"/>
              <a:ext cx="6065440" cy="22162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3570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 rot="10800000">
            <a:off x="10104" y="1052736"/>
            <a:ext cx="9144000" cy="5112567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8000">
                <a:schemeClr val="accent1">
                  <a:tint val="44500"/>
                  <a:satMod val="160000"/>
                </a:schemeClr>
              </a:gs>
              <a:gs pos="63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Assessing an Individual Competence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C595E-E40D-4481-BD1E-77763CCC0C97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ILX GROUP PLC PRESENTATION</a:t>
            </a:r>
            <a:endParaRPr lang="en-US" dirty="0"/>
          </a:p>
        </p:txBody>
      </p:sp>
      <p:sp>
        <p:nvSpPr>
          <p:cNvPr id="6" name="Rectangle: Rounded Corners 5"/>
          <p:cNvSpPr/>
          <p:nvPr/>
        </p:nvSpPr>
        <p:spPr>
          <a:xfrm>
            <a:off x="451921" y="1760327"/>
            <a:ext cx="1440160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Profile Roles</a:t>
            </a:r>
          </a:p>
        </p:txBody>
      </p:sp>
      <p:sp>
        <p:nvSpPr>
          <p:cNvPr id="7" name="Rectangle: Rounded Corners 6"/>
          <p:cNvSpPr/>
          <p:nvPr/>
        </p:nvSpPr>
        <p:spPr>
          <a:xfrm>
            <a:off x="931974" y="2713216"/>
            <a:ext cx="1440160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Selected Questions</a:t>
            </a:r>
          </a:p>
        </p:txBody>
      </p:sp>
      <p:sp>
        <p:nvSpPr>
          <p:cNvPr id="8" name="Rectangle: Rounded Corners 7"/>
          <p:cNvSpPr/>
          <p:nvPr/>
        </p:nvSpPr>
        <p:spPr>
          <a:xfrm>
            <a:off x="1412027" y="3666105"/>
            <a:ext cx="1440160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Model Scores</a:t>
            </a:r>
          </a:p>
        </p:txBody>
      </p:sp>
      <p:sp>
        <p:nvSpPr>
          <p:cNvPr id="9" name="Rectangle: Rounded Corners 8"/>
          <p:cNvSpPr/>
          <p:nvPr/>
        </p:nvSpPr>
        <p:spPr>
          <a:xfrm>
            <a:off x="1892081" y="4618993"/>
            <a:ext cx="1440160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Clear Message</a:t>
            </a:r>
          </a:p>
        </p:txBody>
      </p:sp>
      <p:sp>
        <p:nvSpPr>
          <p:cNvPr id="10" name="Rectangle: Rounded Corners 9"/>
          <p:cNvSpPr/>
          <p:nvPr/>
        </p:nvSpPr>
        <p:spPr>
          <a:xfrm>
            <a:off x="7092280" y="1844824"/>
            <a:ext cx="1440160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Performance Development</a:t>
            </a:r>
          </a:p>
        </p:txBody>
      </p:sp>
      <p:sp>
        <p:nvSpPr>
          <p:cNvPr id="11" name="Rectangle: Rounded Corners 10"/>
          <p:cNvSpPr/>
          <p:nvPr/>
        </p:nvSpPr>
        <p:spPr>
          <a:xfrm>
            <a:off x="6588224" y="2708920"/>
            <a:ext cx="1440160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Actionable Outputs</a:t>
            </a:r>
          </a:p>
        </p:txBody>
      </p:sp>
      <p:sp>
        <p:nvSpPr>
          <p:cNvPr id="12" name="Rectangle: Rounded Corners 11"/>
          <p:cNvSpPr/>
          <p:nvPr/>
        </p:nvSpPr>
        <p:spPr>
          <a:xfrm>
            <a:off x="6084168" y="3645024"/>
            <a:ext cx="1440160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Consistent Results</a:t>
            </a:r>
          </a:p>
        </p:txBody>
      </p:sp>
      <p:sp>
        <p:nvSpPr>
          <p:cNvPr id="13" name="Rectangle: Rounded Corners 12"/>
          <p:cNvSpPr/>
          <p:nvPr/>
        </p:nvSpPr>
        <p:spPr>
          <a:xfrm>
            <a:off x="5614618" y="4581128"/>
            <a:ext cx="1440160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Validate</a:t>
            </a:r>
          </a:p>
          <a:p>
            <a:pPr algn="ctr"/>
            <a:r>
              <a:rPr lang="en-GB" dirty="0"/>
              <a:t>Results </a:t>
            </a:r>
          </a:p>
        </p:txBody>
      </p:sp>
      <p:sp>
        <p:nvSpPr>
          <p:cNvPr id="18" name="Rectangle: Rounded Corners 17"/>
          <p:cNvSpPr/>
          <p:nvPr/>
        </p:nvSpPr>
        <p:spPr>
          <a:xfrm>
            <a:off x="3779912" y="5301208"/>
            <a:ext cx="1440160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Self-Assessment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132107" y="2204864"/>
            <a:ext cx="4681887" cy="0"/>
          </a:xfrm>
          <a:prstGeom prst="straightConnector1">
            <a:avLst/>
          </a:prstGeom>
          <a:ln w="3175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2568346" y="3020381"/>
            <a:ext cx="3809407" cy="8384"/>
          </a:xfrm>
          <a:prstGeom prst="straightConnector1">
            <a:avLst/>
          </a:prstGeom>
          <a:ln w="3175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3185595" y="3985276"/>
            <a:ext cx="2484504" cy="13116"/>
          </a:xfrm>
          <a:prstGeom prst="straightConnector1">
            <a:avLst/>
          </a:prstGeom>
          <a:ln w="3175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3548006" y="4949765"/>
            <a:ext cx="1759681" cy="10275"/>
          </a:xfrm>
          <a:prstGeom prst="straightConnector1">
            <a:avLst/>
          </a:prstGeom>
          <a:ln w="3175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563888" y="1772816"/>
            <a:ext cx="17139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7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Defined Goals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483768" y="2348880"/>
            <a:ext cx="393361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7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Workshop with teams to </a:t>
            </a:r>
          </a:p>
          <a:p>
            <a:pPr algn="ctr"/>
            <a:r>
              <a:rPr lang="en-GB" sz="17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 common understanding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059832" y="3356992"/>
            <a:ext cx="280397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7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groups to capture </a:t>
            </a:r>
          </a:p>
          <a:p>
            <a:pPr algn="ctr"/>
            <a:r>
              <a:rPr lang="en-GB" sz="17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compelling examples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347864" y="4293096"/>
            <a:ext cx="210346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7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&amp; Personal </a:t>
            </a:r>
          </a:p>
          <a:p>
            <a:pPr algn="ctr"/>
            <a:r>
              <a:rPr lang="en-GB" sz="17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</a:t>
            </a:r>
          </a:p>
        </p:txBody>
      </p:sp>
    </p:spTree>
    <p:extLst>
      <p:ext uri="{BB962C8B-B14F-4D97-AF65-F5344CB8AC3E}">
        <p14:creationId xmlns:p14="http://schemas.microsoft.com/office/powerpoint/2010/main" val="3505204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8" grpId="0" animBg="1"/>
      <p:bldP spid="42" grpId="0"/>
      <p:bldP spid="44" grpId="0"/>
      <p:bldP spid="4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10800000">
            <a:off x="0" y="980728"/>
            <a:ext cx="9144000" cy="5256584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8000">
                <a:schemeClr val="accent1">
                  <a:tint val="44500"/>
                  <a:satMod val="160000"/>
                </a:schemeClr>
              </a:gs>
              <a:gs pos="63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Individual Self-Assessment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C595E-E40D-4481-BD1E-77763CCC0C97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ILX GROUP PLC PRESENTATION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7" b="4158"/>
          <a:stretch/>
        </p:blipFill>
        <p:spPr>
          <a:xfrm>
            <a:off x="1290051" y="1395167"/>
            <a:ext cx="6738333" cy="442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5614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44624"/>
            <a:ext cx="8352928" cy="720080"/>
          </a:xfrm>
        </p:spPr>
        <p:txBody>
          <a:bodyPr/>
          <a:lstStyle/>
          <a:p>
            <a:r>
              <a:rPr lang="en-GB" dirty="0"/>
              <a:t>Combined Capability Analysis</a:t>
            </a: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ILX CONSULTING PRESENTATION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C595E-E40D-4481-BD1E-77763CCC0C97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99" y="1966169"/>
            <a:ext cx="8224879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9915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450" y="1070956"/>
            <a:ext cx="4435798" cy="44015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effectLst/>
              </a:rPr>
              <a:t>How will Capability Modelling Evolve?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C595E-E40D-4481-BD1E-77763CCC0C97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ILX GROUP PLC PRESENTATION</a:t>
            </a:r>
          </a:p>
        </p:txBody>
      </p:sp>
      <p:graphicFrame>
        <p:nvGraphicFramePr>
          <p:cNvPr id="19" name="Chart 18"/>
          <p:cNvGraphicFramePr/>
          <p:nvPr>
            <p:extLst>
              <p:ext uri="{D42A27DB-BD31-4B8C-83A1-F6EECF244321}">
                <p14:modId xmlns:p14="http://schemas.microsoft.com/office/powerpoint/2010/main" val="3763111357"/>
              </p:ext>
            </p:extLst>
          </p:nvPr>
        </p:nvGraphicFramePr>
        <p:xfrm>
          <a:off x="2393434" y="1830848"/>
          <a:ext cx="4429041" cy="27947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6" name="Line Callout 1 (Border and Accent Bar) 25"/>
          <p:cNvSpPr/>
          <p:nvPr/>
        </p:nvSpPr>
        <p:spPr>
          <a:xfrm>
            <a:off x="7272300" y="1065880"/>
            <a:ext cx="1375075" cy="893884"/>
          </a:xfrm>
          <a:prstGeom prst="accentBorderCallout1">
            <a:avLst>
              <a:gd name="adj1" fmla="val 39780"/>
              <a:gd name="adj2" fmla="val -4183"/>
              <a:gd name="adj3" fmla="val 40031"/>
              <a:gd name="adj4" fmla="val -5771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GB" sz="13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P3M3</a:t>
            </a:r>
          </a:p>
          <a:p>
            <a:pPr marL="93663" indent="-93663"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Portfolio</a:t>
            </a:r>
          </a:p>
          <a:p>
            <a:pPr marL="93663" indent="-93663"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</a:p>
          <a:p>
            <a:pPr marL="93663" indent="-93663"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</a:p>
        </p:txBody>
      </p:sp>
      <p:sp>
        <p:nvSpPr>
          <p:cNvPr id="28" name="Oval 27"/>
          <p:cNvSpPr/>
          <p:nvPr/>
        </p:nvSpPr>
        <p:spPr>
          <a:xfrm>
            <a:off x="6151403" y="1129517"/>
            <a:ext cx="648072" cy="61676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GB" dirty="0"/>
          </a:p>
        </p:txBody>
      </p:sp>
      <p:sp>
        <p:nvSpPr>
          <p:cNvPr id="29" name="Oval 28"/>
          <p:cNvSpPr/>
          <p:nvPr/>
        </p:nvSpPr>
        <p:spPr>
          <a:xfrm>
            <a:off x="6804248" y="2281645"/>
            <a:ext cx="648072" cy="61676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GB" dirty="0"/>
          </a:p>
        </p:txBody>
      </p:sp>
      <p:sp>
        <p:nvSpPr>
          <p:cNvPr id="30" name="Oval 29"/>
          <p:cNvSpPr/>
          <p:nvPr/>
        </p:nvSpPr>
        <p:spPr>
          <a:xfrm>
            <a:off x="6948264" y="3532320"/>
            <a:ext cx="648072" cy="61676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GB" dirty="0"/>
          </a:p>
        </p:txBody>
      </p:sp>
      <p:sp>
        <p:nvSpPr>
          <p:cNvPr id="31" name="Oval 30"/>
          <p:cNvSpPr/>
          <p:nvPr/>
        </p:nvSpPr>
        <p:spPr>
          <a:xfrm>
            <a:off x="5760132" y="5170402"/>
            <a:ext cx="648072" cy="616760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GB" dirty="0"/>
          </a:p>
        </p:txBody>
      </p:sp>
      <p:sp>
        <p:nvSpPr>
          <p:cNvPr id="32" name="Oval 31"/>
          <p:cNvSpPr/>
          <p:nvPr/>
        </p:nvSpPr>
        <p:spPr>
          <a:xfrm>
            <a:off x="4095691" y="5516877"/>
            <a:ext cx="648072" cy="616760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GB" dirty="0"/>
          </a:p>
        </p:txBody>
      </p:sp>
      <p:sp>
        <p:nvSpPr>
          <p:cNvPr id="33" name="Oval 32"/>
          <p:cNvSpPr/>
          <p:nvPr/>
        </p:nvSpPr>
        <p:spPr>
          <a:xfrm>
            <a:off x="2555776" y="4941168"/>
            <a:ext cx="648072" cy="616760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GB" dirty="0"/>
          </a:p>
        </p:txBody>
      </p:sp>
      <p:sp>
        <p:nvSpPr>
          <p:cNvPr id="34" name="Oval 33"/>
          <p:cNvSpPr/>
          <p:nvPr/>
        </p:nvSpPr>
        <p:spPr>
          <a:xfrm>
            <a:off x="1550551" y="3041711"/>
            <a:ext cx="648072" cy="616760"/>
          </a:xfrm>
          <a:prstGeom prst="ellipse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GB" dirty="0"/>
          </a:p>
        </p:txBody>
      </p:sp>
      <p:sp>
        <p:nvSpPr>
          <p:cNvPr id="35" name="Oval 34"/>
          <p:cNvSpPr/>
          <p:nvPr/>
        </p:nvSpPr>
        <p:spPr>
          <a:xfrm>
            <a:off x="2123728" y="1304410"/>
            <a:ext cx="648072" cy="616760"/>
          </a:xfrm>
          <a:prstGeom prst="ellipse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GB" dirty="0"/>
          </a:p>
        </p:txBody>
      </p:sp>
      <p:sp>
        <p:nvSpPr>
          <p:cNvPr id="37" name="Line Callout 1 (Border and Accent Bar) 36"/>
          <p:cNvSpPr/>
          <p:nvPr/>
        </p:nvSpPr>
        <p:spPr>
          <a:xfrm>
            <a:off x="494493" y="1302569"/>
            <a:ext cx="1296144" cy="544097"/>
          </a:xfrm>
          <a:prstGeom prst="accentBorderCallout1">
            <a:avLst>
              <a:gd name="adj1" fmla="val 56612"/>
              <a:gd name="adj2" fmla="val 107863"/>
              <a:gd name="adj3" fmla="val 56864"/>
              <a:gd name="adj4" fmla="val 124880"/>
            </a:avLst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300" b="1" dirty="0">
                <a:solidFill>
                  <a:srgbClr val="7CB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Complexity Mapping</a:t>
            </a:r>
          </a:p>
        </p:txBody>
      </p:sp>
      <p:sp>
        <p:nvSpPr>
          <p:cNvPr id="38" name="Line Callout 1 (Border and Accent Bar) 37"/>
          <p:cNvSpPr/>
          <p:nvPr/>
        </p:nvSpPr>
        <p:spPr>
          <a:xfrm>
            <a:off x="175030" y="3108821"/>
            <a:ext cx="1218947" cy="762520"/>
          </a:xfrm>
          <a:prstGeom prst="accentBorderCallout1">
            <a:avLst>
              <a:gd name="adj1" fmla="val 56612"/>
              <a:gd name="adj2" fmla="val 107863"/>
              <a:gd name="adj3" fmla="val 56864"/>
              <a:gd name="adj4" fmla="val 124880"/>
            </a:avLst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GB" sz="1300" b="1" dirty="0">
                <a:solidFill>
                  <a:srgbClr val="7CB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Complex Project Management</a:t>
            </a:r>
          </a:p>
        </p:txBody>
      </p:sp>
      <p:sp>
        <p:nvSpPr>
          <p:cNvPr id="40" name="Line Callout 1 (Border and Accent Bar) 39"/>
          <p:cNvSpPr/>
          <p:nvPr/>
        </p:nvSpPr>
        <p:spPr>
          <a:xfrm>
            <a:off x="6787806" y="5252285"/>
            <a:ext cx="1032938" cy="305643"/>
          </a:xfrm>
          <a:prstGeom prst="accentBorderCallout1">
            <a:avLst>
              <a:gd name="adj1" fmla="val 54742"/>
              <a:gd name="adj2" fmla="val -7296"/>
              <a:gd name="adj3" fmla="val 53123"/>
              <a:gd name="adj4" fmla="val -30740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3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</a:t>
            </a:r>
          </a:p>
        </p:txBody>
      </p:sp>
      <p:sp>
        <p:nvSpPr>
          <p:cNvPr id="41" name="Line Callout 1 (Border and Accent Bar) 40"/>
          <p:cNvSpPr/>
          <p:nvPr/>
        </p:nvSpPr>
        <p:spPr>
          <a:xfrm>
            <a:off x="2555775" y="5728409"/>
            <a:ext cx="1237583" cy="333220"/>
          </a:xfrm>
          <a:prstGeom prst="accentBorderCallout1">
            <a:avLst>
              <a:gd name="adj1" fmla="val 56612"/>
              <a:gd name="adj2" fmla="val 107863"/>
              <a:gd name="adj3" fmla="val 56864"/>
              <a:gd name="adj4" fmla="val 124880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GB" sz="13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Behavioural</a:t>
            </a:r>
          </a:p>
        </p:txBody>
      </p:sp>
      <p:sp>
        <p:nvSpPr>
          <p:cNvPr id="42" name="Line Callout 1 (Border and Accent Bar) 41"/>
          <p:cNvSpPr/>
          <p:nvPr/>
        </p:nvSpPr>
        <p:spPr>
          <a:xfrm>
            <a:off x="7738684" y="2330862"/>
            <a:ext cx="1296144" cy="568041"/>
          </a:xfrm>
          <a:prstGeom prst="accentBorderCallout1">
            <a:avLst>
              <a:gd name="adj1" fmla="val 39780"/>
              <a:gd name="adj2" fmla="val -4183"/>
              <a:gd name="adj3" fmla="val 37856"/>
              <a:gd name="adj4" fmla="val -2434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GB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Management</a:t>
            </a:r>
          </a:p>
        </p:txBody>
      </p:sp>
      <p:cxnSp>
        <p:nvCxnSpPr>
          <p:cNvPr id="44" name="Straight Connector 43"/>
          <p:cNvCxnSpPr>
            <a:stCxn id="35" idx="5"/>
          </p:cNvCxnSpPr>
          <p:nvPr/>
        </p:nvCxnSpPr>
        <p:spPr>
          <a:xfrm>
            <a:off x="2676892" y="1830848"/>
            <a:ext cx="166916" cy="165186"/>
          </a:xfrm>
          <a:prstGeom prst="line">
            <a:avLst/>
          </a:prstGeom>
          <a:ln w="412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34" idx="6"/>
          </p:cNvCxnSpPr>
          <p:nvPr/>
        </p:nvCxnSpPr>
        <p:spPr>
          <a:xfrm>
            <a:off x="2198623" y="3350091"/>
            <a:ext cx="169827" cy="6901"/>
          </a:xfrm>
          <a:prstGeom prst="line">
            <a:avLst/>
          </a:prstGeom>
          <a:ln w="412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28" idx="3"/>
          </p:cNvCxnSpPr>
          <p:nvPr/>
        </p:nvCxnSpPr>
        <p:spPr>
          <a:xfrm flipH="1">
            <a:off x="6019800" y="1655955"/>
            <a:ext cx="226511" cy="190711"/>
          </a:xfrm>
          <a:prstGeom prst="line">
            <a:avLst/>
          </a:prstGeom>
          <a:ln w="412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29" idx="2"/>
          </p:cNvCxnSpPr>
          <p:nvPr/>
        </p:nvCxnSpPr>
        <p:spPr>
          <a:xfrm flipH="1">
            <a:off x="6588224" y="2590025"/>
            <a:ext cx="216024" cy="86873"/>
          </a:xfrm>
          <a:prstGeom prst="line">
            <a:avLst/>
          </a:prstGeom>
          <a:ln w="412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 flipV="1">
            <a:off x="6588224" y="3658471"/>
            <a:ext cx="338386" cy="130570"/>
          </a:xfrm>
          <a:prstGeom prst="line">
            <a:avLst/>
          </a:prstGeom>
          <a:ln w="412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Line Callout 1 (Border and Accent Bar) 62"/>
          <p:cNvSpPr/>
          <p:nvPr/>
        </p:nvSpPr>
        <p:spPr>
          <a:xfrm>
            <a:off x="7810470" y="3614507"/>
            <a:ext cx="1296144" cy="513668"/>
          </a:xfrm>
          <a:prstGeom prst="accentBorderCallout1">
            <a:avLst>
              <a:gd name="adj1" fmla="val 39780"/>
              <a:gd name="adj2" fmla="val -4183"/>
              <a:gd name="adj3" fmla="val 40031"/>
              <a:gd name="adj4" fmla="val -1829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GB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 Management</a:t>
            </a:r>
          </a:p>
        </p:txBody>
      </p:sp>
      <p:sp>
        <p:nvSpPr>
          <p:cNvPr id="67" name="5-Point Star 66"/>
          <p:cNvSpPr/>
          <p:nvPr/>
        </p:nvSpPr>
        <p:spPr>
          <a:xfrm>
            <a:off x="2242654" y="1426223"/>
            <a:ext cx="403350" cy="333501"/>
          </a:xfrm>
          <a:prstGeom prst="star5">
            <a:avLst/>
          </a:prstGeom>
          <a:solidFill>
            <a:schemeClr val="accent3"/>
          </a:solidFill>
          <a:ln>
            <a:solidFill>
              <a:srgbClr val="92D050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8" name="5-Point Star 67"/>
          <p:cNvSpPr/>
          <p:nvPr/>
        </p:nvSpPr>
        <p:spPr>
          <a:xfrm>
            <a:off x="1683069" y="3183340"/>
            <a:ext cx="403350" cy="333501"/>
          </a:xfrm>
          <a:prstGeom prst="star5">
            <a:avLst/>
          </a:prstGeom>
          <a:solidFill>
            <a:schemeClr val="accent3"/>
          </a:solidFill>
          <a:ln>
            <a:solidFill>
              <a:srgbClr val="92D050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9" name="5-Point Star 68"/>
          <p:cNvSpPr/>
          <p:nvPr/>
        </p:nvSpPr>
        <p:spPr>
          <a:xfrm>
            <a:off x="6270329" y="1255313"/>
            <a:ext cx="403350" cy="333501"/>
          </a:xfrm>
          <a:prstGeom prst="star5">
            <a:avLst/>
          </a:prstGeom>
          <a:solidFill>
            <a:srgbClr val="002060"/>
          </a:solidFill>
          <a:ln>
            <a:solidFill>
              <a:srgbClr val="002060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0" name="5-Point Star 69"/>
          <p:cNvSpPr/>
          <p:nvPr/>
        </p:nvSpPr>
        <p:spPr>
          <a:xfrm>
            <a:off x="6926609" y="2409827"/>
            <a:ext cx="403350" cy="333501"/>
          </a:xfrm>
          <a:prstGeom prst="star5">
            <a:avLst/>
          </a:prstGeom>
          <a:solidFill>
            <a:srgbClr val="002060"/>
          </a:solidFill>
          <a:ln>
            <a:solidFill>
              <a:srgbClr val="002060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1" name="5-Point Star 70"/>
          <p:cNvSpPr/>
          <p:nvPr/>
        </p:nvSpPr>
        <p:spPr>
          <a:xfrm>
            <a:off x="7079009" y="3626449"/>
            <a:ext cx="403350" cy="333501"/>
          </a:xfrm>
          <a:prstGeom prst="star5">
            <a:avLst/>
          </a:prstGeom>
          <a:solidFill>
            <a:srgbClr val="002060"/>
          </a:solidFill>
          <a:ln>
            <a:solidFill>
              <a:srgbClr val="002060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2" name="5-Point Star 71"/>
          <p:cNvSpPr/>
          <p:nvPr/>
        </p:nvSpPr>
        <p:spPr>
          <a:xfrm>
            <a:off x="5882493" y="5305803"/>
            <a:ext cx="403350" cy="333501"/>
          </a:xfrm>
          <a:prstGeom prst="star5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3" name="5-Point Star 72"/>
          <p:cNvSpPr/>
          <p:nvPr/>
        </p:nvSpPr>
        <p:spPr>
          <a:xfrm>
            <a:off x="4204605" y="5620411"/>
            <a:ext cx="403350" cy="333501"/>
          </a:xfrm>
          <a:prstGeom prst="star5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5" name="5-Point Star 74"/>
          <p:cNvSpPr/>
          <p:nvPr/>
        </p:nvSpPr>
        <p:spPr>
          <a:xfrm>
            <a:off x="2692524" y="5080060"/>
            <a:ext cx="403350" cy="333501"/>
          </a:xfrm>
          <a:prstGeom prst="star5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77" name="Straight Connector 76"/>
          <p:cNvCxnSpPr>
            <a:stCxn id="33" idx="7"/>
          </p:cNvCxnSpPr>
          <p:nvPr/>
        </p:nvCxnSpPr>
        <p:spPr>
          <a:xfrm flipV="1">
            <a:off x="3108940" y="4941168"/>
            <a:ext cx="94908" cy="90322"/>
          </a:xfrm>
          <a:prstGeom prst="line">
            <a:avLst/>
          </a:prstGeom>
          <a:ln w="412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32" idx="0"/>
          </p:cNvCxnSpPr>
          <p:nvPr/>
        </p:nvCxnSpPr>
        <p:spPr>
          <a:xfrm flipV="1">
            <a:off x="4419727" y="5305803"/>
            <a:ext cx="0" cy="211074"/>
          </a:xfrm>
          <a:prstGeom prst="line">
            <a:avLst/>
          </a:prstGeom>
          <a:ln w="412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 flipV="1">
            <a:off x="5760132" y="5031490"/>
            <a:ext cx="122361" cy="170779"/>
          </a:xfrm>
          <a:prstGeom prst="line">
            <a:avLst/>
          </a:prstGeom>
          <a:ln w="412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Line Callout 1 (Border and Accent Bar) 42"/>
          <p:cNvSpPr/>
          <p:nvPr/>
        </p:nvSpPr>
        <p:spPr>
          <a:xfrm>
            <a:off x="1142564" y="5085184"/>
            <a:ext cx="1053171" cy="333220"/>
          </a:xfrm>
          <a:prstGeom prst="accentBorderCallout1">
            <a:avLst>
              <a:gd name="adj1" fmla="val 56612"/>
              <a:gd name="adj2" fmla="val 107863"/>
              <a:gd name="adj3" fmla="val 56864"/>
              <a:gd name="adj4" fmla="val 124880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GB" sz="13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Contextual</a:t>
            </a:r>
          </a:p>
        </p:txBody>
      </p:sp>
    </p:spTree>
    <p:extLst>
      <p:ext uri="{BB962C8B-B14F-4D97-AF65-F5344CB8AC3E}">
        <p14:creationId xmlns:p14="http://schemas.microsoft.com/office/powerpoint/2010/main" val="23825914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3016"/>
            <a:ext cx="9144000" cy="26288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3600" dirty="0"/>
              <a:t>Benefits of Combined Capability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872" y="1484784"/>
            <a:ext cx="8229600" cy="2088232"/>
          </a:xfrm>
        </p:spPr>
        <p:txBody>
          <a:bodyPr>
            <a:normAutofit/>
          </a:bodyPr>
          <a:lstStyle/>
          <a:p>
            <a:pPr marL="176213" indent="-176213">
              <a:buClr>
                <a:srgbClr val="C00000"/>
              </a:buClr>
            </a:pPr>
            <a:r>
              <a:rPr lang="en-GB" sz="21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Integrated findings from combined assessments </a:t>
            </a:r>
            <a:r>
              <a:rPr lang="en-GB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answers to multiple questions.</a:t>
            </a:r>
          </a:p>
          <a:p>
            <a:pPr marL="176213" indent="-176213">
              <a:buClr>
                <a:srgbClr val="C00000"/>
              </a:buClr>
            </a:pPr>
            <a:r>
              <a:rPr lang="en-GB" sz="21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clear focus for development </a:t>
            </a:r>
            <a:r>
              <a:rPr lang="en-GB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maximum ROI</a:t>
            </a:r>
          </a:p>
          <a:p>
            <a:pPr marL="176213" indent="-176213">
              <a:buClr>
                <a:srgbClr val="C00000"/>
              </a:buClr>
            </a:pPr>
            <a:r>
              <a:rPr lang="en-GB" sz="21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optimum sequence for development</a:t>
            </a:r>
          </a:p>
          <a:p>
            <a:pPr marL="176213" indent="-176213">
              <a:buClr>
                <a:srgbClr val="C00000"/>
              </a:buClr>
            </a:pPr>
            <a:r>
              <a:rPr lang="en-GB" sz="21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baseline for development </a:t>
            </a:r>
            <a:r>
              <a:rPr lang="en-GB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based on international standards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C595E-E40D-4481-BD1E-77763CCC0C97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ILX GROUP PLC PRESENTATION</a:t>
            </a:r>
          </a:p>
        </p:txBody>
      </p:sp>
    </p:spTree>
    <p:extLst>
      <p:ext uri="{BB962C8B-B14F-4D97-AF65-F5344CB8AC3E}">
        <p14:creationId xmlns:p14="http://schemas.microsoft.com/office/powerpoint/2010/main" val="2247815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208912" cy="720080"/>
          </a:xfrm>
        </p:spPr>
        <p:txBody>
          <a:bodyPr/>
          <a:lstStyle/>
          <a:p>
            <a:pPr algn="l"/>
            <a:r>
              <a:rPr lang="en-GB" sz="3600" dirty="0"/>
              <a:t>ILX Capability Consulting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484784"/>
            <a:ext cx="7992888" cy="300277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ACO since 2004. ACP since July 2015</a:t>
            </a:r>
          </a:p>
          <a:p>
            <a:pPr marL="0" indent="0" algn="just">
              <a:buNone/>
            </a:pPr>
            <a:endParaRPr lang="en-GB" sz="24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en-GB" sz="1800" b="1" spc="600" dirty="0">
                <a:solidFill>
                  <a:schemeClr val="tx2">
                    <a:lumMod val="75000"/>
                  </a:schemeClr>
                </a:solidFill>
              </a:rPr>
              <a:t>SOME FIRSTS…</a:t>
            </a:r>
          </a:p>
          <a:p>
            <a:pPr marL="0" indent="0" algn="just">
              <a:buNone/>
            </a:pPr>
            <a:endParaRPr lang="en-GB" sz="2000" b="1" spc="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6213" indent="-176213" algn="just">
              <a:buClr>
                <a:srgbClr val="C00000"/>
              </a:buClr>
            </a:pPr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r>
              <a:rPr lang="en-GB" sz="18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</a:t>
            </a:r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formal </a:t>
            </a:r>
            <a:r>
              <a:rPr lang="en-GB" sz="1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PMMM &amp; P2MM assessments </a:t>
            </a:r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at </a:t>
            </a:r>
            <a:r>
              <a:rPr lang="en-GB" sz="1800" b="1" dirty="0">
                <a:solidFill>
                  <a:schemeClr val="tx2">
                    <a:lumMod val="75000"/>
                  </a:schemeClr>
                </a:solidFill>
              </a:rPr>
              <a:t>Vodafone</a:t>
            </a:r>
          </a:p>
          <a:p>
            <a:pPr marL="176213" indent="-176213" algn="just">
              <a:buClr>
                <a:srgbClr val="C00000"/>
              </a:buClr>
            </a:pPr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r>
              <a:rPr lang="en-GB" sz="18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</a:t>
            </a:r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formal </a:t>
            </a:r>
            <a:r>
              <a:rPr lang="en-GB" sz="1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P3M3 assessments</a:t>
            </a:r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at </a:t>
            </a:r>
            <a:r>
              <a:rPr lang="en-GB" sz="1800" b="1" dirty="0">
                <a:solidFill>
                  <a:schemeClr val="tx2">
                    <a:lumMod val="75000"/>
                  </a:schemeClr>
                </a:solidFill>
              </a:rPr>
              <a:t>Pension Protection Fund </a:t>
            </a:r>
          </a:p>
          <a:p>
            <a:pPr marL="176213" indent="-176213" algn="just">
              <a:buClr>
                <a:srgbClr val="C00000"/>
              </a:buClr>
            </a:pPr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r>
              <a:rPr lang="en-GB" sz="18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</a:t>
            </a:r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formal </a:t>
            </a:r>
            <a:r>
              <a:rPr lang="en-GB" sz="1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P3M3 assessments in GCC </a:t>
            </a:r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at </a:t>
            </a:r>
            <a:r>
              <a:rPr lang="en-GB" sz="1800" b="1" dirty="0">
                <a:solidFill>
                  <a:schemeClr val="tx2">
                    <a:lumMod val="75000"/>
                  </a:schemeClr>
                </a:solidFill>
              </a:rPr>
              <a:t>Abu Dhabi Police</a:t>
            </a:r>
          </a:p>
          <a:p>
            <a:pPr marL="176213" indent="-176213" algn="just">
              <a:buClr>
                <a:srgbClr val="C00000"/>
              </a:buClr>
            </a:pPr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r>
              <a:rPr lang="en-GB" sz="18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</a:t>
            </a:r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Combined </a:t>
            </a:r>
            <a:r>
              <a:rPr lang="en-GB" sz="1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Capability Assessment </a:t>
            </a:r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 </a:t>
            </a:r>
            <a:r>
              <a:rPr lang="en-GB" sz="1800" b="1" dirty="0">
                <a:solidFill>
                  <a:schemeClr val="tx2">
                    <a:lumMod val="75000"/>
                  </a:schemeClr>
                </a:solidFill>
              </a:rPr>
              <a:t>US Department of Energy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C595E-E40D-4481-BD1E-77763CCC0C97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ILX GROUP PLC PRESENTATION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" t="14590" r="3366" b="33832"/>
          <a:stretch/>
        </p:blipFill>
        <p:spPr>
          <a:xfrm>
            <a:off x="810545" y="4817860"/>
            <a:ext cx="1900034" cy="736608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783402" y="2996952"/>
            <a:ext cx="7677030" cy="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9758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" b="17532"/>
          <a:stretch/>
        </p:blipFill>
        <p:spPr>
          <a:xfrm>
            <a:off x="0" y="893618"/>
            <a:ext cx="9144000" cy="5268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Measure Capability?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4950951"/>
              </p:ext>
            </p:extLst>
          </p:nvPr>
        </p:nvGraphicFramePr>
        <p:xfrm>
          <a:off x="457200" y="1124744"/>
          <a:ext cx="8229600" cy="5001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C595E-E40D-4481-BD1E-77763CCC0C9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ILX GROUP PLC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971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How do you measure capability?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C595E-E40D-4481-BD1E-77763CCC0C97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ILX GROUP PLC PRESENTATION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457200" y="1445457"/>
            <a:ext cx="8208912" cy="5001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endParaRPr lang="en-GB" sz="24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967144712"/>
              </p:ext>
            </p:extLst>
          </p:nvPr>
        </p:nvGraphicFramePr>
        <p:xfrm>
          <a:off x="-511272" y="1196752"/>
          <a:ext cx="7065990" cy="47131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 flipH="1">
            <a:off x="2030779" y="1301859"/>
            <a:ext cx="1825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spc="5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Benchmark?</a:t>
            </a:r>
          </a:p>
          <a:p>
            <a:r>
              <a:rPr lang="en-GB" sz="1600" b="1" spc="5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Roadmap?</a:t>
            </a:r>
          </a:p>
          <a:p>
            <a:r>
              <a:rPr lang="en-GB" sz="1600" b="1" spc="5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Diagnosis?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75856" y="2628201"/>
            <a:ext cx="16546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spc="5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 Scope?</a:t>
            </a:r>
          </a:p>
          <a:p>
            <a:r>
              <a:rPr lang="en-GB" sz="1600" b="1" spc="5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it scale?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0" y="3852337"/>
            <a:ext cx="3491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1600" b="1" spc="5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will this impact the teams?</a:t>
            </a:r>
          </a:p>
          <a:p>
            <a:pPr lvl="0"/>
            <a:r>
              <a:rPr lang="en-US" sz="1600" b="1" spc="5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will you use the results?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796136" y="5077746"/>
            <a:ext cx="25922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b="1" spc="5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 the context </a:t>
            </a:r>
          </a:p>
          <a:p>
            <a:pPr lvl="0"/>
            <a:r>
              <a:rPr lang="en-US" sz="1600" b="1" spc="5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 the results</a:t>
            </a:r>
          </a:p>
        </p:txBody>
      </p:sp>
    </p:spTree>
    <p:extLst>
      <p:ext uri="{BB962C8B-B14F-4D97-AF65-F5344CB8AC3E}">
        <p14:creationId xmlns:p14="http://schemas.microsoft.com/office/powerpoint/2010/main" val="2186339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What do Capability Models tell us?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C595E-E40D-4481-BD1E-77763CCC0C97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ILX GROUP PLC PRESENTATION</a:t>
            </a:r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28800"/>
            <a:ext cx="6837813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145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 rot="10800000">
            <a:off x="10104" y="1052736"/>
            <a:ext cx="9144000" cy="5112567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63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6" y="44624"/>
            <a:ext cx="9036496" cy="720080"/>
          </a:xfrm>
        </p:spPr>
        <p:txBody>
          <a:bodyPr/>
          <a:lstStyle/>
          <a:p>
            <a:r>
              <a:rPr lang="en-GB" sz="3200" dirty="0"/>
              <a:t>What are the Organisational Models?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700808"/>
            <a:ext cx="1524000" cy="141922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C595E-E40D-4481-BD1E-77763CCC0C97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ILX GROUP PLC PRESENTATION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962" y="1672452"/>
            <a:ext cx="2674945" cy="13889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970" y="4293096"/>
            <a:ext cx="2380937" cy="815897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171529" y="4081425"/>
            <a:ext cx="2573796" cy="1179596"/>
            <a:chOff x="1206116" y="4423901"/>
            <a:chExt cx="2573796" cy="1179596"/>
          </a:xfrm>
        </p:grpSpPr>
        <p:sp>
          <p:nvSpPr>
            <p:cNvPr id="10" name="Rectangle 9"/>
            <p:cNvSpPr/>
            <p:nvPr/>
          </p:nvSpPr>
          <p:spPr>
            <a:xfrm>
              <a:off x="1206116" y="4423901"/>
              <a:ext cx="2573796" cy="1179596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6116" y="4509120"/>
              <a:ext cx="2539682" cy="990476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/>
        </p:nvSpPr>
        <p:spPr>
          <a:xfrm>
            <a:off x="5381978" y="4077072"/>
            <a:ext cx="2530929" cy="1224136"/>
          </a:xfrm>
          <a:prstGeom prst="rect">
            <a:avLst/>
          </a:prstGeom>
          <a:noFill/>
          <a:ln w="444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0754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 rot="10800000">
            <a:off x="10104" y="1052736"/>
            <a:ext cx="9144000" cy="5112567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8000">
                <a:schemeClr val="accent1">
                  <a:tint val="44500"/>
                  <a:satMod val="160000"/>
                </a:schemeClr>
              </a:gs>
              <a:gs pos="63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ound Diagonal Corner Rectangle 13"/>
          <p:cNvSpPr/>
          <p:nvPr/>
        </p:nvSpPr>
        <p:spPr>
          <a:xfrm>
            <a:off x="4608490" y="3506550"/>
            <a:ext cx="4084348" cy="2281902"/>
          </a:xfrm>
          <a:prstGeom prst="round2Diag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489" y="3645345"/>
            <a:ext cx="4013313" cy="199192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086976" y="3506550"/>
            <a:ext cx="1406414" cy="486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endParaRPr lang="en-GB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528" y="44624"/>
            <a:ext cx="9144000" cy="720080"/>
          </a:xfrm>
        </p:spPr>
        <p:txBody>
          <a:bodyPr/>
          <a:lstStyle/>
          <a:p>
            <a:r>
              <a:rPr lang="en-GB" sz="2400" dirty="0"/>
              <a:t>Actionable Outputs from Organisational Models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C595E-E40D-4481-BD1E-77763CCC0C97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ILX GROUP PLC PRESENTATION</a:t>
            </a:r>
          </a:p>
        </p:txBody>
      </p:sp>
      <p:sp>
        <p:nvSpPr>
          <p:cNvPr id="3" name="Round Diagonal Corner Rectangle 2"/>
          <p:cNvSpPr/>
          <p:nvPr/>
        </p:nvSpPr>
        <p:spPr>
          <a:xfrm>
            <a:off x="395537" y="1380682"/>
            <a:ext cx="4084348" cy="2277051"/>
          </a:xfrm>
          <a:prstGeom prst="round2Diag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2174"/>
            <a:ext cx="3959653" cy="196529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801950" y="1552174"/>
            <a:ext cx="1701171" cy="486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2012</a:t>
            </a:r>
          </a:p>
        </p:txBody>
      </p:sp>
      <p:cxnSp>
        <p:nvCxnSpPr>
          <p:cNvPr id="6" name="Straight Connector 5"/>
          <p:cNvCxnSpPr>
            <a:stCxn id="29" idx="1"/>
            <a:endCxn id="29" idx="3"/>
          </p:cNvCxnSpPr>
          <p:nvPr/>
        </p:nvCxnSpPr>
        <p:spPr>
          <a:xfrm>
            <a:off x="395536" y="2534819"/>
            <a:ext cx="3959653" cy="0"/>
          </a:xfrm>
          <a:prstGeom prst="line">
            <a:avLst/>
          </a:prstGeom>
          <a:ln w="158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4149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 rot="10800000">
            <a:off x="10104" y="1052736"/>
            <a:ext cx="9144000" cy="5112567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8000">
                <a:schemeClr val="accent1">
                  <a:tint val="44500"/>
                  <a:satMod val="160000"/>
                </a:schemeClr>
              </a:gs>
              <a:gs pos="63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Assessing an Organisation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C595E-E40D-4481-BD1E-77763CCC0C97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ILX GROUP PLC PRESENTATION</a:t>
            </a:r>
            <a:endParaRPr lang="en-US" dirty="0"/>
          </a:p>
        </p:txBody>
      </p:sp>
      <p:sp>
        <p:nvSpPr>
          <p:cNvPr id="6" name="Rectangle: Rounded Corners 5"/>
          <p:cNvSpPr/>
          <p:nvPr/>
        </p:nvSpPr>
        <p:spPr>
          <a:xfrm>
            <a:off x="451921" y="1760327"/>
            <a:ext cx="1440160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spc="100" dirty="0">
                <a:latin typeface="Arial" panose="020B0604020202020204" pitchFamily="34" charset="0"/>
                <a:cs typeface="Arial" panose="020B0604020202020204" pitchFamily="34" charset="0"/>
              </a:rPr>
              <a:t>Set Scope</a:t>
            </a:r>
          </a:p>
        </p:txBody>
      </p:sp>
      <p:sp>
        <p:nvSpPr>
          <p:cNvPr id="7" name="Rectangle: Rounded Corners 6"/>
          <p:cNvSpPr/>
          <p:nvPr/>
        </p:nvSpPr>
        <p:spPr>
          <a:xfrm>
            <a:off x="931974" y="2713216"/>
            <a:ext cx="1440160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b="1" dirty="0">
                <a:latin typeface="Arial" panose="020B0604020202020204" pitchFamily="34" charset="0"/>
                <a:cs typeface="Arial" panose="020B0604020202020204" pitchFamily="34" charset="0"/>
              </a:rPr>
              <a:t>Select Perspectives</a:t>
            </a:r>
          </a:p>
        </p:txBody>
      </p:sp>
      <p:sp>
        <p:nvSpPr>
          <p:cNvPr id="8" name="Rectangle: Rounded Corners 7"/>
          <p:cNvSpPr/>
          <p:nvPr/>
        </p:nvSpPr>
        <p:spPr>
          <a:xfrm>
            <a:off x="1412027" y="3666105"/>
            <a:ext cx="1440160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Engage Teams</a:t>
            </a:r>
          </a:p>
        </p:txBody>
      </p:sp>
      <p:sp>
        <p:nvSpPr>
          <p:cNvPr id="9" name="Rectangle: Rounded Corners 8"/>
          <p:cNvSpPr/>
          <p:nvPr/>
        </p:nvSpPr>
        <p:spPr>
          <a:xfrm>
            <a:off x="1892081" y="4618993"/>
            <a:ext cx="1440160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Example Scores</a:t>
            </a:r>
          </a:p>
        </p:txBody>
      </p:sp>
      <p:sp>
        <p:nvSpPr>
          <p:cNvPr id="10" name="Rectangle: Rounded Corners 9"/>
          <p:cNvSpPr/>
          <p:nvPr/>
        </p:nvSpPr>
        <p:spPr>
          <a:xfrm>
            <a:off x="7092280" y="1844824"/>
            <a:ext cx="1440160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Measurable Impact</a:t>
            </a:r>
          </a:p>
        </p:txBody>
      </p:sp>
      <p:sp>
        <p:nvSpPr>
          <p:cNvPr id="11" name="Rectangle: Rounded Corners 10"/>
          <p:cNvSpPr/>
          <p:nvPr/>
        </p:nvSpPr>
        <p:spPr>
          <a:xfrm>
            <a:off x="6588224" y="2708920"/>
            <a:ext cx="1440160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Prioritised Results</a:t>
            </a:r>
          </a:p>
        </p:txBody>
      </p:sp>
      <p:sp>
        <p:nvSpPr>
          <p:cNvPr id="12" name="Rectangle: Rounded Corners 11"/>
          <p:cNvSpPr/>
          <p:nvPr/>
        </p:nvSpPr>
        <p:spPr>
          <a:xfrm>
            <a:off x="6084168" y="3645024"/>
            <a:ext cx="1440160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Actionable Results</a:t>
            </a:r>
          </a:p>
        </p:txBody>
      </p:sp>
      <p:sp>
        <p:nvSpPr>
          <p:cNvPr id="13" name="Rectangle: Rounded Corners 12"/>
          <p:cNvSpPr/>
          <p:nvPr/>
        </p:nvSpPr>
        <p:spPr>
          <a:xfrm>
            <a:off x="5614618" y="4581128"/>
            <a:ext cx="1440160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Validate</a:t>
            </a:r>
          </a:p>
          <a:p>
            <a:pPr algn="ctr"/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Results </a:t>
            </a:r>
          </a:p>
        </p:txBody>
      </p:sp>
      <p:sp>
        <p:nvSpPr>
          <p:cNvPr id="18" name="Rectangle: Rounded Corners 17"/>
          <p:cNvSpPr/>
          <p:nvPr/>
        </p:nvSpPr>
        <p:spPr>
          <a:xfrm>
            <a:off x="3779912" y="5301208"/>
            <a:ext cx="1440160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Self-Assessment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132107" y="2204864"/>
            <a:ext cx="4681887" cy="0"/>
          </a:xfrm>
          <a:prstGeom prst="straightConnector1">
            <a:avLst/>
          </a:prstGeom>
          <a:ln w="3175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2568346" y="3020381"/>
            <a:ext cx="3809407" cy="8384"/>
          </a:xfrm>
          <a:prstGeom prst="straightConnector1">
            <a:avLst/>
          </a:prstGeom>
          <a:ln w="3175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3185595" y="3985276"/>
            <a:ext cx="2484504" cy="13116"/>
          </a:xfrm>
          <a:prstGeom prst="straightConnector1">
            <a:avLst/>
          </a:prstGeom>
          <a:ln w="3175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3548006" y="4949765"/>
            <a:ext cx="1759681" cy="10275"/>
          </a:xfrm>
          <a:prstGeom prst="straightConnector1">
            <a:avLst/>
          </a:prstGeom>
          <a:ln w="3175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275856" y="1772816"/>
            <a:ext cx="24677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Defined Areas of Focus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582605" y="2348880"/>
            <a:ext cx="3933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Workshop with teams to </a:t>
            </a:r>
          </a:p>
          <a:p>
            <a:pPr algn="ctr"/>
            <a:r>
              <a:rPr lang="en-GB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 performance patterns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852188" y="3573016"/>
            <a:ext cx="32319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groups with small teams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381245" y="4293096"/>
            <a:ext cx="21707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 &amp; After </a:t>
            </a:r>
          </a:p>
          <a:p>
            <a:pPr algn="ctr"/>
            <a:r>
              <a:rPr lang="en-GB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Individual engagement</a:t>
            </a:r>
          </a:p>
        </p:txBody>
      </p:sp>
    </p:spTree>
    <p:extLst>
      <p:ext uri="{BB962C8B-B14F-4D97-AF65-F5344CB8AC3E}">
        <p14:creationId xmlns:p14="http://schemas.microsoft.com/office/powerpoint/2010/main" val="3495181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8" grpId="0" animBg="1"/>
      <p:bldP spid="42" grpId="0"/>
      <p:bldP spid="44" grpId="0"/>
      <p:bldP spid="4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Organisational Self-Assessment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9964" y="1484784"/>
            <a:ext cx="7844072" cy="410445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C595E-E40D-4481-BD1E-77763CCC0C97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ILX GROUP PLC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4867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wah Mission 1 Report 150115 v1.0" id="{F9FDF855-6C64-4EBB-93C5-7B13821C1D57}" vid="{A645AC6A-BCD8-4336-991C-919B434561D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ILX Group Presentation Template Jan 2015</Template>
  <TotalTime>3219</TotalTime>
  <Words>586</Words>
  <Application>Microsoft Office PowerPoint</Application>
  <PresentationFormat>On-screen Show (4:3)</PresentationFormat>
  <Paragraphs>162</Paragraphs>
  <Slides>16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</vt:lpstr>
      <vt:lpstr>Arial</vt:lpstr>
      <vt:lpstr>Arial Narrow</vt:lpstr>
      <vt:lpstr>BankGothic Lt BT</vt:lpstr>
      <vt:lpstr>Calibri</vt:lpstr>
      <vt:lpstr>Office Theme</vt:lpstr>
      <vt:lpstr> How to Identify the strengths &amp; weaknesses across your 3PM Organisation</vt:lpstr>
      <vt:lpstr>ILX Capability Consulting </vt:lpstr>
      <vt:lpstr>Why Measure Capability?</vt:lpstr>
      <vt:lpstr>How do you measure capability?</vt:lpstr>
      <vt:lpstr>What do Capability Models tell us?</vt:lpstr>
      <vt:lpstr>What are the Organisational Models?</vt:lpstr>
      <vt:lpstr>Actionable Outputs from Organisational Models</vt:lpstr>
      <vt:lpstr>Assessing an Organisation</vt:lpstr>
      <vt:lpstr>Organisational Self-Assessment</vt:lpstr>
      <vt:lpstr>What are the Individual Models?</vt:lpstr>
      <vt:lpstr>Actionable Outputs from Individual Models</vt:lpstr>
      <vt:lpstr>Assessing an Individual Competence</vt:lpstr>
      <vt:lpstr>Individual Self-Assessment</vt:lpstr>
      <vt:lpstr>Combined Capability Analysis</vt:lpstr>
      <vt:lpstr>How will Capability Modelling Evolve?</vt:lpstr>
      <vt:lpstr>Benefits of Combined Capability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Challenge  2015</dc:title>
  <dc:creator>Mike Saville</dc:creator>
  <cp:lastModifiedBy>Mike Saville</cp:lastModifiedBy>
  <cp:revision>78</cp:revision>
  <cp:lastPrinted>2014-11-15T14:15:08Z</cp:lastPrinted>
  <dcterms:created xsi:type="dcterms:W3CDTF">2015-09-30T13:49:51Z</dcterms:created>
  <dcterms:modified xsi:type="dcterms:W3CDTF">2016-10-12T14:52:42Z</dcterms:modified>
</cp:coreProperties>
</file>