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8" r:id="rId5"/>
    <p:sldId id="317" r:id="rId6"/>
    <p:sldId id="313" r:id="rId7"/>
    <p:sldId id="318" r:id="rId8"/>
    <p:sldId id="316" r:id="rId9"/>
    <p:sldId id="314" r:id="rId10"/>
    <p:sldId id="320" r:id="rId11"/>
    <p:sldId id="322" r:id="rId12"/>
    <p:sldId id="321" r:id="rId13"/>
    <p:sldId id="323" r:id="rId14"/>
    <p:sldId id="315" r:id="rId15"/>
    <p:sldId id="319" r:id="rId16"/>
    <p:sldId id="310" r:id="rId1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ED7601"/>
    <a:srgbClr val="ED7651"/>
    <a:srgbClr val="4D4D4D"/>
    <a:srgbClr val="00A1D7"/>
    <a:srgbClr val="EA7502"/>
    <a:srgbClr val="E0D4EC"/>
    <a:srgbClr val="C0A8D8"/>
    <a:srgbClr val="A6A6A6"/>
    <a:srgbClr val="00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9" autoAdjust="0"/>
    <p:restoredTop sz="94624" autoAdjust="0"/>
  </p:normalViewPr>
  <p:slideViewPr>
    <p:cSldViewPr snapToGrid="0">
      <p:cViewPr varScale="1">
        <p:scale>
          <a:sx n="73" d="100"/>
          <a:sy n="73" d="100"/>
        </p:scale>
        <p:origin x="45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3DC49-24E5-4582-9BC9-4520FBE815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5C0084-1221-466B-9F91-00BC5576D827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lang="en-US" sz="4000" b="1" dirty="0" smtClean="0"/>
            <a:t>Simon Springate</a:t>
          </a:r>
          <a:endParaRPr lang="en-GB" sz="4000" dirty="0"/>
        </a:p>
      </dgm:t>
    </dgm:pt>
    <dgm:pt modelId="{A14A257F-34BA-44CA-89DD-2614BD7AACEE}" type="parTrans" cxnId="{A5E58DD2-883D-46CF-AD06-04ED55C4E22A}">
      <dgm:prSet/>
      <dgm:spPr/>
      <dgm:t>
        <a:bodyPr/>
        <a:lstStyle/>
        <a:p>
          <a:endParaRPr lang="en-GB" sz="4000"/>
        </a:p>
      </dgm:t>
    </dgm:pt>
    <dgm:pt modelId="{6742F5A4-D3B6-476A-B78D-EB5A0B2E5D5F}" type="sibTrans" cxnId="{A5E58DD2-883D-46CF-AD06-04ED55C4E22A}">
      <dgm:prSet/>
      <dgm:spPr/>
      <dgm:t>
        <a:bodyPr/>
        <a:lstStyle/>
        <a:p>
          <a:endParaRPr lang="en-GB" sz="4000"/>
        </a:p>
      </dgm:t>
    </dgm:pt>
    <dgm:pt modelId="{24BD2651-9D55-49C8-811A-C5F30DECD88F}" type="pres">
      <dgm:prSet presAssocID="{8DD3DC49-24E5-4582-9BC9-4520FBE815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69FC90-5440-401D-B488-E75E3AC469E1}" type="pres">
      <dgm:prSet presAssocID="{AE5C0084-1221-466B-9F91-00BC5576D827}" presName="parentText" presStyleLbl="node1" presStyleIdx="0" presStyleCnt="1" custScaleY="197286" custLinFactNeighborY="-3443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E58DD2-883D-46CF-AD06-04ED55C4E22A}" srcId="{8DD3DC49-24E5-4582-9BC9-4520FBE81546}" destId="{AE5C0084-1221-466B-9F91-00BC5576D827}" srcOrd="0" destOrd="0" parTransId="{A14A257F-34BA-44CA-89DD-2614BD7AACEE}" sibTransId="{6742F5A4-D3B6-476A-B78D-EB5A0B2E5D5F}"/>
    <dgm:cxn modelId="{5833E77C-C401-44BE-9248-181BB9C4F0CE}" type="presOf" srcId="{AE5C0084-1221-466B-9F91-00BC5576D827}" destId="{B069FC90-5440-401D-B488-E75E3AC469E1}" srcOrd="0" destOrd="0" presId="urn:microsoft.com/office/officeart/2005/8/layout/vList2"/>
    <dgm:cxn modelId="{7C2F454F-760A-4AC9-8A52-BDD92FA4941C}" type="presOf" srcId="{8DD3DC49-24E5-4582-9BC9-4520FBE81546}" destId="{24BD2651-9D55-49C8-811A-C5F30DECD88F}" srcOrd="0" destOrd="0" presId="urn:microsoft.com/office/officeart/2005/8/layout/vList2"/>
    <dgm:cxn modelId="{3DFE3865-0247-4510-9248-4CEABF6576C4}" type="presParOf" srcId="{24BD2651-9D55-49C8-811A-C5F30DECD88F}" destId="{B069FC90-5440-401D-B488-E75E3AC46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9FC90-5440-401D-B488-E75E3AC469E1}">
      <dsp:nvSpPr>
        <dsp:cNvPr id="0" name=""/>
        <dsp:cNvSpPr/>
      </dsp:nvSpPr>
      <dsp:spPr>
        <a:xfrm>
          <a:off x="0" y="0"/>
          <a:ext cx="9144000" cy="83015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Simon Springate</a:t>
          </a:r>
          <a:endParaRPr lang="en-GB" sz="4000" kern="1200" dirty="0"/>
        </a:p>
      </dsp:txBody>
      <dsp:txXfrm>
        <a:off x="40525" y="40525"/>
        <a:ext cx="9062950" cy="74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4651-994C-4A05-908A-66ADEA5EDC9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BC33-3564-49A2-8036-8D79D7D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6E94-0E83-4310-99C7-588C3648E6ED}" type="datetimeFigureOut">
              <a:rPr lang="en-US" smtClean="0"/>
              <a:t>10/7/2016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BF923-0254-49B9-B549-7C0BDDD02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often asked ‘how do I get into Project Control?’ what qualifications are there, what experience do I need, how do I get your job?  It is challenging to answer, when I started the job ‘Project Controller’ didn’t exist although I believe in hindsight I have over 35 years’ experience.  With the advent of the Guild that answer is changing, now there is a career path you can follow and there is a route to taking my job on!  This short presentation will give guidance on getting into and climbing up the profession of Project and Program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8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5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Simon</a:t>
            </a:r>
          </a:p>
          <a:p>
            <a:endParaRPr lang="en-GB" dirty="0" smtClean="0"/>
          </a:p>
          <a:p>
            <a:r>
              <a:rPr lang="en-GB" dirty="0" smtClean="0"/>
              <a:t>These 3 Steps are straight off the CH2M Career site</a:t>
            </a:r>
          </a:p>
          <a:p>
            <a:endParaRPr lang="en-GB" dirty="0"/>
          </a:p>
          <a:p>
            <a:r>
              <a:rPr lang="en-GB" b="1" dirty="0" smtClean="0"/>
              <a:t>Explore</a:t>
            </a:r>
            <a:r>
              <a:rPr lang="en-GB" dirty="0" smtClean="0"/>
              <a:t> – this is the best bit, this is what LinkedIn, Twitter, Yammer were built for.</a:t>
            </a:r>
          </a:p>
          <a:p>
            <a:endParaRPr lang="en-GB" dirty="0"/>
          </a:p>
          <a:p>
            <a:r>
              <a:rPr lang="en-GB" dirty="0" smtClean="0"/>
              <a:t>Not a social media confident person?  It pays to be, not to get bombarded with junk but to understand how to make it selective.  Six great links a year that turn up something you find fascinating are worth 30 minutes a week skimming the results.</a:t>
            </a:r>
          </a:p>
          <a:p>
            <a:endParaRPr lang="en-GB" dirty="0"/>
          </a:p>
          <a:p>
            <a:r>
              <a:rPr lang="en-GB" b="1" dirty="0" smtClean="0"/>
              <a:t>Prepare</a:t>
            </a:r>
            <a:r>
              <a:rPr lang="en-GB" dirty="0" smtClean="0"/>
              <a:t> – The hardest thing to do, how do you know it’s the right route, what if I make a mistake.  Accept it, you will make mistakes we all do but that is still learning. – it is not an excuse to stop trying.</a:t>
            </a:r>
          </a:p>
          <a:p>
            <a:r>
              <a:rPr lang="en-GB" dirty="0" smtClean="0"/>
              <a:t>But:  take the risks you are ready for, young families and commitments mean risks may have to be small ones for now, but no risk is not living!</a:t>
            </a:r>
          </a:p>
          <a:p>
            <a:endParaRPr lang="en-GB" dirty="0"/>
          </a:p>
          <a:p>
            <a:r>
              <a:rPr lang="en-GB" b="1" dirty="0" smtClean="0"/>
              <a:t>Act</a:t>
            </a:r>
            <a:r>
              <a:rPr lang="en-GB" dirty="0" smtClean="0"/>
              <a:t> – Once you have something you are focused on you need to create awareness among your peers, if no one knows what you want they can’t help.!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457200"/>
            <a:ext cx="8239125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1676400"/>
            <a:ext cx="8239125" cy="10287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5448300"/>
            <a:ext cx="3047821" cy="11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39125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4152900"/>
            <a:ext cx="8239125" cy="171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62499" y="1676400"/>
            <a:ext cx="4010025" cy="22479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3400" y="1676400"/>
            <a:ext cx="4000500" cy="22479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57200"/>
            <a:ext cx="68199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5410200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7851648" y="1676400"/>
            <a:ext cx="3730752" cy="37338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10490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1676400"/>
            <a:ext cx="6819900" cy="43338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3400" y="3733800"/>
            <a:ext cx="4000500" cy="18288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8828" y="1676400"/>
            <a:ext cx="4005072" cy="18288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90600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957945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3400" y="1676400"/>
            <a:ext cx="2590800" cy="10287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52800" y="1676400"/>
            <a:ext cx="2590800" cy="10287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72200" y="1676400"/>
            <a:ext cx="2600325" cy="10287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72200" y="2933700"/>
            <a:ext cx="2600325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639300" cy="990600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5072" cy="4191000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54102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4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7945"/>
            <a:ext cx="9639300" cy="966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52900"/>
            <a:ext cx="9639300" cy="2019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3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1049000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1676400"/>
            <a:ext cx="5410200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3400" y="1676400"/>
            <a:ext cx="5410200" cy="42672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57200"/>
            <a:ext cx="8239124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5410200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81900" y="1676400"/>
            <a:ext cx="3995928" cy="399592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picture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57200"/>
            <a:ext cx="9639300" cy="990600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76400"/>
            <a:ext cx="5410200" cy="3733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5410200" cy="3733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9639300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5410200" cy="3733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6172200" y="1671782"/>
            <a:ext cx="5410200" cy="37384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07693" y="649287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2136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213600" cy="10287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00" y="5448300"/>
            <a:ext cx="3047821" cy="11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948709"/>
            <a:ext cx="8239125" cy="97559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accent6"/>
                </a:solidFill>
              </a:rPr>
              <a:pPr/>
              <a:t>‹#›</a:t>
            </a:fld>
            <a:endParaRPr lang="en-US" sz="700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948709"/>
            <a:ext cx="8239125" cy="97559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933700"/>
            <a:ext cx="8239125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33700"/>
            <a:ext cx="96393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33700"/>
            <a:ext cx="96393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7945"/>
            <a:ext cx="9639300" cy="966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9600" y="642112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489199" y="6421121"/>
            <a:ext cx="57868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CH2M_2015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01" y="6076950"/>
            <a:ext cx="1857124" cy="545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" y="0"/>
            <a:ext cx="914400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1"/>
          <a:stretch/>
        </p:blipFill>
        <p:spPr>
          <a:xfrm>
            <a:off x="8840612" y="0"/>
            <a:ext cx="3213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5164158-0CE9-4349-B3F5-2F2E57F0D0CB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3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4"/>
            <a:ext cx="11027485" cy="990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110490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0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76400"/>
            <a:ext cx="823912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10490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11049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10490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5410200" cy="4343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7200"/>
            <a:ext cx="8239125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39125" cy="4343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2582"/>
            <a:ext cx="11049000" cy="990600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54102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D"/>
                </a:solidFill>
              </a:defRPr>
            </a:lvl1pPr>
            <a:lvl2pPr>
              <a:defRPr sz="1600">
                <a:solidFill>
                  <a:srgbClr val="4D4D4D"/>
                </a:solidFill>
              </a:defRPr>
            </a:lvl2pPr>
            <a:lvl3pPr>
              <a:defRPr sz="1400">
                <a:solidFill>
                  <a:srgbClr val="4D4D4D"/>
                </a:solidFill>
              </a:defRPr>
            </a:lvl3pPr>
            <a:lvl4pPr>
              <a:defRPr sz="12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76400"/>
            <a:ext cx="54102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D"/>
                </a:solidFill>
              </a:defRPr>
            </a:lvl1pPr>
            <a:lvl2pPr>
              <a:defRPr sz="1600">
                <a:solidFill>
                  <a:srgbClr val="4D4D4D"/>
                </a:solidFill>
              </a:defRPr>
            </a:lvl2pPr>
            <a:lvl3pPr>
              <a:defRPr sz="1400">
                <a:solidFill>
                  <a:srgbClr val="4D4D4D"/>
                </a:solidFill>
              </a:defRPr>
            </a:lvl3pPr>
            <a:lvl4pPr>
              <a:defRPr sz="12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11027485" cy="990599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110490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7200"/>
            <a:ext cx="8239125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6819900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581900" y="1676400"/>
            <a:ext cx="4000500" cy="373380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457200"/>
            <a:ext cx="8239125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76400"/>
            <a:ext cx="8239125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09600" y="6400800"/>
            <a:ext cx="441435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z="700" smtClean="0">
                <a:solidFill>
                  <a:schemeClr val="accent6"/>
                </a:solidFill>
              </a:rPr>
              <a:pPr/>
              <a:t>‹#›</a:t>
            </a:fld>
            <a:endParaRPr lang="en-US" sz="7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907693" y="64030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3" r:id="rId2"/>
    <p:sldLayoutId id="2147483662" r:id="rId3"/>
    <p:sldLayoutId id="2147483703" r:id="rId4"/>
    <p:sldLayoutId id="2147483710" r:id="rId5"/>
    <p:sldLayoutId id="2147483676" r:id="rId6"/>
    <p:sldLayoutId id="2147483664" r:id="rId7"/>
    <p:sldLayoutId id="2147483665" r:id="rId8"/>
    <p:sldLayoutId id="2147483700" r:id="rId9"/>
    <p:sldLayoutId id="2147483701" r:id="rId10"/>
    <p:sldLayoutId id="2147483708" r:id="rId11"/>
    <p:sldLayoutId id="2147483704" r:id="rId12"/>
    <p:sldLayoutId id="2147483705" r:id="rId13"/>
    <p:sldLayoutId id="2147483706" r:id="rId14"/>
    <p:sldLayoutId id="2147483663" r:id="rId15"/>
    <p:sldLayoutId id="2147483707" r:id="rId16"/>
    <p:sldLayoutId id="2147483709" r:id="rId17"/>
    <p:sldLayoutId id="2147483668" r:id="rId18"/>
    <p:sldLayoutId id="2147483712" r:id="rId19"/>
    <p:sldLayoutId id="2147483666" r:id="rId20"/>
    <p:sldLayoutId id="2147483694" r:id="rId21"/>
    <p:sldLayoutId id="2147483697" r:id="rId22"/>
    <p:sldLayoutId id="2147483695" r:id="rId23"/>
    <p:sldLayoutId id="2147483696" r:id="rId24"/>
    <p:sldLayoutId id="2147483698" r:id="rId25"/>
    <p:sldLayoutId id="2147483711" r:id="rId26"/>
    <p:sldLayoutId id="2147483714" r:id="rId27"/>
    <p:sldLayoutId id="214748371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569913" indent="-280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–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860425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141413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484313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  <p15:guide id="12" orient="horz" pos="4032" userDrawn="1">
          <p15:clr>
            <a:srgbClr val="F26B43"/>
          </p15:clr>
        </p15:guide>
        <p15:guide id="13" orient="horz" pos="1056" userDrawn="1">
          <p15:clr>
            <a:srgbClr val="F26B43"/>
          </p15:clr>
        </p15:guide>
        <p15:guide id="14" pos="7296" userDrawn="1">
          <p15:clr>
            <a:srgbClr val="F26B43"/>
          </p15:clr>
        </p15:guide>
        <p15:guide id="15" pos="1968" userDrawn="1">
          <p15:clr>
            <a:srgbClr val="F26B43"/>
          </p15:clr>
        </p15:guide>
        <p15:guide id="16" pos="2112" userDrawn="1">
          <p15:clr>
            <a:srgbClr val="F26B43"/>
          </p15:clr>
        </p15:guide>
        <p15:guide id="17" orient="horz" pos="3408" userDrawn="1">
          <p15:clr>
            <a:srgbClr val="F26B43"/>
          </p15:clr>
        </p15:guide>
        <p15:guide id="18" orient="horz" pos="3264" userDrawn="1">
          <p15:clr>
            <a:srgbClr val="F26B43"/>
          </p15:clr>
        </p15:guide>
        <p15:guide id="19" pos="2856" userDrawn="1">
          <p15:clr>
            <a:srgbClr val="F26B43"/>
          </p15:clr>
        </p15:guide>
        <p15:guide id="20" pos="3000" userDrawn="1">
          <p15:clr>
            <a:srgbClr val="F26B43"/>
          </p15:clr>
        </p15:guide>
        <p15:guide id="21" pos="3744" userDrawn="1">
          <p15:clr>
            <a:srgbClr val="F26B43"/>
          </p15:clr>
        </p15:guide>
        <p15:guide id="22" pos="4632" userDrawn="1">
          <p15:clr>
            <a:srgbClr val="F26B43"/>
          </p15:clr>
        </p15:guide>
        <p15:guide id="23" pos="3888" userDrawn="1">
          <p15:clr>
            <a:srgbClr val="F26B43"/>
          </p15:clr>
        </p15:guide>
        <p15:guide id="24" pos="1080" userDrawn="1">
          <p15:clr>
            <a:srgbClr val="F26B43"/>
          </p15:clr>
        </p15:guide>
        <p15:guide id="25" pos="1224" userDrawn="1">
          <p15:clr>
            <a:srgbClr val="F26B43"/>
          </p15:clr>
        </p15:guide>
        <p15:guide id="26" orient="horz" pos="1704" userDrawn="1">
          <p15:clr>
            <a:srgbClr val="F26B43"/>
          </p15:clr>
        </p15:guide>
        <p15:guide id="27" orient="horz" pos="1848" userDrawn="1">
          <p15:clr>
            <a:srgbClr val="F26B43"/>
          </p15:clr>
        </p15:guide>
        <p15:guide id="28" orient="horz" pos="2472" userDrawn="1">
          <p15:clr>
            <a:srgbClr val="F26B43"/>
          </p15:clr>
        </p15:guide>
        <p15:guide id="29" orient="horz" pos="2616" userDrawn="1">
          <p15:clr>
            <a:srgbClr val="F26B43"/>
          </p15:clr>
        </p15:guide>
        <p15:guide id="30" pos="4776" userDrawn="1">
          <p15:clr>
            <a:srgbClr val="F26B43"/>
          </p15:clr>
        </p15:guide>
        <p15:guide id="31" pos="6558" userDrawn="1">
          <p15:clr>
            <a:srgbClr val="F26B43"/>
          </p15:clr>
        </p15:guide>
        <p15:guide id="32" pos="6408" userDrawn="1">
          <p15:clr>
            <a:srgbClr val="F26B43"/>
          </p15:clr>
        </p15:guide>
        <p15:guide id="33" pos="5664" userDrawn="1">
          <p15:clr>
            <a:srgbClr val="F26B43"/>
          </p15:clr>
        </p15:guide>
        <p15:guide id="34" pos="55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diagramLayout" Target="../diagrams/layout1.xml"/><Relationship Id="rId76" Type="http://schemas.openxmlformats.org/officeDocument/2006/relationships/image" Target="../media/image8.jpg"/><Relationship Id="rId7" Type="http://schemas.openxmlformats.org/officeDocument/2006/relationships/tags" Target="../tags/tag7.xml"/><Relationship Id="rId71" Type="http://schemas.microsoft.com/office/2007/relationships/diagramDrawing" Target="../diagrams/drawing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notesSlide" Target="../notesSlides/notesSlide2.xml"/><Relationship Id="rId74" Type="http://schemas.openxmlformats.org/officeDocument/2006/relationships/image" Target="../media/image6.jpg"/><Relationship Id="rId79" Type="http://schemas.openxmlformats.org/officeDocument/2006/relationships/image" Target="../media/image11.jpe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image" Target="../media/image14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slideLayout" Target="../slideLayouts/slideLayout27.xml"/><Relationship Id="rId73" Type="http://schemas.openxmlformats.org/officeDocument/2006/relationships/image" Target="../media/image5.jpeg"/><Relationship Id="rId78" Type="http://schemas.openxmlformats.org/officeDocument/2006/relationships/image" Target="../media/image10.jpg"/><Relationship Id="rId81" Type="http://schemas.openxmlformats.org/officeDocument/2006/relationships/image" Target="../media/image13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diagramQuickStyle" Target="../diagrams/quickStyle1.xml"/><Relationship Id="rId77" Type="http://schemas.openxmlformats.org/officeDocument/2006/relationships/image" Target="../media/image9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image" Target="../media/image4.jpeg"/><Relationship Id="rId80" Type="http://schemas.openxmlformats.org/officeDocument/2006/relationships/image" Target="../media/image12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diagramData" Target="../diagrams/data1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diagramColors" Target="../diagrams/colors1.xml"/><Relationship Id="rId75" Type="http://schemas.openxmlformats.org/officeDocument/2006/relationships/image" Target="../media/image7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ningplanet.com/guild/GPCCAR/" TargetMode="Externa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457200"/>
            <a:ext cx="11456832" cy="990600"/>
          </a:xfrm>
        </p:spPr>
        <p:txBody>
          <a:bodyPr/>
          <a:lstStyle/>
          <a:p>
            <a:r>
              <a:rPr lang="en-US" dirty="0"/>
              <a:t>Where do  the best Project Control people come </a:t>
            </a:r>
            <a:r>
              <a:rPr lang="en-US" dirty="0" smtClean="0"/>
              <a:t>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 a client, where will I find them?</a:t>
            </a:r>
          </a:p>
          <a:p>
            <a:r>
              <a:rPr lang="en-GB" dirty="0" smtClean="0"/>
              <a:t>As a person, how do I become more valuable?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399" y="3284113"/>
            <a:ext cx="8239125" cy="10287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Simon Springate</a:t>
            </a:r>
          </a:p>
          <a:p>
            <a:r>
              <a:rPr lang="en-GB" i="1" dirty="0"/>
              <a:t>CH2M European lead for Programme </a:t>
            </a:r>
            <a:r>
              <a:rPr lang="en-GB" i="1" dirty="0" smtClean="0"/>
              <a:t>Controls</a:t>
            </a:r>
          </a:p>
          <a:p>
            <a:r>
              <a:rPr lang="en-GB" i="1" dirty="0" smtClean="0"/>
              <a:t>Simon.Springate@ch2m.com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 we Progress and Demonstrate our Growth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108" y="1447803"/>
            <a:ext cx="1008859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cs typeface="Arial" panose="020B0604020202020204" pitchFamily="34" charset="0"/>
              </a:rPr>
              <a:t> </a:t>
            </a:r>
            <a:r>
              <a:rPr lang="en-US" sz="2400" b="1" dirty="0">
                <a:cs typeface="Arial" panose="020B0604020202020204" pitchFamily="34" charset="0"/>
              </a:rPr>
              <a:t>The Guild works with senior real-world, on-the-job practitioners </a:t>
            </a:r>
            <a:r>
              <a:rPr lang="en-US" sz="2400" b="1" dirty="0" smtClean="0">
                <a:cs typeface="Arial" panose="020B0604020202020204" pitchFamily="34" charset="0"/>
              </a:rPr>
              <a:t>(like </a:t>
            </a:r>
            <a:r>
              <a:rPr lang="en-US" sz="2400" b="1" dirty="0" smtClean="0">
                <a:cs typeface="Arial" panose="020B0604020202020204" pitchFamily="34" charset="0"/>
              </a:rPr>
              <a:t>you and me) who </a:t>
            </a:r>
            <a:r>
              <a:rPr lang="en-US" sz="2400" b="1" dirty="0">
                <a:cs typeface="Arial" panose="020B0604020202020204" pitchFamily="34" charset="0"/>
              </a:rPr>
              <a:t>act as Assessors to help Certify that we know and understand and can </a:t>
            </a:r>
            <a:r>
              <a:rPr lang="en-US" sz="2400" b="1" dirty="0" smtClean="0">
                <a:cs typeface="Arial" panose="020B0604020202020204" pitchFamily="34" charset="0"/>
              </a:rPr>
              <a:t>DEMONSTRATE these varying degrees </a:t>
            </a:r>
            <a:r>
              <a:rPr lang="en-US" sz="2400" b="1" dirty="0">
                <a:cs typeface="Arial" panose="020B0604020202020204" pitchFamily="34" charset="0"/>
              </a:rPr>
              <a:t>of Competency…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A computer 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based </a:t>
            </a: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exam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A career path </a:t>
            </a: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development plan</a:t>
            </a:r>
            <a:endParaRPr lang="en-US" b="1" dirty="0">
              <a:solidFill>
                <a:srgbClr val="9900CC"/>
              </a:solidFill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A formal 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virtual or </a:t>
            </a:r>
            <a:r>
              <a:rPr lang="en-US" b="1" dirty="0">
                <a:solidFill>
                  <a:srgbClr val="9900CC"/>
                </a:solidFill>
                <a:cs typeface="Arial" panose="020B0604020202020204" pitchFamily="34" charset="0"/>
              </a:rPr>
              <a:t>face to face interview 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with a Guild </a:t>
            </a: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Assessor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An experience 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profile </a:t>
            </a: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demonstrating our experience</a:t>
            </a: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 and </a:t>
            </a: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achievements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Supported by 360 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Degree </a:t>
            </a:r>
            <a:r>
              <a:rPr lang="en-US" b="1" dirty="0">
                <a:solidFill>
                  <a:srgbClr val="9900CC"/>
                </a:solidFill>
                <a:cs typeface="Arial" panose="020B0604020202020204" pitchFamily="34" charset="0"/>
              </a:rPr>
              <a:t>Capability References 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our </a:t>
            </a: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Peers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9900CC"/>
                </a:solidFill>
                <a:cs typeface="Arial" panose="020B0604020202020204" pitchFamily="34" charset="0"/>
              </a:rPr>
              <a:t>Supervisors</a:t>
            </a:r>
            <a:r>
              <a:rPr lang="en-US" dirty="0">
                <a:solidFill>
                  <a:srgbClr val="9900CC"/>
                </a:solidFill>
                <a:cs typeface="Arial" panose="020B0604020202020204" pitchFamily="34" charset="0"/>
              </a:rPr>
              <a:t> and </a:t>
            </a: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Clients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Coaching</a:t>
            </a:r>
            <a:r>
              <a:rPr lang="en-US" dirty="0" smtClean="0">
                <a:solidFill>
                  <a:srgbClr val="9900CC"/>
                </a:solidFill>
                <a:cs typeface="Arial" panose="020B0604020202020204" pitchFamily="34" charset="0"/>
              </a:rPr>
              <a:t> and </a:t>
            </a: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Mentoring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900CC"/>
                </a:solidFill>
                <a:cs typeface="Arial" panose="020B0604020202020204" pitchFamily="34" charset="0"/>
              </a:rPr>
              <a:t>Career Path Progression and Assistance…</a:t>
            </a:r>
            <a:endParaRPr lang="en-US" sz="2400" b="1" dirty="0">
              <a:solidFill>
                <a:srgbClr val="99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1" y="477226"/>
            <a:ext cx="11027485" cy="1538414"/>
          </a:xfrm>
        </p:spPr>
        <p:txBody>
          <a:bodyPr>
            <a:normAutofit/>
          </a:bodyPr>
          <a:lstStyle/>
          <a:p>
            <a:r>
              <a:rPr lang="en-GB" dirty="0"/>
              <a:t>And </a:t>
            </a:r>
            <a:r>
              <a:rPr lang="en-GB" dirty="0" smtClean="0"/>
              <a:t>finally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You </a:t>
            </a:r>
            <a:r>
              <a:rPr lang="en-GB" dirty="0"/>
              <a:t>don't know what you've </a:t>
            </a:r>
            <a:r>
              <a:rPr lang="en-GB" dirty="0" smtClean="0"/>
              <a:t>got 'Till </a:t>
            </a:r>
            <a:r>
              <a:rPr lang="en-GB" dirty="0"/>
              <a:t>it's </a:t>
            </a:r>
            <a:r>
              <a:rPr lang="en-GB" dirty="0" smtClean="0"/>
              <a:t>gone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904" y="2108768"/>
            <a:ext cx="1988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 move 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883" y="3151882"/>
            <a:ext cx="591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 prepared to be mobile – you work in the project business!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1537" y="4278634"/>
            <a:ext cx="690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you want to keep PC staff make sure you keep refreshing their posting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9167 0.03611 -0.03685 -0.01551 0.00872 0.00486 C 0.01146 0.00602 0.01419 0.00718 0.01693 0.00718 L 0.37435 0.00833 C 0.38607 0.01157 0.40378 0.0162 0.41289 0.02037 C 0.41471 0.0213 0.41575 0.025 0.41758 0.02639 C 0.41901 0.02755 0.4207 0.02732 0.42227 0.02755 C 0.42565 0.02963 0.42904 0.03171 0.43242 0.03357 C 0.43359 0.03426 0.43477 0.03403 0.43581 0.03472 C 0.43698 0.03565 0.43802 0.03727 0.43919 0.03843 C 0.44206 0.04097 0.44518 0.04282 0.44805 0.0456 C 0.45195 0.04954 0.45182 0.05301 0.45547 0.0588 C 0.45664 0.06088 0.4582 0.06181 0.4595 0.06366 C 0.4625 0.06852 0.46562 0.07361 0.46823 0.07917 C 0.46927 0.08125 0.4694 0.08426 0.47031 0.08657 C 0.47253 0.09236 0.47565 0.09722 0.47773 0.10324 C 0.47956 0.10857 0.48021 0.11458 0.48177 0.12014 L 0.48307 0.125 C 0.48359 0.12894 0.48398 0.13287 0.4845 0.13704 C 0.48464 0.13866 0.48542 0.14005 0.48516 0.14167 C 0.48516 0.14213 0.48255 0.16042 0.47969 0.16574 C 0.47786 0.16944 0.47591 0.17338 0.4737 0.17662 C 0.47292 0.17778 0.47187 0.17824 0.47096 0.17894 C 0.47057 0.18009 0.47031 0.18194 0.46966 0.18264 C 0.46367 0.18843 0.46224 0.18889 0.45742 0.19097 C 0.45547 0.19329 0.45352 0.19607 0.4513 0.19815 C 0.45065 0.19884 0.44714 0.20046 0.44661 0.20069 L 0.42565 0.20787 C 0.42253 0.20903 0.4194 0.21042 0.41628 0.21134 C 0.41419 0.21204 0.41224 0.21227 0.41016 0.21273 L 0.39531 0.21505 C 0.38398 0.21944 0.38164 0.22083 0.36549 0.22107 L 0.08581 0.21991 C 0.08125 0.21898 0.07682 0.21736 0.07227 0.21736 C -0.02188 0.21944 -0.11615 0.21782 -0.21016 0.22708 C -0.2194 0.2331 -0.23841 0.22755 -0.23789 0.24514 C -0.23763 0.25185 -0.23919 0.25972 -0.23724 0.26551 C -0.21745 0.32338 -0.20065 0.34745 -0.16823 0.38333 C -0.1388 0.41597 -0.14375 0.41343 -0.125 0.4169 C -0.12305 0.41852 -0.12109 0.42107 -0.11888 0.42176 C -0.07708 0.43171 -0.01758 0.41875 0.01615 0.41574 C 0.01849 0.41482 0.02083 0.41505 0.02292 0.41319 C 0.03906 0.4 0.02656 0.41157 0.04792 0.38565 C 0.04883 0.38472 0.04987 0.38426 0.05065 0.38333 C 0.05156 0.38218 0.05247 0.38079 0.05339 0.37963 C 0.06354 0.36759 0.07148 0.35833 0.0845 0.35324 C 0.08646 0.35232 0.08854 0.35139 0.09049 0.35069 C 0.11224 0.34514 0.12773 0.34491 0.15208 0.34352 C 0.17591 0.34236 0.19974 0.3419 0.2237 0.3412 C 0.23581 0.33796 0.24792 0.33426 0.26016 0.33148 C 0.26667 0.33009 0.27331 0.33079 0.27969 0.32917 C 0.28672 0.32755 0.29362 0.32407 0.30065 0.32199 C 0.30273 0.3213 0.30469 0.3213 0.30677 0.32083 C 0.31068 0.31968 0.32526 0.31435 0.33242 0.31366 C 0.33763 0.31296 0.34284 0.31273 0.34792 0.31227 C 0.36823 0.29699 0.35586 0.30509 0.40469 0.31111 C 0.40977 0.31181 0.41471 0.31458 0.41966 0.31713 C 0.42773 0.32153 0.43177 0.32569 0.43854 0.33148 C 0.43672 0.34468 0.43594 0.35857 0.43307 0.3713 C 0.43216 0.37546 0.42943 0.37755 0.42773 0.38079 C 0.42448 0.38727 0.42891 0.38264 0.42305 0.39051 C 0.41992 0.39444 0.41667 0.39769 0.41354 0.40116 C 0.41198 0.40301 0.41029 0.40417 0.40885 0.40602 C 0.40104 0.41597 0.41406 0.4088 0.39661 0.42292 C 0.38724 0.43056 0.38359 0.42963 0.37565 0.4338 C 0.3737 0.43472 0.37174 0.43681 0.36966 0.43727 C 0.36263 0.43912 0.3556 0.43935 0.3487 0.44097 C 0.33711 0.44375 0.32565 0.44745 0.31419 0.45046 C 0.31237 0.45093 0.31055 0.45116 0.30885 0.45162 L 0.28984 0.45648 C 0.27878 0.45926 0.26784 0.46343 0.25677 0.46482 C 0.10794 0.48357 0.22487 0.4706 -0.09466 0.47685 C -0.09805 0.47778 -0.1013 0.4787 -0.10469 0.4794 C -0.10742 0.47986 -0.11016 0.47963 -0.11289 0.48056 C -0.14688 0.4919 -0.10846 0.48264 -0.13724 0.48889 C -0.13789 0.49167 -0.13932 0.49421 -0.13919 0.49745 C -0.13867 0.5088 -0.13737 0.52014 -0.13516 0.53102 C -0.13451 0.53403 -0.13255 0.53519 -0.13112 0.53704 C -0.12943 0.53912 -0.12747 0.54074 -0.12565 0.54306 C -0.11706 0.55417 -0.13841 0.5338 -0.11628 0.55509 C -0.11003 0.56088 -0.10352 0.56574 -0.09727 0.57176 C -0.09583 0.57338 -0.09479 0.57616 -0.09323 0.57778 C -0.09245 0.5787 -0.09141 0.57847 -0.0905 0.57917 C -0.08268 0.58333 -0.07487 0.58843 -0.06693 0.59236 C -0.06406 0.59375 -0.06107 0.59375 -0.05807 0.59468 C -0.03008 0.60347 -0.04505 0.60093 -0.00807 0.60556 C 0.00742 0.60741 0.02292 0.6088 0.03854 0.61042 C 0.0612 0.60903 0.08398 0.6088 0.10677 0.60671 C 0.11003 0.60648 0.11302 0.60417 0.11628 0.60301 C 0.11797 0.60255 0.11979 0.60232 0.12161 0.60185 C 0.12279 0.60069 0.12409 0.6 0.125 0.59838 C 0.13411 0.58218 0.12552 0.59282 0.13112 0.58634 C 0.13529 0.56736 0.1276 0.60162 0.13854 0.55625 C 0.13932 0.55301 0.13997 0.55 0.14049 0.54653 C 0.14258 0.53357 0.14414 0.52014 0.14596 0.50694 C 0.14518 0.41944 0.14779 0.45463 0.14258 0.40116 L 0.14258 0.40116 L 0.13789 0.32199 C 0.13828 0.29468 0.13841 0.26736 0.13919 0.24028 C 0.13932 0.2338 0.13958 0.22732 0.14049 0.22107 C 0.14271 0.20648 0.14792 0.19398 0.15404 0.1838 C 0.15495 0.18218 0.15638 0.18148 0.15742 0.18009 C 0.15977 0.17755 0.16185 0.17431 0.16419 0.17176 C 0.16745 0.16806 0.1707 0.16389 0.17435 0.16088 C 0.18919 0.14884 0.19557 0.14028 0.21016 0.13704 C 0.22044 0.13472 0.23086 0.1338 0.24128 0.13218 C 0.24375 0.13056 0.24609 0.12824 0.2487 0.12732 C 0.25625 0.125 0.26406 0.12454 0.27161 0.12245 L 0.2845 0.11898 L 0.3487 0.13819 C 0.35273 0.13935 0.36016 0.14491 0.36354 0.14769 C 0.41966 0.19537 0.36966 0.15139 0.39323 0.17662 C 0.40781 0.19213 0.36784 0.1338 0.41016 0.19699 C 0.41146 0.19907 0.41237 0.20185 0.41354 0.20417 C 0.41836 0.21389 0.41654 0.20625 0.42227 0.22454 C 0.44036 0.28171 0.42604 0.24306 0.4345 0.26551 C 0.43542 0.27269 0.43633 0.27986 0.43724 0.28704 C 0.43737 0.28912 0.43776 0.2912 0.43789 0.29306 C 0.43841 0.30116 0.4388 0.30903 0.43919 0.31713 C 0.43945 0.32685 0.43919 0.33634 0.43984 0.34607 C 0.44206 0.37917 0.44674 0.32569 0.44128 0.39282 C 0.44062 0.40069 0.43828 0.40787 0.43724 0.41574 C 0.4345 0.43472 0.43737 0.41574 0.43385 0.43495 C 0.43346 0.43634 0.43346 0.43819 0.43307 0.43958 C 0.4319 0.44468 0.43034 0.44931 0.42904 0.45417 C 0.42878 0.45532 0.42865 0.45648 0.42839 0.45764 C 0.42539 0.47245 0.42721 0.4625 0.42565 0.47083 C 0.42591 0.47963 0.42604 0.48866 0.4263 0.49745 C 0.42643 0.49907 0.42682 0.50046 0.42708 0.50208 C 0.42747 0.50509 0.42799 0.50787 0.42839 0.51065 C 0.42865 0.51227 0.42865 0.51389 0.42904 0.51528 C 0.42995 0.51852 0.4332 0.52431 0.4345 0.52616 C 0.43555 0.52801 0.43659 0.52986 0.43789 0.53102 C 0.43958 0.53264 0.44154 0.53333 0.44323 0.53472 C 0.44609 0.53681 0.44831 0.53982 0.4513 0.54051 C 0.45299 0.54097 0.45456 0.5412 0.45612 0.5419 C 0.45859 0.54282 0.46094 0.54514 0.46354 0.54537 C 0.47187 0.54676 0.48021 0.5463 0.48854 0.54653 C 0.49505 0.54884 0.49075 0.54792 0.50143 0.54792 L 0.50143 0.54792 L 0.50143 0.54653 " pathEditMode="relative" ptsTypes="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Your greatest asset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09863" y="1760290"/>
            <a:ext cx="5104002" cy="2308371"/>
          </a:xfrm>
        </p:spPr>
        <p:txBody>
          <a:bodyPr>
            <a:normAutofit lnSpcReduction="10000"/>
          </a:bodyPr>
          <a:lstStyle/>
          <a:p>
            <a:r>
              <a:rPr lang="en-GB" sz="16600" dirty="0" smtClean="0">
                <a:solidFill>
                  <a:srgbClr val="7030A0"/>
                </a:solidFill>
              </a:rPr>
              <a:t>Trust</a:t>
            </a:r>
            <a:endParaRPr lang="en-US" sz="16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915" y="5368954"/>
            <a:ext cx="822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ED7601"/>
                </a:solidFill>
              </a:rPr>
              <a:t>Never underestimate how long ‘bad news’ sticks to you</a:t>
            </a:r>
            <a:endParaRPr lang="en-US" sz="2800" dirty="0">
              <a:solidFill>
                <a:srgbClr val="ED76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Simon.Springate@ch2m.com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  the best Project Control people come from?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121" y="1624365"/>
            <a:ext cx="9312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should say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	“Where are </a:t>
            </a:r>
            <a:r>
              <a:rPr lang="en-US" sz="2400" dirty="0"/>
              <a:t>the best Project Control people </a:t>
            </a:r>
            <a:r>
              <a:rPr lang="en-US" sz="2400" dirty="0" smtClean="0"/>
              <a:t>going to come </a:t>
            </a:r>
            <a:r>
              <a:rPr lang="en-US" sz="2400" dirty="0"/>
              <a:t>from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08618" y="3547900"/>
            <a:ext cx="9543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of todays senior control people started their careers when computers</a:t>
            </a:r>
            <a:br>
              <a:rPr lang="en-US" sz="2400" dirty="0" smtClean="0"/>
            </a:br>
            <a:r>
              <a:rPr lang="en-US" sz="2400" dirty="0" smtClean="0"/>
              <a:t>were still a novelty and Notebooks used paper!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89739" y="5471110"/>
            <a:ext cx="5217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Project Control Careers are rarely a straight line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OTLSHAPE_M_2d20d7dcc94f4de2946e4373d494f10b_Connector1"/>
          <p:cNvCxnSpPr>
            <a:endCxn id="115" idx="0"/>
          </p:cNvCxnSpPr>
          <p:nvPr>
            <p:custDataLst>
              <p:tags r:id="rId2"/>
            </p:custDataLst>
          </p:nvPr>
        </p:nvCxnSpPr>
        <p:spPr>
          <a:xfrm>
            <a:off x="6533262" y="3071518"/>
            <a:ext cx="7799" cy="349579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21750" y="6038358"/>
            <a:ext cx="6748500" cy="0"/>
          </a:xfrm>
          <a:prstGeom prst="straightConnector1">
            <a:avLst/>
          </a:prstGeom>
          <a:ln w="44450">
            <a:solidFill>
              <a:schemeClr val="accent1">
                <a:alpha val="3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OTLSHAPE_M_2d20d7dcc94f4de2946e4373d494f10b_Connector1"/>
          <p:cNvCxnSpPr/>
          <p:nvPr>
            <p:custDataLst>
              <p:tags r:id="rId3"/>
            </p:custDataLst>
          </p:nvPr>
        </p:nvCxnSpPr>
        <p:spPr>
          <a:xfrm flipH="1">
            <a:off x="7248691" y="3149600"/>
            <a:ext cx="6225" cy="882432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OTLSHAPE_M_040648a26ff84468a24e7480ad91620e_Connector1"/>
          <p:cNvCxnSpPr/>
          <p:nvPr>
            <p:custDataLst>
              <p:tags r:id="rId4"/>
            </p:custDataLst>
          </p:nvPr>
        </p:nvCxnSpPr>
        <p:spPr>
          <a:xfrm>
            <a:off x="4560793" y="3118641"/>
            <a:ext cx="0" cy="1169670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OTLSHAPE_M_516c2b687a0e49c6ad1a04234904938f_Connector1"/>
          <p:cNvCxnSpPr/>
          <p:nvPr>
            <p:custDataLst>
              <p:tags r:id="rId5"/>
            </p:custDataLst>
          </p:nvPr>
        </p:nvCxnSpPr>
        <p:spPr>
          <a:xfrm>
            <a:off x="9187153" y="2045954"/>
            <a:ext cx="557" cy="671847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OTLSHAPE_M_22ba966897a34657afc169ade639a7fb_Connector1"/>
          <p:cNvCxnSpPr/>
          <p:nvPr>
            <p:custDataLst>
              <p:tags r:id="rId6"/>
            </p:custDataLst>
          </p:nvPr>
        </p:nvCxnSpPr>
        <p:spPr>
          <a:xfrm>
            <a:off x="2476110" y="1911986"/>
            <a:ext cx="0" cy="831215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OTLSHAPE_TB_00000000000000000000000000000000_LeftEndCaps" hidden="1"/>
          <p:cNvSpPr txBox="1"/>
          <p:nvPr>
            <p:custDataLst>
              <p:tags r:id="rId7"/>
            </p:custDataLst>
          </p:nvPr>
        </p:nvSpPr>
        <p:spPr>
          <a:xfrm>
            <a:off x="1778000" y="2794170"/>
            <a:ext cx="469900" cy="2790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1978</a:t>
            </a:r>
          </a:p>
        </p:txBody>
      </p:sp>
      <p:sp>
        <p:nvSpPr>
          <p:cNvPr id="491" name="OTLSHAPE_TB_00000000000000000000000000000000_RightEndCaps" hidden="1"/>
          <p:cNvSpPr txBox="1"/>
          <p:nvPr>
            <p:custDataLst>
              <p:tags r:id="rId8"/>
            </p:custDataLst>
          </p:nvPr>
        </p:nvSpPr>
        <p:spPr>
          <a:xfrm>
            <a:off x="9950534" y="2794170"/>
            <a:ext cx="469900" cy="2790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492" name="OTLSHAPE_TB_00000000000000000000000000000000_ScaleContainer"/>
          <p:cNvSpPr/>
          <p:nvPr>
            <p:custDataLst>
              <p:tags r:id="rId9"/>
            </p:custDataLst>
          </p:nvPr>
        </p:nvSpPr>
        <p:spPr>
          <a:xfrm>
            <a:off x="1866901" y="2743200"/>
            <a:ext cx="8395855" cy="381000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TLSHAPE_TB_00000000000000000000000000000000_ElapsedTime" hidden="1"/>
          <p:cNvSpPr/>
          <p:nvPr>
            <p:custDataLst>
              <p:tags r:id="rId10"/>
            </p:custDataLst>
          </p:nvPr>
        </p:nvSpPr>
        <p:spPr>
          <a:xfrm>
            <a:off x="1524000" y="0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TLSHAPE_TB_00000000000000000000000000000000_TodayMarkerShape" hidden="1"/>
          <p:cNvSpPr/>
          <p:nvPr>
            <p:custDataLst>
              <p:tags r:id="rId11"/>
            </p:custDataLst>
          </p:nvPr>
        </p:nvSpPr>
        <p:spPr>
          <a:xfrm>
            <a:off x="9123770" y="31242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TLSHAPE_TB_00000000000000000000000000000000_TodayMarkerText" hidden="1"/>
          <p:cNvSpPr txBox="1"/>
          <p:nvPr>
            <p:custDataLst>
              <p:tags r:id="rId12"/>
            </p:custDataLst>
          </p:nvPr>
        </p:nvSpPr>
        <p:spPr>
          <a:xfrm>
            <a:off x="9178198" y="3251200"/>
            <a:ext cx="0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496" name="OTLSHAPE_TB_00000000000000000000000000000000_TimescaleInterval1"/>
          <p:cNvSpPr txBox="1"/>
          <p:nvPr>
            <p:custDataLst>
              <p:tags r:id="rId13"/>
            </p:custDataLst>
          </p:nvPr>
        </p:nvSpPr>
        <p:spPr>
          <a:xfrm>
            <a:off x="2597065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1978</a:t>
            </a:r>
          </a:p>
        </p:txBody>
      </p:sp>
      <p:cxnSp>
        <p:nvCxnSpPr>
          <p:cNvPr id="497" name="OTLSHAPE_TB_00000000000000000000000000000000_Separator1"/>
          <p:cNvCxnSpPr/>
          <p:nvPr>
            <p:custDataLst>
              <p:tags r:id="rId14"/>
            </p:custDataLst>
          </p:nvPr>
        </p:nvCxnSpPr>
        <p:spPr>
          <a:xfrm>
            <a:off x="3246052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OTLSHAPE_TB_00000000000000000000000000000000_TimescaleInterval2"/>
          <p:cNvSpPr txBox="1"/>
          <p:nvPr>
            <p:custDataLst>
              <p:tags r:id="rId15"/>
            </p:custDataLst>
          </p:nvPr>
        </p:nvSpPr>
        <p:spPr>
          <a:xfrm>
            <a:off x="3309552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1982</a:t>
            </a:r>
          </a:p>
        </p:txBody>
      </p:sp>
      <p:cxnSp>
        <p:nvCxnSpPr>
          <p:cNvPr id="499" name="OTLSHAPE_TB_00000000000000000000000000000000_Separator2"/>
          <p:cNvCxnSpPr/>
          <p:nvPr>
            <p:custDataLst>
              <p:tags r:id="rId16"/>
            </p:custDataLst>
          </p:nvPr>
        </p:nvCxnSpPr>
        <p:spPr>
          <a:xfrm>
            <a:off x="3958539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OTLSHAPE_TB_00000000000000000000000000000000_TimescaleInterval3"/>
          <p:cNvSpPr txBox="1"/>
          <p:nvPr>
            <p:custDataLst>
              <p:tags r:id="rId17"/>
            </p:custDataLst>
          </p:nvPr>
        </p:nvSpPr>
        <p:spPr>
          <a:xfrm>
            <a:off x="4022039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1986</a:t>
            </a:r>
          </a:p>
        </p:txBody>
      </p:sp>
      <p:cxnSp>
        <p:nvCxnSpPr>
          <p:cNvPr id="501" name="OTLSHAPE_TB_00000000000000000000000000000000_Separator3"/>
          <p:cNvCxnSpPr/>
          <p:nvPr>
            <p:custDataLst>
              <p:tags r:id="rId18"/>
            </p:custDataLst>
          </p:nvPr>
        </p:nvCxnSpPr>
        <p:spPr>
          <a:xfrm>
            <a:off x="4671026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OTLSHAPE_TB_00000000000000000000000000000000_TimescaleInterval4"/>
          <p:cNvSpPr txBox="1"/>
          <p:nvPr>
            <p:custDataLst>
              <p:tags r:id="rId19"/>
            </p:custDataLst>
          </p:nvPr>
        </p:nvSpPr>
        <p:spPr>
          <a:xfrm>
            <a:off x="4734526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1990</a:t>
            </a:r>
          </a:p>
        </p:txBody>
      </p:sp>
      <p:cxnSp>
        <p:nvCxnSpPr>
          <p:cNvPr id="503" name="OTLSHAPE_TB_00000000000000000000000000000000_Separator4"/>
          <p:cNvCxnSpPr/>
          <p:nvPr>
            <p:custDataLst>
              <p:tags r:id="rId20"/>
            </p:custDataLst>
          </p:nvPr>
        </p:nvCxnSpPr>
        <p:spPr>
          <a:xfrm>
            <a:off x="5383513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OTLSHAPE_TB_00000000000000000000000000000000_TimescaleInterval5"/>
          <p:cNvSpPr txBox="1"/>
          <p:nvPr>
            <p:custDataLst>
              <p:tags r:id="rId21"/>
            </p:custDataLst>
          </p:nvPr>
        </p:nvSpPr>
        <p:spPr>
          <a:xfrm>
            <a:off x="5447013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1994</a:t>
            </a:r>
          </a:p>
        </p:txBody>
      </p:sp>
      <p:cxnSp>
        <p:nvCxnSpPr>
          <p:cNvPr id="505" name="OTLSHAPE_TB_00000000000000000000000000000000_Separator5"/>
          <p:cNvCxnSpPr/>
          <p:nvPr>
            <p:custDataLst>
              <p:tags r:id="rId22"/>
            </p:custDataLst>
          </p:nvPr>
        </p:nvCxnSpPr>
        <p:spPr>
          <a:xfrm>
            <a:off x="6096000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OTLSHAPE_TB_00000000000000000000000000000000_TimescaleInterval6"/>
          <p:cNvSpPr txBox="1"/>
          <p:nvPr>
            <p:custDataLst>
              <p:tags r:id="rId23"/>
            </p:custDataLst>
          </p:nvPr>
        </p:nvSpPr>
        <p:spPr>
          <a:xfrm>
            <a:off x="6159500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1998</a:t>
            </a:r>
          </a:p>
        </p:txBody>
      </p:sp>
      <p:cxnSp>
        <p:nvCxnSpPr>
          <p:cNvPr id="507" name="OTLSHAPE_TB_00000000000000000000000000000000_Separator6"/>
          <p:cNvCxnSpPr/>
          <p:nvPr>
            <p:custDataLst>
              <p:tags r:id="rId24"/>
            </p:custDataLst>
          </p:nvPr>
        </p:nvCxnSpPr>
        <p:spPr>
          <a:xfrm>
            <a:off x="6808487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OTLSHAPE_TB_00000000000000000000000000000000_TimescaleInterval7"/>
          <p:cNvSpPr txBox="1"/>
          <p:nvPr>
            <p:custDataLst>
              <p:tags r:id="rId25"/>
            </p:custDataLst>
          </p:nvPr>
        </p:nvSpPr>
        <p:spPr>
          <a:xfrm>
            <a:off x="6871987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2002</a:t>
            </a:r>
          </a:p>
        </p:txBody>
      </p:sp>
      <p:cxnSp>
        <p:nvCxnSpPr>
          <p:cNvPr id="509" name="OTLSHAPE_TB_00000000000000000000000000000000_Separator7"/>
          <p:cNvCxnSpPr/>
          <p:nvPr>
            <p:custDataLst>
              <p:tags r:id="rId26"/>
            </p:custDataLst>
          </p:nvPr>
        </p:nvCxnSpPr>
        <p:spPr>
          <a:xfrm>
            <a:off x="7520974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OTLSHAPE_TB_00000000000000000000000000000000_TimescaleInterval8"/>
          <p:cNvSpPr txBox="1"/>
          <p:nvPr>
            <p:custDataLst>
              <p:tags r:id="rId27"/>
            </p:custDataLst>
          </p:nvPr>
        </p:nvSpPr>
        <p:spPr>
          <a:xfrm>
            <a:off x="7584474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2006</a:t>
            </a:r>
          </a:p>
        </p:txBody>
      </p:sp>
      <p:cxnSp>
        <p:nvCxnSpPr>
          <p:cNvPr id="511" name="OTLSHAPE_TB_00000000000000000000000000000000_Separator8"/>
          <p:cNvCxnSpPr/>
          <p:nvPr>
            <p:custDataLst>
              <p:tags r:id="rId28"/>
            </p:custDataLst>
          </p:nvPr>
        </p:nvCxnSpPr>
        <p:spPr>
          <a:xfrm>
            <a:off x="8233461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OTLSHAPE_TB_00000000000000000000000000000000_TimescaleInterval9"/>
          <p:cNvSpPr txBox="1"/>
          <p:nvPr>
            <p:custDataLst>
              <p:tags r:id="rId29"/>
            </p:custDataLst>
          </p:nvPr>
        </p:nvSpPr>
        <p:spPr>
          <a:xfrm>
            <a:off x="8296961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</a:p>
        </p:txBody>
      </p:sp>
      <p:cxnSp>
        <p:nvCxnSpPr>
          <p:cNvPr id="513" name="OTLSHAPE_TB_00000000000000000000000000000000_Separator9"/>
          <p:cNvCxnSpPr/>
          <p:nvPr>
            <p:custDataLst>
              <p:tags r:id="rId30"/>
            </p:custDataLst>
          </p:nvPr>
        </p:nvCxnSpPr>
        <p:spPr>
          <a:xfrm>
            <a:off x="8945948" y="28067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OTLSHAPE_TB_00000000000000000000000000000000_TimescaleInterval10"/>
          <p:cNvSpPr txBox="1"/>
          <p:nvPr>
            <p:custDataLst>
              <p:tags r:id="rId31"/>
            </p:custDataLst>
          </p:nvPr>
        </p:nvSpPr>
        <p:spPr>
          <a:xfrm>
            <a:off x="9009448" y="284067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524" name="OTLSHAPE_M_22ba966897a34657afc169ade639a7fb_Title"/>
          <p:cNvSpPr txBox="1"/>
          <p:nvPr>
            <p:custDataLst>
              <p:tags r:id="rId32"/>
            </p:custDataLst>
          </p:nvPr>
        </p:nvSpPr>
        <p:spPr>
          <a:xfrm>
            <a:off x="1851482" y="1505885"/>
            <a:ext cx="2177769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b="1" spc="-4" dirty="0">
                <a:solidFill>
                  <a:schemeClr val="accent6"/>
                </a:solidFill>
              </a:rPr>
              <a:t>Started work</a:t>
            </a:r>
            <a:br>
              <a:rPr lang="en-US" sz="1400" b="1" spc="-4" dirty="0">
                <a:solidFill>
                  <a:schemeClr val="accent6"/>
                </a:solidFill>
              </a:rPr>
            </a:br>
            <a:r>
              <a:rPr lang="en-US" sz="1400" b="1" spc="-4" dirty="0">
                <a:solidFill>
                  <a:schemeClr val="accent6"/>
                </a:solidFill>
              </a:rPr>
              <a:t>Trident Equipment</a:t>
            </a:r>
          </a:p>
        </p:txBody>
      </p:sp>
      <p:sp>
        <p:nvSpPr>
          <p:cNvPr id="525" name="OTLSHAPE_M_22ba966897a34657afc169ade639a7fb_Date"/>
          <p:cNvSpPr txBox="1"/>
          <p:nvPr>
            <p:custDataLst>
              <p:tags r:id="rId33"/>
            </p:custDataLst>
          </p:nvPr>
        </p:nvSpPr>
        <p:spPr>
          <a:xfrm>
            <a:off x="2251923" y="2063641"/>
            <a:ext cx="85587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July 1977</a:t>
            </a:r>
          </a:p>
        </p:txBody>
      </p:sp>
      <p:sp>
        <p:nvSpPr>
          <p:cNvPr id="526" name="OTLSHAPE_M_22ba966897a34657afc169ade639a7fb_Shape"/>
          <p:cNvSpPr/>
          <p:nvPr>
            <p:custDataLst>
              <p:tags r:id="rId34"/>
            </p:custDataLst>
          </p:nvPr>
        </p:nvSpPr>
        <p:spPr>
          <a:xfrm rot="16200000">
            <a:off x="2500317" y="1911985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0" y="1"/>
          <a:ext cx="9144000" cy="105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sp>
        <p:nvSpPr>
          <p:cNvPr id="533" name="OTLSHAPE_M_d508bc8e7bdc47cbb9f4b176c303be74_Title"/>
          <p:cNvSpPr txBox="1"/>
          <p:nvPr>
            <p:custDataLst>
              <p:tags r:id="rId35"/>
            </p:custDataLst>
          </p:nvPr>
        </p:nvSpPr>
        <p:spPr>
          <a:xfrm>
            <a:off x="5577468" y="1145268"/>
            <a:ext cx="224790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Trained to facilitate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Value Management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Workshops </a:t>
            </a:r>
          </a:p>
          <a:p>
            <a:pPr algn="ctr"/>
            <a:r>
              <a:rPr lang="en-US" sz="1200" spc="-4" dirty="0">
                <a:solidFill>
                  <a:srgbClr val="ED7651"/>
                </a:solidFill>
              </a:rPr>
              <a:t>(Turning Point)</a:t>
            </a:r>
          </a:p>
        </p:txBody>
      </p:sp>
      <p:sp>
        <p:nvSpPr>
          <p:cNvPr id="540" name="OTLSHAPE_M_516c2b687a0e49c6ad1a04234904938f_Date"/>
          <p:cNvSpPr txBox="1"/>
          <p:nvPr>
            <p:custDataLst>
              <p:tags r:id="rId36"/>
            </p:custDataLst>
          </p:nvPr>
        </p:nvSpPr>
        <p:spPr>
          <a:xfrm>
            <a:off x="9523264" y="2365606"/>
            <a:ext cx="902892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00B0F0"/>
                </a:solidFill>
              </a:rPr>
              <a:t>February 2014</a:t>
            </a:r>
            <a:br>
              <a:rPr lang="en-US" sz="1000" b="1" dirty="0">
                <a:solidFill>
                  <a:srgbClr val="00B0F0"/>
                </a:solidFill>
              </a:rPr>
            </a:br>
            <a:r>
              <a:rPr lang="en-US" sz="1000" b="1" dirty="0">
                <a:solidFill>
                  <a:srgbClr val="00B0F0"/>
                </a:solidFill>
              </a:rPr>
              <a:t>CH2M</a:t>
            </a:r>
          </a:p>
        </p:txBody>
      </p:sp>
      <p:sp>
        <p:nvSpPr>
          <p:cNvPr id="541" name="OTLSHAPE_M_516c2b687a0e49c6ad1a04234904938f_Shape"/>
          <p:cNvSpPr/>
          <p:nvPr>
            <p:custDataLst>
              <p:tags r:id="rId37"/>
            </p:custDataLst>
          </p:nvPr>
        </p:nvSpPr>
        <p:spPr>
          <a:xfrm rot="16200000">
            <a:off x="9191236" y="2036115"/>
            <a:ext cx="165100" cy="165100"/>
          </a:xfrm>
          <a:prstGeom prst="flowChartMerg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TLSHAPE_M_040648a26ff84468a24e7480ad91620e_Shape"/>
          <p:cNvSpPr/>
          <p:nvPr>
            <p:custDataLst>
              <p:tags r:id="rId38"/>
            </p:custDataLst>
          </p:nvPr>
        </p:nvSpPr>
        <p:spPr>
          <a:xfrm>
            <a:off x="4457295" y="2601608"/>
            <a:ext cx="228600" cy="254000"/>
          </a:xfrm>
          <a:prstGeom prst="diamond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8" name="OTLSHAPE_M_3bdee929928a47ec82ab115ac7f7e690_Title"/>
          <p:cNvSpPr txBox="1"/>
          <p:nvPr>
            <p:custDataLst>
              <p:tags r:id="rId39"/>
            </p:custDataLst>
          </p:nvPr>
        </p:nvSpPr>
        <p:spPr>
          <a:xfrm>
            <a:off x="3961309" y="3908403"/>
            <a:ext cx="134802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Planned escalator</a:t>
            </a:r>
          </a:p>
          <a:p>
            <a:pPr algn="ctr"/>
            <a:r>
              <a:rPr lang="en-US" sz="1200" spc="-4" dirty="0">
                <a:solidFill>
                  <a:schemeClr val="dk2"/>
                </a:solidFill>
              </a:rPr>
              <a:t> replacement </a:t>
            </a:r>
          </a:p>
        </p:txBody>
      </p:sp>
      <p:sp>
        <p:nvSpPr>
          <p:cNvPr id="550" name="OTLSHAPE_M_3bdee929928a47ec82ab115ac7f7e690_Shape"/>
          <p:cNvSpPr/>
          <p:nvPr>
            <p:custDataLst>
              <p:tags r:id="rId40"/>
            </p:custDataLst>
          </p:nvPr>
        </p:nvSpPr>
        <p:spPr>
          <a:xfrm>
            <a:off x="7143255" y="2967696"/>
            <a:ext cx="228600" cy="2540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TLSHAPE_M_2d20d7dcc94f4de2946e4373d494f10b_Title"/>
          <p:cNvSpPr txBox="1"/>
          <p:nvPr>
            <p:custDataLst>
              <p:tags r:id="rId41"/>
            </p:custDataLst>
          </p:nvPr>
        </p:nvSpPr>
        <p:spPr>
          <a:xfrm>
            <a:off x="6216875" y="4113836"/>
            <a:ext cx="203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Project Controls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in PPP</a:t>
            </a:r>
          </a:p>
        </p:txBody>
      </p:sp>
      <p:sp>
        <p:nvSpPr>
          <p:cNvPr id="552" name="OTLSHAPE_M_2d20d7dcc94f4de2946e4373d494f10b_Date"/>
          <p:cNvSpPr txBox="1"/>
          <p:nvPr>
            <p:custDataLst>
              <p:tags r:id="rId42"/>
            </p:custDataLst>
          </p:nvPr>
        </p:nvSpPr>
        <p:spPr>
          <a:xfrm>
            <a:off x="6813935" y="4032032"/>
            <a:ext cx="83788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2003</a:t>
            </a:r>
          </a:p>
        </p:txBody>
      </p:sp>
      <p:sp>
        <p:nvSpPr>
          <p:cNvPr id="554" name="OTLSHAPE_M_531134c2e0824479a13cfb7e6eaeb30c_Title"/>
          <p:cNvSpPr txBox="1"/>
          <p:nvPr>
            <p:custDataLst>
              <p:tags r:id="rId43"/>
            </p:custDataLst>
          </p:nvPr>
        </p:nvSpPr>
        <p:spPr>
          <a:xfrm>
            <a:off x="7375143" y="3348625"/>
            <a:ext cx="20574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dk2"/>
                </a:solidFill>
              </a:rPr>
              <a:t>Went overseas </a:t>
            </a:r>
            <a:br>
              <a:rPr lang="en-US" sz="1100" spc="-4" dirty="0">
                <a:solidFill>
                  <a:schemeClr val="dk2"/>
                </a:solidFill>
              </a:rPr>
            </a:br>
            <a:r>
              <a:rPr lang="en-US" sz="1100" spc="-4" dirty="0">
                <a:solidFill>
                  <a:schemeClr val="dk2"/>
                </a:solidFill>
              </a:rPr>
              <a:t>Director PC Qatar Rail</a:t>
            </a:r>
          </a:p>
        </p:txBody>
      </p:sp>
      <p:sp>
        <p:nvSpPr>
          <p:cNvPr id="555" name="OTLSHAPE_M_531134c2e0824479a13cfb7e6eaeb30c_Date"/>
          <p:cNvSpPr txBox="1"/>
          <p:nvPr>
            <p:custDataLst>
              <p:tags r:id="rId44"/>
            </p:custDataLst>
          </p:nvPr>
        </p:nvSpPr>
        <p:spPr>
          <a:xfrm>
            <a:off x="7968082" y="3204378"/>
            <a:ext cx="92032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00B0F0"/>
                </a:solidFill>
              </a:rPr>
              <a:t>December 2010</a:t>
            </a:r>
          </a:p>
        </p:txBody>
      </p:sp>
      <p:sp>
        <p:nvSpPr>
          <p:cNvPr id="556" name="OTLSHAPE_M_531134c2e0824479a13cfb7e6eaeb30c_Shape"/>
          <p:cNvSpPr/>
          <p:nvPr>
            <p:custDataLst>
              <p:tags r:id="rId45"/>
            </p:custDataLst>
          </p:nvPr>
        </p:nvSpPr>
        <p:spPr>
          <a:xfrm>
            <a:off x="8684290" y="3041063"/>
            <a:ext cx="152400" cy="177800"/>
          </a:xfrm>
          <a:prstGeom prst="plus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M_d508bc8e7bdc47cbb9f4b176c303be74_Shape"/>
          <p:cNvSpPr/>
          <p:nvPr>
            <p:custDataLst>
              <p:tags r:id="rId46"/>
            </p:custDataLst>
          </p:nvPr>
        </p:nvSpPr>
        <p:spPr>
          <a:xfrm>
            <a:off x="9788218" y="2765861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OTLSHAPE_M_d508bc8e7bdc47cbb9f4b176c303be74_Shape"/>
          <p:cNvSpPr/>
          <p:nvPr>
            <p:custDataLst>
              <p:tags r:id="rId47"/>
            </p:custDataLst>
          </p:nvPr>
        </p:nvSpPr>
        <p:spPr>
          <a:xfrm>
            <a:off x="2373745" y="26416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" name="OTLSHAPE_M_531134c2e0824479a13cfb7e6eaeb30c_Shape"/>
          <p:cNvSpPr/>
          <p:nvPr>
            <p:custDataLst>
              <p:tags r:id="rId48"/>
            </p:custDataLst>
          </p:nvPr>
        </p:nvSpPr>
        <p:spPr>
          <a:xfrm>
            <a:off x="8814611" y="2622647"/>
            <a:ext cx="152400" cy="177800"/>
          </a:xfrm>
          <a:prstGeom prst="plus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2" y="5802061"/>
            <a:ext cx="716470" cy="499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04" y="5799984"/>
            <a:ext cx="703195" cy="503193"/>
          </a:xfrm>
          <a:prstGeom prst="rect">
            <a:avLst/>
          </a:prstGeom>
        </p:spPr>
      </p:pic>
      <p:sp>
        <p:nvSpPr>
          <p:cNvPr id="93" name="OTLSHAPE_M_3bdee929928a47ec82ab115ac7f7e690_Title"/>
          <p:cNvSpPr txBox="1"/>
          <p:nvPr>
            <p:custDataLst>
              <p:tags r:id="rId49"/>
            </p:custDataLst>
          </p:nvPr>
        </p:nvSpPr>
        <p:spPr>
          <a:xfrm>
            <a:off x="9007168" y="6313774"/>
            <a:ext cx="2019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dk2"/>
                </a:solidFill>
              </a:rPr>
              <a:t>Consulted on scheduling</a:t>
            </a:r>
            <a:br>
              <a:rPr lang="en-US" sz="1100" spc="-4" dirty="0">
                <a:solidFill>
                  <a:schemeClr val="dk2"/>
                </a:solidFill>
              </a:rPr>
            </a:br>
            <a:r>
              <a:rPr lang="en-US" sz="1100" spc="-4" dirty="0">
                <a:solidFill>
                  <a:schemeClr val="dk2"/>
                </a:solidFill>
              </a:rPr>
              <a:t>Thames </a:t>
            </a:r>
            <a:r>
              <a:rPr lang="en-US" sz="1100" spc="-4" dirty="0" smtClean="0">
                <a:solidFill>
                  <a:schemeClr val="dk2"/>
                </a:solidFill>
              </a:rPr>
              <a:t>Barrier maintenance</a:t>
            </a:r>
            <a:endParaRPr lang="en-US" sz="1100" spc="-4" dirty="0">
              <a:solidFill>
                <a:schemeClr val="dk2"/>
              </a:solidFill>
            </a:endParaRPr>
          </a:p>
        </p:txBody>
      </p:sp>
      <p:sp>
        <p:nvSpPr>
          <p:cNvPr id="94" name="OTLSHAPE_M_3bdee929928a47ec82ab115ac7f7e690_Title"/>
          <p:cNvSpPr txBox="1"/>
          <p:nvPr>
            <p:custDataLst>
              <p:tags r:id="rId50"/>
            </p:custDataLst>
          </p:nvPr>
        </p:nvSpPr>
        <p:spPr>
          <a:xfrm>
            <a:off x="1285580" y="6306899"/>
            <a:ext cx="2019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spc="-4" dirty="0">
                <a:solidFill>
                  <a:schemeClr val="dk2"/>
                </a:solidFill>
              </a:rPr>
              <a:t>Supply lights to Thames</a:t>
            </a:r>
            <a:br>
              <a:rPr lang="en-US" sz="1100" spc="-4" dirty="0">
                <a:solidFill>
                  <a:schemeClr val="dk2"/>
                </a:solidFill>
              </a:rPr>
            </a:br>
            <a:r>
              <a:rPr lang="en-US" sz="1100" spc="-4" dirty="0">
                <a:solidFill>
                  <a:schemeClr val="dk2"/>
                </a:solidFill>
              </a:rPr>
              <a:t>Barrier construction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91" y="3690727"/>
            <a:ext cx="624508" cy="525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68" y="3237694"/>
            <a:ext cx="894280" cy="670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49" y="4470837"/>
            <a:ext cx="1254711" cy="44030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492490" y="977522"/>
            <a:ext cx="1069413" cy="1436489"/>
            <a:chOff x="6508538" y="3845623"/>
            <a:chExt cx="1069413" cy="143648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538" y="3845623"/>
              <a:ext cx="1068967" cy="14236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978" y="4830280"/>
              <a:ext cx="724973" cy="45183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49" y="1201657"/>
            <a:ext cx="1095060" cy="612519"/>
          </a:xfrm>
          <a:prstGeom prst="rect">
            <a:avLst/>
          </a:prstGeom>
        </p:spPr>
      </p:pic>
      <p:sp>
        <p:nvSpPr>
          <p:cNvPr id="100" name="OTLSHAPE_M_d508bc8e7bdc47cbb9f4b176c303be74_Title"/>
          <p:cNvSpPr txBox="1"/>
          <p:nvPr>
            <p:custDataLst>
              <p:tags r:id="rId51"/>
            </p:custDataLst>
          </p:nvPr>
        </p:nvSpPr>
        <p:spPr>
          <a:xfrm>
            <a:off x="3238861" y="1029014"/>
            <a:ext cx="22479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Built House</a:t>
            </a:r>
          </a:p>
        </p:txBody>
      </p:sp>
      <p:sp>
        <p:nvSpPr>
          <p:cNvPr id="102" name="OTLSHAPE_M_3bdee929928a47ec82ab115ac7f7e690_Title"/>
          <p:cNvSpPr txBox="1"/>
          <p:nvPr>
            <p:custDataLst>
              <p:tags r:id="rId52"/>
            </p:custDataLst>
          </p:nvPr>
        </p:nvSpPr>
        <p:spPr>
          <a:xfrm>
            <a:off x="2043516" y="3754094"/>
            <a:ext cx="20193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GEC Trained as planner</a:t>
            </a:r>
          </a:p>
          <a:p>
            <a:pPr algn="ctr"/>
            <a:r>
              <a:rPr lang="en-US" sz="1200" spc="-4" dirty="0">
                <a:solidFill>
                  <a:schemeClr val="dk2"/>
                </a:solidFill>
              </a:rPr>
              <a:t> to build Dutch naval sonar</a:t>
            </a:r>
          </a:p>
        </p:txBody>
      </p:sp>
      <p:sp>
        <p:nvSpPr>
          <p:cNvPr id="92" name="OTLSHAPE_M_531134c2e0824479a13cfb7e6eaeb30c_Title"/>
          <p:cNvSpPr txBox="1"/>
          <p:nvPr>
            <p:custDataLst>
              <p:tags r:id="rId53"/>
            </p:custDataLst>
          </p:nvPr>
        </p:nvSpPr>
        <p:spPr>
          <a:xfrm>
            <a:off x="9168198" y="960109"/>
            <a:ext cx="706842" cy="61555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00B0F0"/>
                </a:solidFill>
              </a:rPr>
              <a:t>2012</a:t>
            </a:r>
            <a:br>
              <a:rPr lang="en-US" sz="1000" b="1" dirty="0">
                <a:solidFill>
                  <a:srgbClr val="00B0F0"/>
                </a:solidFill>
              </a:rPr>
            </a:br>
            <a:r>
              <a:rPr lang="en-US" sz="1000" spc="-4" dirty="0">
                <a:solidFill>
                  <a:schemeClr val="dk2"/>
                </a:solidFill>
              </a:rPr>
              <a:t>South Africa </a:t>
            </a:r>
            <a:br>
              <a:rPr lang="en-US" sz="1000" spc="-4" dirty="0">
                <a:solidFill>
                  <a:schemeClr val="dk2"/>
                </a:solidFill>
              </a:rPr>
            </a:br>
            <a:r>
              <a:rPr lang="en-US" sz="1000" spc="-4" dirty="0">
                <a:solidFill>
                  <a:schemeClr val="dk2"/>
                </a:solidFill>
              </a:rPr>
              <a:t>&amp; Ghana</a:t>
            </a:r>
            <a:br>
              <a:rPr lang="en-US" sz="1000" spc="-4" dirty="0">
                <a:solidFill>
                  <a:schemeClr val="dk2"/>
                </a:solidFill>
              </a:rPr>
            </a:br>
            <a:r>
              <a:rPr lang="en-US" sz="1000" spc="-4" dirty="0">
                <a:solidFill>
                  <a:schemeClr val="dk2"/>
                </a:solidFill>
              </a:rPr>
              <a:t>Gold Mine</a:t>
            </a:r>
          </a:p>
        </p:txBody>
      </p:sp>
      <p:cxnSp>
        <p:nvCxnSpPr>
          <p:cNvPr id="106" name="OTLSHAPE_M_2d20d7dcc94f4de2946e4373d494f10b_Connector1"/>
          <p:cNvCxnSpPr/>
          <p:nvPr>
            <p:custDataLst>
              <p:tags r:id="rId54"/>
            </p:custDataLst>
          </p:nvPr>
        </p:nvCxnSpPr>
        <p:spPr>
          <a:xfrm flipH="1">
            <a:off x="5224463" y="3149535"/>
            <a:ext cx="1" cy="1471773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TLSHAPE_M_d508bc8e7bdc47cbb9f4b176c303be74_Title"/>
          <p:cNvSpPr txBox="1"/>
          <p:nvPr>
            <p:custDataLst>
              <p:tags r:id="rId55"/>
            </p:custDataLst>
          </p:nvPr>
        </p:nvSpPr>
        <p:spPr>
          <a:xfrm>
            <a:off x="4159737" y="4423420"/>
            <a:ext cx="2247900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Project Engineer on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1</a:t>
            </a:r>
            <a:r>
              <a:rPr lang="en-US" sz="1200" spc="-4" baseline="30000" dirty="0">
                <a:solidFill>
                  <a:schemeClr val="dk2"/>
                </a:solidFill>
              </a:rPr>
              <a:t>st</a:t>
            </a:r>
            <a:r>
              <a:rPr lang="en-US" sz="1200" spc="-4" dirty="0">
                <a:solidFill>
                  <a:schemeClr val="dk2"/>
                </a:solidFill>
              </a:rPr>
              <a:t> London Underground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 Windows based planning system</a:t>
            </a:r>
          </a:p>
          <a:p>
            <a:pPr algn="ctr"/>
            <a:r>
              <a:rPr lang="en-US" sz="1200" spc="-4" dirty="0">
                <a:solidFill>
                  <a:srgbClr val="ED7651"/>
                </a:solidFill>
              </a:rPr>
              <a:t>(Turning Point)</a:t>
            </a:r>
          </a:p>
          <a:p>
            <a:pPr algn="ctr"/>
            <a:endParaRPr lang="en-US" sz="1200" spc="-4" dirty="0">
              <a:solidFill>
                <a:schemeClr val="dk2"/>
              </a:solidFill>
            </a:endParaRPr>
          </a:p>
        </p:txBody>
      </p:sp>
      <p:sp>
        <p:nvSpPr>
          <p:cNvPr id="111" name="OTLSHAPE_M_22ba966897a34657afc169ade639a7fb_Date"/>
          <p:cNvSpPr txBox="1"/>
          <p:nvPr>
            <p:custDataLst>
              <p:tags r:id="rId56"/>
            </p:custDataLst>
          </p:nvPr>
        </p:nvSpPr>
        <p:spPr>
          <a:xfrm>
            <a:off x="2135061" y="5657358"/>
            <a:ext cx="85587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1977</a:t>
            </a:r>
          </a:p>
        </p:txBody>
      </p:sp>
      <p:sp>
        <p:nvSpPr>
          <p:cNvPr id="112" name="OTLSHAPE_M_22ba966897a34657afc169ade639a7fb_Date"/>
          <p:cNvSpPr txBox="1"/>
          <p:nvPr>
            <p:custDataLst>
              <p:tags r:id="rId57"/>
            </p:custDataLst>
          </p:nvPr>
        </p:nvSpPr>
        <p:spPr>
          <a:xfrm>
            <a:off x="9800204" y="5646095"/>
            <a:ext cx="85587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2015</a:t>
            </a:r>
          </a:p>
        </p:txBody>
      </p:sp>
      <p:sp>
        <p:nvSpPr>
          <p:cNvPr id="113" name="OTLSHAPE_M_d508bc8e7bdc47cbb9f4b176c303be74_Shape"/>
          <p:cNvSpPr/>
          <p:nvPr>
            <p:custDataLst>
              <p:tags r:id="rId58"/>
            </p:custDataLst>
          </p:nvPr>
        </p:nvSpPr>
        <p:spPr>
          <a:xfrm>
            <a:off x="6417329" y="3002834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5" name="OTLSHAPE_M_2d20d7dcc94f4de2946e4373d494f10b_Title"/>
          <p:cNvSpPr txBox="1"/>
          <p:nvPr>
            <p:custDataLst>
              <p:tags r:id="rId59"/>
            </p:custDataLst>
          </p:nvPr>
        </p:nvSpPr>
        <p:spPr>
          <a:xfrm>
            <a:off x="5525060" y="3421096"/>
            <a:ext cx="203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Became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a Dad</a:t>
            </a:r>
          </a:p>
        </p:txBody>
      </p:sp>
      <p:sp>
        <p:nvSpPr>
          <p:cNvPr id="119" name="Flowchart: Extract 118"/>
          <p:cNvSpPr/>
          <p:nvPr/>
        </p:nvSpPr>
        <p:spPr>
          <a:xfrm>
            <a:off x="5124772" y="3121116"/>
            <a:ext cx="199381" cy="20118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0" name="OTLSHAPE_M_2d20d7dcc94f4de2946e4373d494f10b_Connector1"/>
          <p:cNvCxnSpPr/>
          <p:nvPr>
            <p:custDataLst>
              <p:tags r:id="rId60"/>
            </p:custDataLst>
          </p:nvPr>
        </p:nvCxnSpPr>
        <p:spPr>
          <a:xfrm>
            <a:off x="6652844" y="1966412"/>
            <a:ext cx="1" cy="606494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lowchart: Extract 117"/>
          <p:cNvSpPr/>
          <p:nvPr/>
        </p:nvSpPr>
        <p:spPr>
          <a:xfrm>
            <a:off x="6553154" y="2461836"/>
            <a:ext cx="199381" cy="20118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Up-Down Arrow 121"/>
          <p:cNvSpPr/>
          <p:nvPr/>
        </p:nvSpPr>
        <p:spPr>
          <a:xfrm>
            <a:off x="2855255" y="2686294"/>
            <a:ext cx="258861" cy="470747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123" name="OTLSHAPE_M_d508bc8e7bdc47cbb9f4b176c303be74_Title"/>
          <p:cNvSpPr txBox="1"/>
          <p:nvPr>
            <p:custDataLst>
              <p:tags r:id="rId61"/>
            </p:custDataLst>
          </p:nvPr>
        </p:nvSpPr>
        <p:spPr>
          <a:xfrm>
            <a:off x="1849074" y="2348203"/>
            <a:ext cx="2247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Company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goes bust</a:t>
            </a:r>
          </a:p>
        </p:txBody>
      </p:sp>
      <p:sp>
        <p:nvSpPr>
          <p:cNvPr id="124" name="OTLSHAPE_M_d508bc8e7bdc47cbb9f4b176c303be74_Title"/>
          <p:cNvSpPr txBox="1"/>
          <p:nvPr>
            <p:custDataLst>
              <p:tags r:id="rId62"/>
            </p:custDataLst>
          </p:nvPr>
        </p:nvSpPr>
        <p:spPr>
          <a:xfrm>
            <a:off x="3485121" y="2223515"/>
            <a:ext cx="2247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Cold war ends: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joined London Underground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51" y="1707476"/>
            <a:ext cx="1124876" cy="7021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4" y="4239735"/>
            <a:ext cx="1311178" cy="821236"/>
          </a:xfrm>
          <a:prstGeom prst="rect">
            <a:avLst/>
          </a:prstGeom>
        </p:spPr>
      </p:pic>
      <p:cxnSp>
        <p:nvCxnSpPr>
          <p:cNvPr id="127" name="OTLSHAPE_M_2d20d7dcc94f4de2946e4373d494f10b_Connector1"/>
          <p:cNvCxnSpPr/>
          <p:nvPr>
            <p:custDataLst>
              <p:tags r:id="rId63"/>
            </p:custDataLst>
          </p:nvPr>
        </p:nvCxnSpPr>
        <p:spPr>
          <a:xfrm flipH="1">
            <a:off x="3564839" y="3207164"/>
            <a:ext cx="1" cy="1827419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TLSHAPE_M_d508bc8e7bdc47cbb9f4b176c303be74_Title"/>
          <p:cNvSpPr txBox="1"/>
          <p:nvPr>
            <p:custDataLst>
              <p:tags r:id="rId64"/>
            </p:custDataLst>
          </p:nvPr>
        </p:nvSpPr>
        <p:spPr>
          <a:xfrm>
            <a:off x="2461301" y="5012098"/>
            <a:ext cx="2291684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schemeClr val="dk2"/>
                </a:solidFill>
              </a:rPr>
              <a:t>1</a:t>
            </a:r>
            <a:r>
              <a:rPr lang="en-US" sz="1200" spc="-4" baseline="30000" dirty="0">
                <a:solidFill>
                  <a:schemeClr val="dk2"/>
                </a:solidFill>
              </a:rPr>
              <a:t>st</a:t>
            </a:r>
            <a:r>
              <a:rPr lang="en-US" sz="1200" spc="-4" dirty="0">
                <a:solidFill>
                  <a:schemeClr val="dk2"/>
                </a:solidFill>
              </a:rPr>
              <a:t> interest in Project Mgt.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Saw graph of change vs. date.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sz="1200" spc="-4" dirty="0">
                <a:solidFill>
                  <a:schemeClr val="dk2"/>
                </a:solidFill>
              </a:rPr>
              <a:t>Nimrod would never finish!</a:t>
            </a:r>
            <a:br>
              <a:rPr lang="en-US" sz="1200" spc="-4" dirty="0">
                <a:solidFill>
                  <a:schemeClr val="dk2"/>
                </a:solidFill>
              </a:rPr>
            </a:br>
            <a:r>
              <a:rPr lang="en-US" dirty="0">
                <a:solidFill>
                  <a:srgbClr val="ED7651"/>
                </a:solidFill>
              </a:rPr>
              <a:t>(Turning Point)</a:t>
            </a:r>
          </a:p>
          <a:p>
            <a:pPr algn="ctr"/>
            <a:endParaRPr lang="en-US" sz="1200" spc="-4" dirty="0">
              <a:solidFill>
                <a:schemeClr val="dk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66" y="3343530"/>
            <a:ext cx="715137" cy="415777"/>
          </a:xfrm>
          <a:prstGeom prst="rect">
            <a:avLst/>
          </a:prstGeom>
        </p:spPr>
      </p:pic>
      <p:sp>
        <p:nvSpPr>
          <p:cNvPr id="129" name="Flowchart: Extract 128"/>
          <p:cNvSpPr/>
          <p:nvPr/>
        </p:nvSpPr>
        <p:spPr>
          <a:xfrm>
            <a:off x="3465147" y="3129090"/>
            <a:ext cx="199381" cy="20118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9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 Control function – a personal view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654" y="1593903"/>
            <a:ext cx="9091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Program Manager or Project Manager is the CEO</a:t>
            </a:r>
          </a:p>
          <a:p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34574" y="3377397"/>
            <a:ext cx="1075320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The Program Controller supports that role by;</a:t>
            </a:r>
            <a:br>
              <a:rPr lang="en-GB" sz="2800" dirty="0" smtClean="0"/>
            </a:br>
            <a:endParaRPr lang="en-GB" sz="28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Informing on what has happened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Predicting what will happen next – and in the longer term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Keeps the records and maintains trust by ONLY producing assured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7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 and Programme Controller – a profile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108" y="1447803"/>
            <a:ext cx="1008859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3 Skills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Data Integration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Can communicate with real people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Understand function and capability of Project software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2 Attributes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Accuracy that people trust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Record Keeper – because no one else is interested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1 Deep Knowledge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Understand Project and Programme Management – read, listen, participate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grow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690" y="979250"/>
            <a:ext cx="6353329" cy="1665615"/>
            <a:chOff x="3334043" y="703385"/>
            <a:chExt cx="5598941" cy="1730326"/>
          </a:xfrm>
        </p:grpSpPr>
        <p:sp>
          <p:nvSpPr>
            <p:cNvPr id="3" name="Flowchart: Delay 2"/>
            <p:cNvSpPr/>
            <p:nvPr/>
          </p:nvSpPr>
          <p:spPr>
            <a:xfrm>
              <a:off x="6710289" y="703385"/>
              <a:ext cx="2222695" cy="173032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34043" y="703385"/>
              <a:ext cx="3854548" cy="1730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9790" y="1183942"/>
            <a:ext cx="503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EXPLORE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Explore your business interests and passions.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Explore your strengths and areas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Explore and seize every </a:t>
            </a:r>
            <a:r>
              <a:rPr lang="en-GB" dirty="0" smtClean="0">
                <a:solidFill>
                  <a:schemeClr val="bg1"/>
                </a:solidFill>
              </a:rPr>
              <a:t>available opportunity.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96178" y="2951998"/>
            <a:ext cx="6353329" cy="1665615"/>
            <a:chOff x="3334043" y="703385"/>
            <a:chExt cx="5598941" cy="1730326"/>
          </a:xfrm>
        </p:grpSpPr>
        <p:sp>
          <p:nvSpPr>
            <p:cNvPr id="17" name="Flowchart: Delay 16"/>
            <p:cNvSpPr/>
            <p:nvPr/>
          </p:nvSpPr>
          <p:spPr>
            <a:xfrm>
              <a:off x="6710289" y="703385"/>
              <a:ext cx="2222695" cy="1730326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34043" y="703385"/>
              <a:ext cx="3854548" cy="1730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55027" y="3123085"/>
            <a:ext cx="5136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PREPARE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Search for </a:t>
            </a:r>
            <a:r>
              <a:rPr lang="en-GB" sz="1600" dirty="0" smtClean="0">
                <a:solidFill>
                  <a:schemeClr val="bg1"/>
                </a:solidFill>
              </a:rPr>
              <a:t>opportunities to </a:t>
            </a:r>
            <a:r>
              <a:rPr lang="en-GB" sz="1600" dirty="0">
                <a:solidFill>
                  <a:schemeClr val="bg1"/>
                </a:solidFill>
              </a:rPr>
              <a:t>grow and </a:t>
            </a:r>
            <a:r>
              <a:rPr lang="en-GB" sz="1600" dirty="0" smtClean="0">
                <a:solidFill>
                  <a:schemeClr val="bg1"/>
                </a:solidFill>
              </a:rPr>
              <a:t>learn.</a:t>
            </a:r>
            <a:endParaRPr lang="en-GB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Identify people who can help and will invest in your career.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Tell 3 People what you want to 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Engage in </a:t>
            </a:r>
            <a:r>
              <a:rPr lang="en-GB" sz="1600" dirty="0" smtClean="0">
                <a:solidFill>
                  <a:schemeClr val="bg1"/>
                </a:solidFill>
              </a:rPr>
              <a:t>learning </a:t>
            </a:r>
            <a:r>
              <a:rPr lang="en-GB" sz="1600" dirty="0">
                <a:solidFill>
                  <a:schemeClr val="bg1"/>
                </a:solidFill>
              </a:rPr>
              <a:t>(courses, books, presentations, etc</a:t>
            </a:r>
            <a:r>
              <a:rPr lang="en-GB" sz="1600" dirty="0" smtClean="0">
                <a:solidFill>
                  <a:schemeClr val="bg1"/>
                </a:solidFill>
              </a:rPr>
              <a:t>.).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50666" y="4888337"/>
            <a:ext cx="6353329" cy="1665615"/>
            <a:chOff x="2870477" y="4881830"/>
            <a:chExt cx="6353329" cy="1665615"/>
          </a:xfrm>
        </p:grpSpPr>
        <p:grpSp>
          <p:nvGrpSpPr>
            <p:cNvPr id="19" name="Group 18"/>
            <p:cNvGrpSpPr/>
            <p:nvPr/>
          </p:nvGrpSpPr>
          <p:grpSpPr>
            <a:xfrm>
              <a:off x="2870477" y="4881830"/>
              <a:ext cx="6353329" cy="1665615"/>
              <a:chOff x="3334043" y="703385"/>
              <a:chExt cx="5598941" cy="1730326"/>
            </a:xfrm>
          </p:grpSpPr>
          <p:sp>
            <p:nvSpPr>
              <p:cNvPr id="20" name="Flowchart: Delay 19"/>
              <p:cNvSpPr/>
              <p:nvPr/>
            </p:nvSpPr>
            <p:spPr>
              <a:xfrm>
                <a:off x="6710289" y="703385"/>
                <a:ext cx="2222695" cy="1730326"/>
              </a:xfrm>
              <a:prstGeom prst="flowChartDelay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334043" y="703385"/>
                <a:ext cx="3854548" cy="17303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999142" y="4918239"/>
              <a:ext cx="6096000" cy="13542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</a:rPr>
                <a:t>ACT</a:t>
              </a:r>
              <a:endParaRPr lang="en-GB" sz="1600" b="1" dirty="0">
                <a:solidFill>
                  <a:schemeClr val="bg1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</a:rPr>
                <a:t>Regular </a:t>
              </a:r>
              <a:r>
                <a:rPr lang="en-GB" sz="1600" dirty="0">
                  <a:solidFill>
                    <a:schemeClr val="bg1"/>
                  </a:solidFill>
                </a:rPr>
                <a:t>conversations with your supervisor, coach &amp; mentor.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Create a </a:t>
              </a:r>
              <a:r>
                <a:rPr lang="en-GB" sz="1600" dirty="0" smtClean="0">
                  <a:solidFill>
                    <a:schemeClr val="bg1"/>
                  </a:solidFill>
                </a:rPr>
                <a:t>liveable Development Plan.</a:t>
              </a:r>
              <a:endParaRPr lang="en-GB" sz="1600" dirty="0">
                <a:solidFill>
                  <a:schemeClr val="bg1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Dare to be brave - volunteer for challenging opportunities.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</a:rPr>
                <a:t>Use the 70:20:10 Rule to constantly develop yourself.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8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Historically demonstrable experience was key</a:t>
            </a:r>
            <a:br>
              <a:rPr lang="en-GB" dirty="0" smtClean="0"/>
            </a:br>
            <a:r>
              <a:rPr lang="en-GB" dirty="0" smtClean="0"/>
              <a:t> 	– and that takes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108" y="1447803"/>
            <a:ext cx="1008859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As a recruiter I am only interested in;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Experience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Personal knowledge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Recommendations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Qualifications </a:t>
            </a:r>
            <a:r>
              <a:rPr lang="en-GB" sz="2400" b="1" u="sng" dirty="0" smtClean="0">
                <a:solidFill>
                  <a:srgbClr val="ED7601"/>
                </a:solidFill>
                <a:cs typeface="Arial" panose="020B0604020202020204" pitchFamily="34" charset="0"/>
              </a:rPr>
              <a:t>didn’t</a:t>
            </a:r>
            <a:r>
              <a:rPr lang="en-GB" sz="2400" b="1" dirty="0" smtClean="0">
                <a:solidFill>
                  <a:srgbClr val="ED7601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cs typeface="Arial" panose="020B0604020202020204" pitchFamily="34" charset="0"/>
              </a:rPr>
              <a:t>help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Prince 2, APMP, MSP</a:t>
            </a:r>
            <a:endParaRPr lang="en-GB" dirty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Masters in Project Management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But now that is all going to change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Welcome to the </a:t>
            </a:r>
            <a:r>
              <a:rPr lang="en-GB" sz="2400" b="1" dirty="0" smtClean="0">
                <a:solidFill>
                  <a:srgbClr val="9900CC"/>
                </a:solidFill>
                <a:cs typeface="Arial" panose="020B0604020202020204" pitchFamily="34" charset="0"/>
              </a:rPr>
              <a:t>Guild of Project Controls</a:t>
            </a:r>
            <a:endParaRPr lang="en-US" sz="2400" b="1" dirty="0">
              <a:solidFill>
                <a:srgbClr val="9900CC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Growing more rounded, capable and competent practitioners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108" y="1447803"/>
            <a:ext cx="100885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Arial" panose="020B0604020202020204" pitchFamily="34" charset="0"/>
              </a:rPr>
              <a:t>We need to ensure that the practitioner Community has a standard set of Tools &amp; Techniques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The </a:t>
            </a:r>
            <a:r>
              <a:rPr lang="en-GB" b="1" dirty="0" smtClean="0">
                <a:cs typeface="Arial" panose="020B0604020202020204" pitchFamily="34" charset="0"/>
              </a:rPr>
              <a:t>Guild of Project Controls </a:t>
            </a:r>
            <a:r>
              <a:rPr lang="en-GB" dirty="0" smtClean="0">
                <a:cs typeface="Arial" panose="020B0604020202020204" pitchFamily="34" charset="0"/>
              </a:rPr>
              <a:t>has been working with hundreds of junior and senior practitioners from all parts of the globe and all industry sectors to craft an initial </a:t>
            </a:r>
            <a:r>
              <a:rPr lang="en-GB" b="1" dirty="0" smtClean="0">
                <a:cs typeface="Arial" panose="020B0604020202020204" pitchFamily="34" charset="0"/>
              </a:rPr>
              <a:t>Compendium and Reference </a:t>
            </a:r>
            <a:r>
              <a:rPr lang="en-GB" dirty="0" smtClean="0">
                <a:cs typeface="Arial" panose="020B0604020202020204" pitchFamily="34" charset="0"/>
              </a:rPr>
              <a:t>(CAR) containing an initial “baseline set of Tools and Techniques”.</a:t>
            </a:r>
            <a:endParaRPr lang="en-GB" dirty="0"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Available Free here</a:t>
            </a:r>
            <a:r>
              <a:rPr lang="en-GB" dirty="0">
                <a:cs typeface="Arial" panose="020B0604020202020204" pitchFamily="34" charset="0"/>
              </a:rPr>
              <a:t>… </a:t>
            </a:r>
            <a:r>
              <a:rPr lang="en-GB" dirty="0">
                <a:cs typeface="Arial" panose="020B0604020202020204" pitchFamily="34" charset="0"/>
                <a:hlinkClick r:id="rId2"/>
              </a:rPr>
              <a:t>http://www.planningplanet.com/guild/GPCCAR</a:t>
            </a:r>
            <a:r>
              <a:rPr lang="en-GB" dirty="0" smtClean="0">
                <a:cs typeface="Arial" panose="020B0604020202020204" pitchFamily="34" charset="0"/>
                <a:hlinkClick r:id="rId2"/>
              </a:rPr>
              <a:t>/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These are not new, they are a collation from open-source, freely available practices, procedures, tools and techniques coming from practitioners and associated professional bodies.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These have been </a:t>
            </a:r>
            <a:r>
              <a:rPr lang="en-US" dirty="0" smtClean="0">
                <a:cs typeface="Arial" panose="020B0604020202020204" pitchFamily="34" charset="0"/>
              </a:rPr>
              <a:t>organised </a:t>
            </a:r>
            <a:r>
              <a:rPr lang="en-US" dirty="0" smtClean="0">
                <a:cs typeface="Arial" panose="020B0604020202020204" pitchFamily="34" charset="0"/>
              </a:rPr>
              <a:t>the Knowledge into 12 interconnected </a:t>
            </a:r>
            <a:r>
              <a:rPr lang="en-US" b="1" dirty="0" smtClean="0">
                <a:cs typeface="Arial" panose="020B0604020202020204" pitchFamily="34" charset="0"/>
              </a:rPr>
              <a:t>Process-Driven Modules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01-Project Controls,   02-People,   03-Scope,   04-Risk,   05-Contracts,   06-Resources,  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CC"/>
                </a:solidFill>
                <a:cs typeface="Arial" panose="020B0604020202020204" pitchFamily="34" charset="0"/>
              </a:rPr>
              <a:t>07-Planning,   08-Cost,   09-Progress,   10-Change,   11-Databases and   12-Claims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Open-source change process for ANYONE to suggest a change or improvement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45" y="474734"/>
            <a:ext cx="8529063" cy="63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75" y="457200"/>
            <a:ext cx="11049000" cy="990600"/>
          </a:xfrm>
        </p:spPr>
        <p:txBody>
          <a:bodyPr/>
          <a:lstStyle/>
          <a:p>
            <a:r>
              <a:rPr lang="en-US" dirty="0" smtClean="0"/>
              <a:t>The Knowledge and our </a:t>
            </a:r>
            <a:br>
              <a:rPr lang="en-US" dirty="0" smtClean="0"/>
            </a:br>
            <a:r>
              <a:rPr lang="en-US" dirty="0" smtClean="0"/>
              <a:t>own Career Development…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09" y="1567491"/>
            <a:ext cx="36932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cs typeface="Arial" panose="020B0604020202020204" pitchFamily="34" charset="0"/>
              </a:rPr>
              <a:t>FELLOW </a:t>
            </a:r>
            <a:r>
              <a:rPr lang="en-US" sz="1400" dirty="0" smtClean="0">
                <a:cs typeface="Arial" panose="020B0604020202020204" pitchFamily="34" charset="0"/>
              </a:rPr>
              <a:t>as </a:t>
            </a:r>
            <a:r>
              <a:rPr lang="en-US" sz="1400" dirty="0">
                <a:cs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rgbClr val="9900CC"/>
                </a:solidFill>
                <a:cs typeface="Arial" panose="020B0604020202020204" pitchFamily="34" charset="0"/>
              </a:rPr>
              <a:t>MENTOR</a:t>
            </a:r>
            <a:r>
              <a:rPr lang="en-US" sz="1400" b="1" dirty="0">
                <a:cs typeface="Arial" panose="020B0604020202020204" pitchFamily="34" charset="0"/>
              </a:rPr>
              <a:t>, </a:t>
            </a:r>
            <a:r>
              <a:rPr lang="en-US" sz="1400" b="1" dirty="0" smtClean="0">
                <a:solidFill>
                  <a:srgbClr val="9900CC"/>
                </a:solidFill>
                <a:cs typeface="Arial" panose="020B0604020202020204" pitchFamily="34" charset="0"/>
              </a:rPr>
              <a:t>LEADER, ROLE MODEL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300" b="1" dirty="0">
              <a:solidFill>
                <a:srgbClr val="9900CC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00" b="1" dirty="0" smtClean="0">
              <a:solidFill>
                <a:srgbClr val="9900CC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cs typeface="Arial" panose="020B0604020202020204" pitchFamily="34" charset="0"/>
              </a:rPr>
              <a:t>EXPERT </a:t>
            </a:r>
            <a:r>
              <a:rPr lang="en-US" sz="1400" b="1" dirty="0">
                <a:cs typeface="Arial" panose="020B0604020202020204" pitchFamily="34" charset="0"/>
              </a:rPr>
              <a:t>- </a:t>
            </a:r>
            <a:r>
              <a:rPr lang="en-US" sz="1400" dirty="0" smtClean="0">
                <a:cs typeface="Arial" panose="020B0604020202020204" pitchFamily="34" charset="0"/>
              </a:rPr>
              <a:t>as </a:t>
            </a:r>
            <a:r>
              <a:rPr lang="en-US" sz="1400" dirty="0">
                <a:cs typeface="Arial" panose="020B0604020202020204" pitchFamily="34" charset="0"/>
              </a:rPr>
              <a:t>a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SUPERVISOR</a:t>
            </a:r>
            <a:r>
              <a:rPr lang="en-US" sz="1400" dirty="0">
                <a:cs typeface="Arial" panose="020B0604020202020204" pitchFamily="34" charset="0"/>
              </a:rPr>
              <a:t> or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MANAGER</a:t>
            </a:r>
            <a:r>
              <a:rPr lang="en-US" sz="1400" dirty="0">
                <a:cs typeface="Arial" panose="020B0604020202020204" pitchFamily="34" charset="0"/>
              </a:rPr>
              <a:t> and </a:t>
            </a:r>
            <a:r>
              <a:rPr lang="en-US" sz="1400" dirty="0" smtClean="0">
                <a:solidFill>
                  <a:srgbClr val="9900CC"/>
                </a:solidFill>
                <a:cs typeface="Arial" panose="020B0604020202020204" pitchFamily="34" charset="0"/>
              </a:rPr>
              <a:t>MENTOR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00" dirty="0">
              <a:solidFill>
                <a:srgbClr val="9900CC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cs typeface="Arial" panose="020B0604020202020204" pitchFamily="34" charset="0"/>
              </a:rPr>
              <a:t>ADVANCED </a:t>
            </a:r>
            <a:r>
              <a:rPr lang="en-US" sz="1400" b="1" dirty="0">
                <a:cs typeface="Arial" panose="020B0604020202020204" pitchFamily="34" charset="0"/>
              </a:rPr>
              <a:t>- </a:t>
            </a:r>
            <a:r>
              <a:rPr lang="en-US" sz="1400" dirty="0">
                <a:cs typeface="Arial" panose="020B0604020202020204" pitchFamily="34" charset="0"/>
              </a:rPr>
              <a:t>to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ANALYZE</a:t>
            </a:r>
            <a:r>
              <a:rPr lang="en-US" sz="1400" dirty="0"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EVALUATE</a:t>
            </a:r>
            <a:r>
              <a:rPr lang="en-US" sz="1400" dirty="0">
                <a:cs typeface="Arial" panose="020B0604020202020204" pitchFamily="34" charset="0"/>
              </a:rPr>
              <a:t> &amp;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CREATE</a:t>
            </a:r>
            <a:r>
              <a:rPr lang="en-US" sz="1400" dirty="0">
                <a:cs typeface="Arial" panose="020B0604020202020204" pitchFamily="34" charset="0"/>
              </a:rPr>
              <a:t> relevant facts, concepts, procedures &amp; critical </a:t>
            </a:r>
            <a:r>
              <a:rPr lang="en-US" sz="1400" dirty="0" smtClean="0">
                <a:cs typeface="Arial" panose="020B0604020202020204" pitchFamily="34" charset="0"/>
              </a:rPr>
              <a:t>thinking knowledge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cs typeface="Arial" panose="020B0604020202020204" pitchFamily="34" charset="0"/>
              </a:rPr>
              <a:t>COMPETENT </a:t>
            </a:r>
            <a:r>
              <a:rPr lang="en-US" sz="1400" b="1" dirty="0">
                <a:cs typeface="Arial" panose="020B0604020202020204" pitchFamily="34" charset="0"/>
              </a:rPr>
              <a:t>- </a:t>
            </a:r>
            <a:r>
              <a:rPr lang="en-US" sz="1400" dirty="0">
                <a:cs typeface="Arial" panose="020B0604020202020204" pitchFamily="34" charset="0"/>
              </a:rPr>
              <a:t>to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APPLY</a:t>
            </a:r>
            <a:r>
              <a:rPr lang="en-US" sz="1400" dirty="0">
                <a:cs typeface="Arial" panose="020B0604020202020204" pitchFamily="34" charset="0"/>
              </a:rPr>
              <a:t> and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ANALYZE</a:t>
            </a:r>
            <a:r>
              <a:rPr lang="en-US" sz="1400" dirty="0">
                <a:cs typeface="Arial" panose="020B0604020202020204" pitchFamily="34" charset="0"/>
              </a:rPr>
              <a:t> relevant facts, concepts, procedures and critical thinking knowledge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cs typeface="Arial" panose="020B0604020202020204" pitchFamily="34" charset="0"/>
              </a:rPr>
              <a:t>PREPARATORY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- to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REMEMBER</a:t>
            </a:r>
            <a:r>
              <a:rPr lang="en-US" sz="1400" dirty="0">
                <a:cs typeface="Arial" panose="020B0604020202020204" pitchFamily="34" charset="0"/>
              </a:rPr>
              <a:t> &amp; </a:t>
            </a:r>
            <a:r>
              <a:rPr lang="en-US" sz="1400" dirty="0">
                <a:solidFill>
                  <a:srgbClr val="9900CC"/>
                </a:solidFill>
                <a:cs typeface="Arial" panose="020B0604020202020204" pitchFamily="34" charset="0"/>
              </a:rPr>
              <a:t>UNDERSTAND</a:t>
            </a:r>
            <a:r>
              <a:rPr lang="en-US" sz="1400" dirty="0">
                <a:cs typeface="Arial" panose="020B0604020202020204" pitchFamily="34" charset="0"/>
              </a:rPr>
              <a:t> relevant facts, concepts, procedures &amp; critical thinking </a:t>
            </a:r>
            <a:r>
              <a:rPr lang="en-US" sz="1400" dirty="0" smtClean="0">
                <a:cs typeface="Arial" panose="020B0604020202020204" pitchFamily="34" charset="0"/>
              </a:rPr>
              <a:t>knowledge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MZWFmIiwiSXNUZW1wbGF0ZSI6ZmFsc2UsIlZlcnNpb24iOnsiJGlkIjoiMiIsIlZlcnNpb24iOiIzLjAuMS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l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E2NiwiRyI6MTgzLCJCIjoz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Y2LCJHIjoxODMsIkIiOjM5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fX0sIkFwcGVuZFllYXJPblllYXJDaGFuZ2UiOnRydWUsIkVsYXBzZWRUaW1lRm9ybWF0IjowLCJUb2RheU1hcmtlclBvc2l0aW9uIjowLCJRdWlja1Bvc2l0aW9uIjozLCJBYnNvbHV0ZVBvc2l0aW9uIjoyMTY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yLCJGb250TmFtZSI6IkFyaWFsIiwiSXNCb2xkIjpmYWxzZSwiSXNJdGFsaWMiOmZhbHNlLCJJc1VuZGVybGluZWQiOmZhbHNlLCJQYXJlbnRTdHlsZSI6bnVsbH0sIkF1dG9TaXplIjowLCJGb3JlZ3JvdW5kIjp7IiRpZCI6IjY3IiwiQ29sb3IiOnsiJGlkIjoiNjgiLCJBIjoyNTUsIlIiOjk0LCJHIjo5NCwiQiI6OTR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BOYXJyb3ciLCJJc0JvbGQiOmZhbHNlLCJJc0l0YWxpYyI6ZmFsc2UsIklzVW5kZXJsaW5lZCI6ZmFsc2UsIlBhcmVudFN0eWxlIjpudWxsfSwiQXV0b1NpemUiOjAsIkZvcmVncm91bmQiOnsiJGlkIjoiNzQiLCJDb2xvciI6eyIkaWQiOiI3NSIsIkEiOjI1NSwiUiI6MTY2LCJHIjoxODMsIkIiOjM5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TSBkLCB5eXl5IiwiU2VwYXJhdG9yIjoiLyIsIlVzZUludGVybmF0aW9uYWxEYXRlRm9ybWF0IjpmYWxzZX0sIklzVmlzaWJsZSI6dHJ1ZSwiUGFyZW50U3R5bGUiOm51bGx9LCJEZWZhdWx0VGFza1N0eWxlIjp7IiRpZCI6IjgwIiwiU2hhcGUiOjg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NjYsIkciOjE4MywiQiI6Mz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NjYsIkciOjE4MywiQiI6Mz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0cnV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k0LCJHIjo5NCwiQiI6OTR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Tk3OC0xMC0wMVQyMzo1OTo1OS45OTlaIiwiRW5kRGF0ZSI6IjIwMTUtMDEtMTVUMjM6NTk6NTkuOTk5WiIsIkZvcm1hdCI6Ik1NIiwiVHlwZSI6NCwiQXV0b0RhdGVSYW5nZSI6dHJ1ZSwiV29ya2luZ0RheXMiOjMxLCJUb2RheU1hcmtlclRleHQiOiJUb2RheSIsIkF1dG9TY2FsZVR5cGUiOnRydWV9LCJNaWxlc3RvbmVzIjpbeyIkaWQiOiIxMjMiLCJEYXRlIjoiMTk3OC0xMC0wMV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4OSwiUiI6MjQ2LCJHIjoxNDYsIkIiOjB9fSwiTGluZVdlaWdodCI6MS4wLCJMaW5lVHlwZSI6MCwiUGFyZW50U3R5bGUiOnsiJHJlZiI6IjU1In19LCJJc0JlbG93VGltZWJhbmQiOmZhbHNlLCJIaWRlRGF0ZSI6ZmFsc2UsIlNoYXBlU2l6ZSI6MSwiU3BhY2luZyI6Mi4wLCJQYWRkaW5nIjp7IiRyZWYiOiI1OCJ9LCJTaGFwZVN0eWxlIjp7IiRpZCI6IjEyOCIsIk1hcmdpbiI6eyIkcmVmIjoiNjAifSwiUGFkZGluZyI6eyIkcmVmIjoiNjEifSwiQmFja2dyb3VuZCI6eyIkaWQiOiIxMjkiLCJDb2xvciI6eyIkaWQiOiIxMzAiLCJBIjoyNTUsIlIiOjI0NiwiRyI6MTQ2LCJCIjo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F1dG9TaXplIjowLCJGb3JlZ3JvdW5kIjp7IiRpZCI6IjEzNCIsIkNvbG9yIjp7IiRpZCI6IjEzNSIsIkEiOjI1NSwiUiI6MjIzLCJHIjo4MywiQiI6Mzl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5IiwiTGluZUNvbG9yIjpudWxsLCJMaW5lV2VpZ2h0IjowLjAsIkxpbmVUeXBlIjowLCJQYXJlbnRTdHlsZSI6bnVsbH0sIlBhcmVudFN0eWxlIjp7IiRyZWYiOiI3MiJ9fSwiRGF0ZUZvcm1hdCI6eyIkaWQiOiIxNDAiLCJGb3JtYXRTdHJpbmciOiJNTU1NIGQsIHl5eXkiLCJTZXBhcmF0b3IiOiIvIiwiVXNlSW50ZXJuYXRpb25hbERhdGVGb3JtYXQiOmZhbHNlfSwiSXNWaXNpYmxlIjp0cnVlLCJQYXJlbnRTdHlsZSI6eyIkcmVmIjoiNTMifX0sIlBvc2l0aW9uIjp7IiRpZCI6IjE0MSIsIlJhdGlvIjowLjAsIklzQ3VzdG9tIjpmYWxzZX0sIklkIjoiMjJiYTk2NjgtOTdhMy00NjU3LWFmYzEtNjlhZGU2MzlhN2ZiIiwiVGl0bGUiOiJGaXJzdCBNaWxlc3RvbmUgb3IgRXZlbnQgSGVyZSIsIk5vdGUiOm51bGwsIkh5cGVybGluayI6bnVsbCwiSXNDaGFuZ2VkIjpmYWxzZSwiSXNOZXciOmZhbHNlfSx7IiRpZCI6IjE0MiIsIkRhdGUiOiIxOTgyLTA3LTE0VDIzOjU5OjU5Ljk5OVoiLCJTdHlsZSI6eyIkaWQiOiIxNDMiLCJTaGFwZSI6MTAsIkNvbm5lY3Rvck1hcmdpbiI6eyIkcmVmIjoiNTQifSwiQ29ubmVjdG9yU3R5bGUiOnsiJGlkIjoiMTQ0IiwiTGluZUNvbG9yIjp7IiRpZCI6IjE0NSIsIiR0eXBlIjoiTkxSRS5Db21tb24uRG9tLlNvbGlkQ29sb3JCcnVzaCwgTkxSRS5Db21tb24iLCJDb2xvciI6eyIkaWQiOiIxNDYiLCJBIjo4OSwiUiI6MTY2LCJHIjoxODMsIkIiOjM5fX0sIkxpbmVXZWlnaHQiOjEuMCwiTGluZVR5cGUiOjAsIlBhcmVudFN0eWxlIjp7IiRyZWYiOiI1NSJ9fSwiSXNCZWxvd1RpbWViYW5kIjp0cnVlLCJIaWRlRGF0ZSI6ZmFsc2UsIlNoYXBlU2l6ZSI6MCwiU3BhY2luZyI6Mi4wLCJQYWRkaW5nIjp7IiRyZWYiOiI1OCJ9LCJTaGFwZVN0eWxlIjp7IiRpZCI6IjE0NyIsIk1hcmdpbiI6eyIkcmVmIjoiNjAifSwiUGFkZGluZyI6eyIkcmVmIjoiNjEifSwiQmFja2dyb3VuZCI6eyIkaWQiOiIxNDgiLCJDb2xvciI6eyIkaWQiOiIxNDkiLCJBIjoyNTUsIlIiOjgzLCJHIjo5MiwiQiI6MTl9fSwiSXNWaXNpYmxlIjp0cnVlLCJXaWR0aCI6MTIuMCwiSGVpZ2h0IjoxNC4wLCJCb3JkZXJTdHlsZSI6eyIkaWQiOiIxNTAiLCJMaW5lQ29sb3IiOnsiJHJlZiI6IjYzIn0sIkxpbmVXZWlnaHQiOjAuMCwiTGluZVR5cGUiOjAsIlBhcmVudFN0eWxlIjp7IiRyZWYiOiI2MiJ9fSwiUGFyZW50U3R5bGUiOnsiJHJlZiI6IjU5In19LCJUaXRsZVN0eWxlIjp7IiRpZCI6IjE1MSIsIkZvbnRTZXR0aW5ncyI6eyIkaWQiOiIxNTI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zIiwiTGluZUNvbG9yIjpudWxsLCJMaW5lV2VpZ2h0IjowLjAsIkxpbmVUeXBlIjowLCJQYXJlbnRTdHlsZSI6bnVsbH0sIlBhcmVudFN0eWxlIjp7IiRyZWYiOiI2NSJ9fSwiRGF0ZVN0eWxlIjp7IiRpZCI6IjE1NCIsIkZvbnRTZXR0aW5ncyI6eyIkaWQiOiIxNTU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NiIsIkxpbmVDb2xvciI6bnVsbCwiTGluZVdlaWdodCI6MC4wLCJMaW5lVHlwZSI6MCwiUGFyZW50U3R5bGUiOm51bGx9LCJQYXJlbnRTdHlsZSI6eyIkcmVmIjoiNzIifX0sIkRhdGVGb3JtYXQiOnsiJGlkIjoiMTU3IiwiRm9ybWF0U3RyaW5nIjoiTU1NTSBkLCB5eXl5IiwiU2VwYXJhdG9yIjoiLyIsIlVzZUludGVybmF0aW9uYWxEYXRlRm9ybWF0IjpmYWxzZX0sIklzVmlzaWJsZSI6dHJ1ZSwiUGFyZW50U3R5bGUiOnsiJHJlZiI6IjUzIn19LCJQb3NpdGlvbiI6eyIkaWQiOiIxNTgiLCJSYXRpbyI6MC4wLCJJc0N1c3RvbSI6ZmFsc2V9LCJJZCI6IjE4YTUyMWQ2LThkYmYtNDA4Zi05MzU2LTJjMDQwY2Y3YTRiMSIsIlRpdGxlIjoiU2Vjb25kIE1pbGVzdG9uZSBvciBFdmVudCBIZXJlIiwiTm90ZSI6bnVsbCwiSHlwZXJsaW5rIjpudWxsLCJJc0NoYW5nZWQiOmZhbHNlLCJJc05ldyI6ZmFsc2V9LHsiJGlkIjoiMTU5IiwiRGF0ZSI6IjE5ODUtMTEtMjJUMjM6NTk6NTkuOTk5WiIsIlN0eWxlIjp7IiRpZCI6IjE2MCIsIlNoYXBlIjoxMiwiQ29ubmVjdG9yTWFyZ2luIjp7IiRyZWYiOiI1NCJ9LCJDb25uZWN0b3JTdHlsZSI6eyIkaWQiOiIxNjEiLCJMaW5lQ29sb3IiOnsiJGlkIjoiMTYyIiwiJHR5cGUiOiJOTFJFLkNvbW1vbi5Eb20uU29saWRDb2xvckJydXNoLCBOTFJFLkNvbW1vbiIsIkNvbG9yIjp7IiRpZCI6IjE2MyIsIkEiOjg5LCJSIjo2NSwiRyI6MTM4LCJCIjoxNzl9fSwiTGluZVdlaWdodCI6MS4wLCJMaW5lVHlwZSI6MCwiUGFyZW50U3R5bGUiOnsiJHJlZiI6IjU1In19LCJJc0JlbG93VGltZWJhbmQiOmZhbHNlLCJIaWRlRGF0ZSI6ZmFsc2UsIlNoYXBlU2l6ZSI6MCwiU3BhY2luZyI6Mi4wLCJQYWRkaW5nIjp7IiRyZWYiOiI1OCJ9LCJTaGFwZVN0eWxlIjp7IiRpZCI6IjE2NCIsIk1hcmdpbiI6eyIkcmVmIjoiNjAifSwiUGFkZGluZyI6eyIkcmVmIjoiNjEifSwiQmFja2dyb3VuZCI6eyIkaWQiOiIxNjUiLCJDb2xvciI6eyIkaWQiOiIxNjYiLCJBIjoyNTUsIlIiOjY1LCJHIjoxMzgsIkIiOjE3OX19LCJJc1Zpc2libGUiOnRydWUsIldpZHRoIjoxMi4wLCJIZWlnaHQiOjE0LjAsIkJvcmRlclN0eWxlIjp7IiRpZCI6IjE2NyIsIkxpbmVDb2xvciI6eyIkcmVmIjoiNjMifSwiTGluZVdlaWdodCI6MC4wLCJMaW5lVHlwZSI6MCwiUGFyZW50U3R5bGUiOnsiJHJlZiI6IjYyIn19LCJQYXJlbnRTdHlsZSI6eyIkcmVmIjoiNTkifX0sIlRpdGxlU3R5bGUiOnsiJGlkIjoiMTY4IiwiRm9udFNldHRpbmdzIjp7IiRpZCI6IjE2OS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zIiwiTGluZUNvbG9yIjpudWxsLCJMaW5lV2VpZ2h0IjowLjAsIkxpbmVUeXBlIjowLCJQYXJlbnRTdHlsZSI6bnVsbH0sIlBhcmVudFN0eWxlIjp7IiRyZWYiOiI3MiJ9fSwiRGF0ZUZvcm1hdCI6eyIkaWQiOiIxNzQiLCJGb3JtYXRTdHJpbmciOiJNTU1NIGQsIHl5eXkiLCJTZXBhcmF0b3IiOiIvIiwiVXNlSW50ZXJuYXRpb25hbERhdGVGb3JtYXQiOmZhbHNlfSwiSXNWaXNpYmxlIjp0cnVlLCJQYXJlbnRTdHlsZSI6eyIkcmVmIjoiNTMifX0sIlBvc2l0aW9uIjp7IiRpZCI6IjE3NSIsIlJhdGlvIjowLjAsIklzQ3VzdG9tIjpmYWxzZX0sIklkIjoiZjM3ZGZiMzMtMWNmNC00OTA5LWJmZjEtODA3MDRlYTUxOTQyIiwiVGl0bGUiOiJUaGlyZCBNaWxlc3RvbmUgb3IgRXZlbnQgSGVyZSIsIk5vdGUiOm51bGwsIkh5cGVybGluayI6bnVsbCwiSXNDaGFuZ2VkIjpmYWxzZSwiSXNOZXciOmZhbHNlfSx7IiRpZCI6IjE3NiIsIkRhdGUiOiIxOTk0LTAzLTAxVDIzOjU5OjU5Ljk5OVoiLCJTdHlsZSI6eyIkaWQiOiIxNzciLCJTaGFwZSI6MSwiQ29ubmVjdG9yTWFyZ2luIjp7IiRyZWYiOiI1NCJ9LCJDb25uZWN0b3JTdHlsZSI6eyIkaWQiOiIxNzgiLCJMaW5lQ29sb3IiOnsiJGlkIjoiMTc5IiwiJHR5cGUiOiJOTFJFLkNvbW1vbi5Eb20uU29saWRDb2xvckJydXNoLCBOTFJFLkNvbW1vbiIsIkNvbG9yIjp7IiRpZCI6IjE4MCIsIkEiOjg5LCJSIjoyNDYsIkciOjE0NiwiQiI6MH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H1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wIiwiTGluZUNvbG9yIjpudWxsLCJMaW5lV2VpZ2h0IjowLjAsIkxpbmVUeXBlIjowLCJQYXJlbnRTdHlsZSI6bnVsbH0sIlBhcmVudFN0eWxlIjp7IiRyZWYiOiI3MiJ9fSwiRGF0ZUZvcm1hdCI6eyIkaWQiOiIxOTEiLCJGb3JtYXRTdHJpbmciOiJNTU1NIGQsIHl5eXkiLCJTZXBhcmF0b3IiOiIvIiwiVXNlSW50ZXJuYXRpb25hbERhdGVGb3JtYXQiOmZhbHNlfSwiSXNWaXNpYmxlIjp0cnVlLCJQYXJlbnRTdHlsZSI6eyIkcmVmIjoiNTMifX0sIlBvc2l0aW9uIjp7IiRpZCI6IjE5MiIsIlJhdGlvIjowLjAsIklzQ3VzdG9tIjpmYWxzZX0sIklkIjoiMDQwNjQ4YTItNmZmOC00NDY4LWEyNGUtNzQ4MGFkOTE2MjBlIiwiVGl0bGUiOiJGb3VydGggTWlsZXN0b25lIG9yIEV2ZW50IEhlcmUiLCJOb3RlIjpudWxsLCJIeXBlcmxpbmsiOm51bGwsIklzQ2hhbmdlZCI6ZmFsc2UsIklzTmV3IjpmYWxzZX0seyIkaWQiOiIxOTMiLCJEYXRlIjoiMTk5NS0wNC0wMVQyMzo1OTo1OS45OTlaIiwiU3R5bGUiOnsiJGlkIjoiMTk0IiwiU2hhcGUiOjUsIkNvbm5lY3Rvck1hcmdpbiI6eyIkcmVmIjoiNTQifSwiQ29ubmVjdG9yU3R5bGUiOnsiJGlkIjoiMTk1IiwiTGluZUNvbG9yIjp7IiRpZCI6IjE5NiIsIiR0eXBlIjoiTkxSRS5Db21tb24uRG9tLlNvbGlkQ29sb3JCcnVzaCwgTkxSRS5Db21tb24iLCJDb2xvciI6eyIkaWQiOiIxOTciLCJBIjo4OSwiUiI6MjIzLCJHIjo4MywiQiI6Mzl9fSwiTGluZVdlaWdodCI6MS4wLCJMaW5lVHlwZSI6MCwiUGFyZW50U3R5bGUiOnsiJHJlZiI6IjU1In19LCJJc0JlbG93VGltZWJhbmQiOmZhbHNlLCJIaWRlRGF0ZSI6ZmFsc2UsIlNoYXBlU2l6ZSI6MCwiU3BhY2luZyI6Mi4wLCJQYWRkaW5nIjp7IiRyZWYiOiI1OCJ9LCJTaGFwZVN0eWxlIjp7IiRpZCI6IjE5OCIsIk1hcmdpbiI6eyIkcmVmIjoiNjAifSwiUGFkZGluZyI6eyIkcmVmIjoiNjEifSwiQmFja2dyb3VuZCI6eyIkaWQiOiIxOTkiLCJDb2xvciI6eyIkaWQiOiIyMDAiLCJBIjoyNTUsIlIiOjIyMywiRyI6ODMsIkIiOjM5fX0sIklzVmlzaWJsZSI6dHJ1ZSwiV2lkdGgiOjEyLjAsIkhlaWdodCI6MTQuMCwiQm9yZGVyU3R5bGUiOnsiJGlkIjoiMjAxIiwiTGluZUNvbG9yIjp7IiRyZWYiOiI2MyJ9LCJMaW5lV2VpZ2h0IjowLjAsIkxpbmVUeXBlIjowLCJQYXJlbnRTdHlsZSI6eyIkcmVmIjoiNjIifX0sIlBhcmVudFN0eWxlIjp7IiRyZWYiOiI1OSJ9fSwiVGl0bGVTdHlsZSI6eyIkaWQiOiIyMDIiLCJGb250U2V0dGluZ3MiOnsiJGlkIjoiMjAz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NCIsIkxpbmVDb2xvciI6bnVsbCwiTGluZVdlaWdodCI6MC4wLCJMaW5lVHlwZSI6MCwiUGFyZW50U3R5bGUiOm51bGx9LCJQYXJlbnRTdHlsZSI6eyIkcmVmIjoiNjUifX0sIkRhdGVTdHlsZSI6eyIkaWQiOiIyMDUiLCJGb250U2V0dGluZ3MiOnsiJGlkIjoiMjA2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ciLCJMaW5lQ29sb3IiOm51bGwsIkxpbmVXZWlnaHQiOjAuMCwiTGluZVR5cGUiOjAsIlBhcmVudFN0eWxlIjpudWxsfSwiUGFyZW50U3R5bGUiOnsiJHJlZiI6IjcyIn19LCJEYXRlRm9ybWF0Ijp7IiRpZCI6IjIwOCIsIkZvcm1hdFN0cmluZyI6Ik1NTU0gZCwgeXl5eSIsIlNlcGFyYXRvciI6Ii8iLCJVc2VJbnRlcm5hdGlvbmFsRGF0ZUZvcm1hdCI6ZmFsc2V9LCJJc1Zpc2libGUiOnRydWUsIlBhcmVudFN0eWxlIjp7IiRyZWYiOiI1MyJ9fSwiUG9zaXRpb24iOnsiJGlkIjoiMjA5IiwiUmF0aW8iOjAuMCwiSXNDdXN0b20iOmZhbHNlfSwiSWQiOiJkYmE5ZjFjYy0yMDQxLTQxMGItODQ5ZS1lNTkwZTc2Yzc3ODAiLCJUaXRsZSI6IkZpZnRoIE1pbGVzdG9uZSBvciBFdmVudCBIZXJlIiwiTm90ZSI6bnVsbCwiSHlwZXJsaW5rIjpudWxsLCJJc0NoYW5nZWQiOmZhbHNlLCJJc05ldyI6ZmFsc2V9LHsiJGlkIjoiMjEwIiwiRGF0ZSI6IjE5OTctMDctMDFUMjM6NTk6NTkuOTk5WiIsIlN0eWxlIjp7IiRpZCI6IjIxMSIsIlNoYXBlIjoxLCJDb25uZWN0b3JNYXJnaW4iOnsiJHJlZiI6IjU0In0sIkNvbm5lY3RvclN0eWxlIjp7IiRpZCI6IjIxMiIsIkxpbmVDb2xvciI6eyIkaWQiOiIyMTMiLCIkdHlwZSI6Ik5MUkUuQ29tbW9uLkRvbS5Tb2xpZENvbG9yQnJ1c2gsIE5MUkUuQ29tbW9uIiwiQ29sb3IiOnsiJGlkIjoiMjE0IiwiQSI6ODksIlIiOjI1NCwiRyI6MTk1LCJCIjo2fX0sIkxpbmVXZWlnaHQiOjEuMCwiTGluZVR5cGUiOjAsIlBhcmVudFN0eWxlIjp7IiRyZWYiOiI1NSJ9fSwiSXNCZWxvd1RpbWViYW5kIjp0cnVlLCJIaWRlRGF0ZSI6ZmFsc2UsIlNoYXBlU2l6ZSI6MSwiU3BhY2luZyI6Mi4wLCJQYWRkaW5nIjp7IiRyZWYiOiI1OCJ9LCJTaGFwZVN0eWxlIjp7IiRpZCI6IjIxNSIsIk1hcmdpbiI6eyIkcmVmIjoiNjAifSwiUGFkZGluZyI6eyIkcmVmIjoiNjEifSwiQmFja2dyb3VuZCI6eyIkaWQiOiIyMTYiLCJDb2xvciI6eyIkaWQiOiIyMTciLCJBIjoyNTUsIlIiOjI1NCwiRyI6MTk1LCJCIjo2fX0sIklzVmlzaWJsZSI6dHJ1ZSwiV2lkdGgiOjE4LjAsIkhlaWdodCI6MjAuMCwiQm9yZGVyU3R5bGUiOnsiJGlkIjoiMjE4IiwiTGluZUNvbG9yIjp7IiRyZWYiOiI2MyJ9LCJMaW5lV2VpZ2h0IjowLjAsIkxpbmVUeXBlIjowLCJQYXJlbnRTdHlsZSI6eyIkcmVmIjoiNjIifX0sIlBhcmVudFN0eWxlIjp7IiRyZWYiOiI1OSJ9fSwiVGl0bGVTdHlsZSI6eyIkaWQiOiIyMTkiLCJGb250U2V0dGluZ3MiOnsiJGlkIjoiMjIw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yMSIsIkxpbmVDb2xvciI6bnVsbCwiTGluZVdlaWdodCI6MC4wLCJMaW5lVHlwZSI6MCwiUGFyZW50U3R5bGUiOm51bGx9LCJQYXJlbnRTdHlsZSI6eyIkcmVmIjoiNjUifX0sIkRhdGVTdHlsZSI6eyIkaWQiOiIyMjIiLCJGb250U2V0dGluZ3MiOnsiJGlkIjoiMjIz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QiLCJMaW5lQ29sb3IiOm51bGwsIkxpbmVXZWlnaHQiOjAuMCwiTGluZVR5cGUiOjAsIlBhcmVudFN0eWxlIjpudWxsfSwiUGFyZW50U3R5bGUiOnsiJHJlZiI6IjcyIn19LCJEYXRlRm9ybWF0Ijp7IiRpZCI6IjIyNSIsIkZvcm1hdFN0cmluZyI6Ik1NTU0gZCwgeXl5eSIsIlNlcGFyYXRvciI6Ii8iLCJVc2VJbnRlcm5hdGlvbmFsRGF0ZUZvcm1hdCI6ZmFsc2V9LCJJc1Zpc2libGUiOnRydWUsIlBhcmVudFN0eWxlIjp7IiRyZWYiOiI1MyJ9fSwiUG9zaXRpb24iOnsiJGlkIjoiMjI2IiwiUmF0aW8iOjAuMCwiSXNDdXN0b20iOmZhbHNlfSwiSWQiOiIzYmRlZTkyOS05MjhhLTQ3ZWMtODJhYi0xMTVhYzdmN2U2OTAiLCJUaXRsZSI6IlNpeHRoIE1pbGVzdG9uZSBvciBFdmVudCBIZXJlIiwiTm90ZSI6bnVsbCwiSHlwZXJsaW5rIjpudWxsLCJJc0NoYW5nZWQiOmZhbHNlLCJJc05ldyI6ZmFsc2V9LHsiJGlkIjoiMjI3IiwiRGF0ZSI6IjIwMDEtMDItMDFUMjM6NTk6NTkuOTk5WiIsIlN0eWxlIjp7IiRpZCI6IjIyOCIsIlNoYXBlIjoxMywiQ29ubmVjdG9yTWFyZ2luIjp7IiRyZWYiOiI1NCJ9LCJDb25uZWN0b3JTdHlsZSI6eyIkaWQiOiIyMjkiLCJMaW5lQ29sb3IiOnsiJGlkIjoiMjMwIiwiJHR5cGUiOiJOTFJFLkNvbW1vbi5Eb20uU29saWRDb2xvckJydXNoLCBOTFJFLkNvbW1vbiIsIkNvbG9yIjp7IiRpZCI6IjIzMSIsIkEiOjg5LCJSIjo5NCwiRyI6OTQsIkIiOjk0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fX0sIklzVmlzaWJsZSI6dHJ1ZSwiV2lkdGgiOjE4LjAsIkhlaWdodCI6MjAuMCwiQm9yZGVyU3R5bGUiOnsiJGlkIjoiMjM1IiwiTGluZUNvbG9yIjp7IiRyZWYiOiI2MyJ9LCJMaW5lV2VpZ2h0IjowLjAsIkxpbmVUeXBlIjowLCJQYXJlbnRTdHlsZSI6eyIkcmVmIjoiNjIifX0sIlBhcmVudFN0eWxlIjp7IiRyZWYiOiI1OSJ9fSwiVGl0bGVTdHlsZSI6eyIkaWQiOiIyMzYiLCJGb250U2V0dGluZ3MiOnsiJGlkIjoiMjM3IiwiRm9udFNpemUiOjEyLCJGb250TmFtZSI6IkFyaWFs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DEiLCJMaW5lQ29sb3IiOm51bGwsIkxpbmVXZWlnaHQiOjAuMCwiTGluZVR5cGUiOjAsIlBhcmVudFN0eWxlIjpudWxsfSwiUGFyZW50U3R5bGUiOnsiJHJlZiI6IjcyIn19LCJEYXRlRm9ybWF0Ijp7IiRpZCI6IjI0MiIsIkZvcm1hdFN0cmluZyI6Ik1NTU0gZCwgeXl5eSIsIlNlcGFyYXRvciI6Ii8iLCJVc2VJbnRlcm5hdGlvbmFsRGF0ZUZvcm1hdCI6ZmFsc2V9LCJJc1Zpc2libGUiOnRydWUsIlBhcmVudFN0eWxlIjp7IiRyZWYiOiI1MyJ9fSwiUG9zaXRpb24iOnsiJGlkIjoiMjQzIiwiUmF0aW8iOjAuMCwiSXNDdXN0b20iOmZhbHNlfSwiSWQiOiJkNTA4YmM4ZS03YmRjLTQ3Y2ItYjlmNC1iMTc2YzMwM2JlNzQiLCJUaXRsZSI6IlNldmVudGggTWlsZXN0b25lIG9yIEV2ZW50IEhlcmUiLCJOb3RlIjpudWxsLCJIeXBlcmxpbmsiOm51bGwsIklzQ2hhbmdlZCI6ZmFsc2UsIklzTmV3IjpmYWxzZX0seyIkaWQiOiIyNDQiLCJEYXRlIjoiMjAwNC0wNi0wMVQyMzo1OTo1OS45OTlaIiwiU3R5bGUiOnsiJGlkIjoiMjQ1IiwiU2hhcGUiOjUsIkNvbm5lY3Rvck1hcmdpbiI6eyIkcmVmIjoiNTQifSwiQ29ubmVjdG9yU3R5bGUiOnsiJGlkIjoiMjQ2IiwiTGluZUNvbG9yIjp7IiRpZCI6IjI0NyIsIiR0eXBlIjoiTkxSRS5Db21tb24uRG9tLlNvbGlkQ29sb3JCcnVzaCwgTkxSRS5Db21tb24iLCJDb2xvciI6eyIkaWQiOiIyNDgiLCJBIjo4OSwiUiI6MjIzLCJHIjo4MywiQiI6Mzl9fSwiTGluZVdlaWdodCI6MS4wLCJMaW5lVHlwZSI6MCwiUGFyZW50U3R5bGUiOnsiJHJlZiI6IjU1In19LCJJc0JlbG93VGltZWJhbmQiOnRydWUsIkhpZGVEYXRlIjpmYWxzZSwiU2hhcGVTaXplIjowLCJTcGFjaW5nIjoyLjAsIlBhZGRpbmciOnsiJHJlZiI6IjU4In0sIlNoYXBlU3R5bGUiOnsiJGlkIjoiMjQ5IiwiTWFyZ2luIjp7IiRyZWYiOiI2MCJ9LCJQYWRkaW5nIjp7IiRyZWYiOiI2MSJ9LCJCYWNrZ3JvdW5kIjp7IiRpZCI6IjI1MCIsIkNvbG9yIjp7IiRpZCI6IjI1MSIsIkEiOjI1NSwiUiI6MjIzLCJHIjo4MywiQiI6Mzl9fSwiSXNWaXNpYmxlIjp0cnVlLCJXaWR0aCI6MTIuMCwiSGVpZ2h0IjoxNC4wLCJCb3JkZXJTdHlsZSI6eyIkaWQiOiIyNTIiLCJMaW5lQ29sb3IiOnsiJHJlZiI6IjYzIn0sIkxpbmVXZWlnaHQiOjAuMCwiTGluZVR5cGUiOjAsIlBhcmVudFN0eWxlIjp7IiRyZWYiOiI2MiJ9fSwiUGFyZW50U3R5bGUiOnsiJHJlZiI6IjU5In19LCJUaXRsZVN0eWxlIjp7IiRpZCI6IjI1MyIsIkZvbnRTZXR0aW5ncyI6eyIkaWQiOiIyNTQiLCJGb250U2l6ZSI6MTIsIkZvbnROYW1lIjoiQXJpYWwiLCJJc0JvbGQiOmZhbHN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1IiwiTGluZUNvbG9yIjpudWxsLCJMaW5lV2VpZ2h0IjowLjAsIkxpbmVUeXBlIjowLCJQYXJlbnRTdHlsZSI6bnVsbH0sIlBhcmVudFN0eWxlIjp7IiRyZWYiOiI2NSJ9fSwiRGF0ZVN0eWxlIjp7IiRpZCI6IjI1NiIsIkZvbnRTZXR0aW5ncyI6eyIkaWQiOiIyNTciLCJGb250U2l6ZSI6MTAsIkZvbnROYW1lIjoiQXJpYWwgTmFycm93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OCIsIkxpbmVDb2xvciI6bnVsbCwiTGluZVdlaWdodCI6MC4wLCJMaW5lVHlwZSI6MCwiUGFyZW50U3R5bGUiOm51bGx9LCJQYXJlbnRTdHlsZSI6eyIkcmVmIjoiNzIifX0sIkRhdGVGb3JtYXQiOnsiJGlkIjoiMjU5IiwiRm9ybWF0U3RyaW5nIjoiTU1NTSBkLCB5eXl5IiwiU2VwYXJhdG9yIjoiLyIsIlVzZUludGVybmF0aW9uYWxEYXRlRm9ybWF0IjpmYWxzZX0sIklzVmlzaWJsZSI6dHJ1ZSwiUGFyZW50U3R5bGUiOnsiJHJlZiI6IjUzIn19LCJQb3NpdGlvbiI6eyIkaWQiOiIyNjAiLCJSYXRpbyI6MC4wLCJJc0N1c3RvbSI6ZmFsc2V9LCJJZCI6IjJkMjBkN2RjLWM5NGYtNGRlMi05NDZlLTQzNzNkNDk0ZjEwYiIsIlRpdGxlIjoiRWlnaHQgTWlsZXN0b25lIG9yIEV2ZW50IEhlcmUiLCJOb3RlIjpudWxsLCJIeXBlcmxpbmsiOm51bGwsIklzQ2hhbmdlZCI6ZmFsc2UsIklzTmV3IjpmYWxzZX0seyIkaWQiOiIyNjEiLCJEYXRlIjoiMjAwNy0xMS0wOVQyMzo1OTo1OS45OTlaIiwiU3R5bGUiOnsiJGlkIjoiMjYyIiwiU2hhcGUiOjEwLCJDb25uZWN0b3JNYXJnaW4iOnsiJHJlZiI6IjU0In0sIkNvbm5lY3RvclN0eWxlIjp7IiRpZCI6IjI2MyIsIkxpbmVDb2xvciI6eyIkaWQiOiIyNjQiLCIkdHlwZSI6Ik5MUkUuQ29tbW9uLkRvbS5Tb2xpZENvbG9yQnJ1c2gsIE5MUkUuQ29tbW9uIiwiQ29sb3IiOnsiJGlkIjoiMjY1IiwiQSI6ODksIlIiOjY1LCJHIjoxMzgsIkIiOjE3OX19LCJMaW5lV2VpZ2h0IjoxLjAsIkxpbmVUeXBlIjowLCJQYXJlbnRTdHlsZSI6eyIkcmVmIjoiNTUifX0sIklzQmVsb3dUaW1lYmFuZCI6ZmFsc2UsIkhpZGVEYXRlIjpmYWxzZSwiU2hhcGVTaXplIjowLCJTcGFjaW5nIjoyLjAsIlBhZGRpbmciOnsiJHJlZiI6IjU4In0sIlNoYXBlU3R5bGUiOnsiJGlkIjoiMjY2IiwiTWFyZ2luIjp7IiRyZWYiOiI2MCJ9LCJQYWRkaW5nIjp7IiRyZWYiOiI2MSJ9LCJCYWNrZ3JvdW5kIjp7IiRpZCI6IjI2NyIsIkNvbG9yIjp7IiRpZCI6IjI2OCIsIkEiOjI1NSwiUiI6ODMsIkciOjkyLCJCIjoxOX19LCJJc1Zpc2libGUiOnRydWUsIldpZHRoIjoxMi4wLCJIZWlnaHQiOjE0LjAsIkJvcmRlclN0eWxlIjp7IiRpZCI6IjI2OSIsIkxpbmVDb2xvciI6eyIkcmVmIjoiNjMifSwiTGluZVdlaWdodCI6MC4wLCJMaW5lVHlwZSI6MCwiUGFyZW50U3R5bGUiOnsiJHJlZiI6IjYyIn19LCJQYXJlbnRTdHlsZSI6eyIkcmVmIjoiNTkifX0sIlRpdGxlU3R5bGUiOnsiJGlkIjoiMjcwIiwiRm9udFNldHRpbmdzIjp7IiRpZCI6IjI3MS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zIiLCJMaW5lQ29sb3IiOm51bGwsIkxpbmVXZWlnaHQiOjAuMCwiTGluZVR5cGUiOjAsIlBhcmVudFN0eWxlIjpudWxsfSwiUGFyZW50U3R5bGUiOnsiJHJlZiI6IjY1In19LCJEYXRlU3R5bGUiOnsiJGlkIjoiMjczIiwiRm9udFNldHRpbmdzIjp7IiRpZCI6IjI3NC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c1IiwiTGluZUNvbG9yIjpudWxsLCJMaW5lV2VpZ2h0IjowLjAsIkxpbmVUeXBlIjowLCJQYXJlbnRTdHlsZSI6bnVsbH0sIlBhcmVudFN0eWxlIjp7IiRyZWYiOiI3MiJ9fSwiRGF0ZUZvcm1hdCI6eyIkaWQiOiIyNzYiLCJGb3JtYXRTdHJpbmciOiJNTU1NIGQsIHl5eXkiLCJTZXBhcmF0b3IiOiIvIiwiVXNlSW50ZXJuYXRpb25hbERhdGVGb3JtYXQiOmZhbHNlfSwiSXNWaXNpYmxlIjp0cnVlLCJQYXJlbnRTdHlsZSI6eyIkcmVmIjoiNTMifX0sIlBvc2l0aW9uIjp7IiRpZCI6IjI3NyIsIlJhdGlvIjowLjAsIklzQ3VzdG9tIjpmYWxzZX0sIklkIjoiNzgwYjVjYzUtZWM4NS00ZTMyLWFjNmEtNjdhMzBiNzE0MTg1IiwiVGl0bGUiOiJOaW50aCBNaWxlc3RvbmUgb3IgRXZlbnQgSGVyZSIsIk5vdGUiOm51bGwsIkh5cGVybGluayI6bnVsbCwiSXNDaGFuZ2VkIjpmYWxzZSwiSXNOZXciOmZhbHNlfSx7IiRpZCI6IjI3OCIsIkRhdGUiOiIyMDExLTAyLTA0VDIzOjU5OjU5Ljk5OVoiLCJTdHlsZSI6eyIkaWQiOiIyNzkiLCJTaGFwZSI6MTIsIkNvbm5lY3Rvck1hcmdpbiI6eyIkcmVmIjoiNTQifSwiQ29ubmVjdG9yU3R5bGUiOnsiJGlkIjoiMjgwIiwiTGluZUNvbG9yIjp7IiRpZCI6IjI4MSIsIiR0eXBlIjoiTkxSRS5Db21tb24uRG9tLlNvbGlkQ29sb3JCcnVzaCwgTkxSRS5Db21tb24iLCJDb2xvciI6eyIkaWQiOiIyODIiLCJBIjo4OSwiUiI6NjUsIkciOjEzOCwiQiI6MTc5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X19LCJJc1Zpc2libGUiOnRydWUsIldpZHRoIjoxMi4wLCJIZWlnaHQiOjE0LjAsIkJvcmRlclN0eWxlIjp7IiRpZCI6IjI4NiIsIkxpbmVDb2xvciI6eyIkcmVmIjoiNjMifSwiTGluZVdlaWdodCI6MC4wLCJMaW5lVHlwZSI6MCwiUGFyZW50U3R5bGUiOnsiJHJlZiI6IjYyIn19LCJQYXJlbnRTdHlsZSI6eyIkcmVmIjoiNTkifX0sIlRpdGxlU3R5bGUiOnsiJGlkIjoiMjg3IiwiRm9udFNldHRpbmdzIjp7IiRpZCI6IjI4OCIsIkZvbnRTaXplIjoxMiwiRm9udE5hbWUiOiJBcmlhbCIsIklzQm9sZCI6ZmFsc2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kyIiwiTGluZUNvbG9yIjpudWxsLCJMaW5lV2VpZ2h0IjowLjAsIkxpbmVUeXBlIjowLCJQYXJlbnRTdHlsZSI6bnVsbH0sIlBhcmVudFN0eWxlIjp7IiRyZWYiOiI3MiJ9fSwiRGF0ZUZvcm1hdCI6eyIkaWQiOiIyOTMiLCJGb3JtYXRTdHJpbmciOiJNTU1NIGQsIHl5eXkiLCJTZXBhcmF0b3IiOiIvIiwiVXNlSW50ZXJuYXRpb25hbERhdGVGb3JtYXQiOmZhbHNlfSwiSXNWaXNpYmxlIjp0cnVlLCJQYXJlbnRTdHlsZSI6eyIkcmVmIjoiNTMifX0sIlBvc2l0aW9uIjp7IiRpZCI6IjI5NCIsIlJhdGlvIjowLjAsIklzQ3VzdG9tIjpmYWxzZX0sIklkIjoiNTMxMTM0YzItZTA4Mi00NDc5LWExM2MtZmI3ZTZlYWViMzBjIiwiVGl0bGUiOiJUZW50aCBNaWxlc3RvbmUgb3IgRXZlbnQgSGVyZSIsIk5vdGUiOm51bGwsIkh5cGVybGluayI6bnVsbCwiSXNDaGFuZ2VkIjpmYWxzZSwiSXNOZXciOmZhbHNlfSx7IiRpZCI6IjI5NSIsIkRhdGUiOiIyMDE1LTAxLTE1VDIzOjU5OjU5Ljk5OVoiLCJTdHlsZSI6eyIkaWQiOiIyOTYiLCJTaGFwZSI6MiwiQ29ubmVjdG9yTWFyZ2luIjp7IiRyZWYiOiI1NCJ9LCJDb25uZWN0b3JTdHlsZSI6eyIkaWQiOiIyOTciLCJMaW5lQ29sb3IiOnsiJGlkIjoiMjk4IiwiJHR5cGUiOiJOTFJFLkNvbW1vbi5Eb20uU29saWRDb2xvckJydXNoLCBOTFJFLkNvbW1vbiIsIkNvbG9yIjp7IiRpZCI6IjI5OSIsIkEiOjg5LCJSIjoyNDYsIkciOjE0NiwiQiI6MH19LCJMaW5lV2VpZ2h0IjoxLjAsIkxpbmVUeXBlIjowLCJQYXJlbnRTdHlsZSI6eyIkcmVmIjoiNTUifX0sIklzQmVsb3dUaW1lYmFuZCI6ZmFsc2UsIkhpZGVEYXRlIjpmYWxzZSwiU2hhcGVTaXplIjoxLCJTcGFjaW5nIjoyLjAsIlBhZGRpbmciOnsiJHJlZiI6IjU4In0sIlNoYXBlU3R5bGUiOnsiJGlkIjoiMzAwIiwiTWFyZ2luIjp7IiRyZWYiOiI2MCJ9LCJQYWRkaW5nIjp7IiRyZWYiOiI2MSJ9LCJCYWNrZ3JvdW5kIjp7IiRpZCI6IjMwMSIsIkNvbG9yIjp7IiRpZCI6IjMwMiIsIkEiOjI1NSwiUiI6MjQ2LCJHIjoxNDYsIkIiOjB9fSwiSXNWaXNpYmxlIjp0cnVlLCJXaWR0aCI6MTguMCwiSGVpZ2h0IjoyMC4wLCJCb3JkZXJTdHlsZSI6eyIkaWQiOiIzMDMiLCJMaW5lQ29sb3IiOnsiJHJlZiI6IjYzIn0sIkxpbmVXZWlnaHQiOjAuMCwiTGluZVR5cGUiOjAsIlBhcmVudFN0eWxlIjp7IiRyZWYiOiI2MiJ9fSwiUGFyZW50U3R5bGUiOnsiJHJlZiI6IjU5In19LCJUaXRsZVN0eWxlIjp7IiRpZCI6IjMwNCIsIkZvbnRTZXR0aW5ncyI6eyIkaWQiOiIzMDUiLCJGb250U2l6ZSI6MTIsIkZvbnROYW1lIjoiQXJpYWwiLCJJc0JvbGQiOmZhbHNlLCJJc0l0YWxpYyI6ZmFsc2UsIklzVW5kZXJsaW5lZCI6ZmFsc2UsIlBhcmVudFN0eWxlIjp7IiRyZWYiOiI2NiJ9fSwiQXV0b1NpemUiOjAsIkZvcmVncm91bmQiOnsiJGlkIjoiMzA2IiwiQ29sb3IiOnsiJGlkIjoiMzA3IiwiQSI6MjU1LCJSIjoyMjMsIkciOjgzLCJCIjozOX1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MwOCIsIkxpbmVDb2xvciI6bnVsbCwiTGluZVdlaWdodCI6MC4wLCJMaW5lVHlwZSI6MCwiUGFyZW50U3R5bGUiOm51bGx9LCJQYXJlbnRTdHlsZSI6eyIkcmVmIjoiNjUifX0sIkRhdGVTdHlsZSI6eyIkaWQiOiIzMDkiLCJGb250U2V0dGluZ3MiOnsiJGlkIjoiMzEwIiwiRm9udFNpemUiOjEwLCJGb250TmFtZSI6IkFyaWFsIE5hcnJvdy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TEiLCJMaW5lQ29sb3IiOm51bGwsIkxpbmVXZWlnaHQiOjAuMCwiTGluZVR5cGUiOjAsIlBhcmVudFN0eWxlIjpudWxsfSwiUGFyZW50U3R5bGUiOnsiJHJlZiI6IjcyIn19LCJEYXRlRm9ybWF0Ijp7IiRpZCI6IjMxMiIsIkZvcm1hdFN0cmluZyI6Ik1NTU0gZCwgeXl5eSIsIlNlcGFyYXRvciI6Ii8iLCJVc2VJbnRlcm5hdGlvbmFsRGF0ZUZvcm1hdCI6ZmFsc2V9LCJJc1Zpc2libGUiOnRydWUsIlBhcmVudFN0eWxlIjp7IiRyZWYiOiI1MyJ9fSwiUG9zaXRpb24iOnsiJGlkIjoiMzEzIiwiUmF0aW8iOjAuMCwiSXNDdXN0b20iOmZhbHNlfSwiSWQiOiI1MTZjMmI2OC03YTBlLTQ5YzYtYWQxYS0wNDIzNDkwNDkzOGYiLCJUaXRsZSI6IlRvZGF5IiwiTm90ZSI6bnVsbCwiSHlwZXJsaW5rIjpudWxsLCJJc0NoYW5nZWQiOmZhbHNlLCJJc05ldyI6ZmFsc2V9XSwiVGFza3MiOltdLCJTZXR0aW5ncyI6eyIkaWQiOiIzMTQiLCJJbXBhT3B0aW9ucyI6eyIkaWQiOiIzMTU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H2M-Purple-Green">
      <a:dk1>
        <a:sysClr val="windowText" lastClr="000000"/>
      </a:dk1>
      <a:lt1>
        <a:sysClr val="window" lastClr="FFFFFF"/>
      </a:lt1>
      <a:dk2>
        <a:srgbClr val="65219A"/>
      </a:dk2>
      <a:lt2>
        <a:srgbClr val="D3D3D3"/>
      </a:lt2>
      <a:accent1>
        <a:srgbClr val="009A49"/>
      </a:accent1>
      <a:accent2>
        <a:srgbClr val="767676"/>
      </a:accent2>
      <a:accent3>
        <a:srgbClr val="EA7502"/>
      </a:accent3>
      <a:accent4>
        <a:srgbClr val="00A1D7"/>
      </a:accent4>
      <a:accent5>
        <a:srgbClr val="FDD443"/>
      </a:accent5>
      <a:accent6>
        <a:srgbClr val="65219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_ppt_purple_WIDESCREEN.potx" id="{A83A07C1-878C-40E5-8C11-71B7BBB93D49}" vid="{43A2E234-CD6D-4BDA-B745-E988A77FA3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341A1053FA24B8AC2C05AD6E89AC2" ma:contentTypeVersion="1" ma:contentTypeDescription="Create a new document." ma:contentTypeScope="" ma:versionID="878a77d7f1387ed3557c07e4623b5c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CD90FF-C820-4656-B155-BFF0855FB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A6FCAB-7F30-4FE5-BA91-178A7AEDB1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CBFF8-8551-43F2-8B5B-675ED1CD7D44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ch_ppt_purple_WIDESCREEN</Template>
  <TotalTime>1874</TotalTime>
  <Words>955</Words>
  <Application>Microsoft Office PowerPoint</Application>
  <PresentationFormat>Widescreen</PresentationFormat>
  <Paragraphs>143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Where do  the best Project Control people come from?</vt:lpstr>
      <vt:lpstr>Where do  the best Project Control people come from?</vt:lpstr>
      <vt:lpstr>PowerPoint Presentation</vt:lpstr>
      <vt:lpstr>The Program Control function – a personal view …</vt:lpstr>
      <vt:lpstr>The Project and Programme Controller – a profile</vt:lpstr>
      <vt:lpstr>How to grow</vt:lpstr>
      <vt:lpstr>Historically demonstrable experience was key   – and that takes time</vt:lpstr>
      <vt:lpstr>Growing more rounded, capable and competent practitioners</vt:lpstr>
      <vt:lpstr>The Knowledge and our  own Career Development…</vt:lpstr>
      <vt:lpstr>How do we Progress and Demonstrate our Growth</vt:lpstr>
      <vt:lpstr>And finally   You don't know what you've got 'Till it's gone</vt:lpstr>
      <vt:lpstr>Don’t forget  Your greatest asset …</vt:lpstr>
      <vt:lpstr>Thank You</vt:lpstr>
    </vt:vector>
  </TitlesOfParts>
  <Company>CH2M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  the best Project Control people come from</dc:title>
  <dc:creator>Springate, Simon/LON</dc:creator>
  <cp:lastModifiedBy>Springate, Simon/LON</cp:lastModifiedBy>
  <cp:revision>32</cp:revision>
  <cp:lastPrinted>2016-10-07T07:45:03Z</cp:lastPrinted>
  <dcterms:created xsi:type="dcterms:W3CDTF">2016-08-31T03:23:23Z</dcterms:created>
  <dcterms:modified xsi:type="dcterms:W3CDTF">2016-10-07T14:50:45Z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0x010100589341A1053FA24B8AC2C05AD6E89AC2</vt:lpwstr>
  </property>
  <property fmtid="{D5CDD505-2E9C-101B-9397-08002B2CF9AE}" pid="3" name="Order">
    <vt:r8>31300</vt:r8>
  </property>
  <property fmtid="{D5CDD505-2E9C-101B-9397-08002B2CF9AE}" pid="4" name="xd_ProgID">
    <vt:lpwstr/>
  </property>
  <property fmtid="{D5CDD505-2E9C-101B-9397-08002B2CF9AE}" pid="5" name="_SharedFileIndex">
    <vt:lpwstr/>
  </property>
  <property fmtid="{D5CDD505-2E9C-101B-9397-08002B2CF9AE}" pid="6" name="_SourceUrl">
    <vt:lpwstr/>
  </property>
  <property fmtid="{D5CDD505-2E9C-101B-9397-08002B2CF9AE}" pid="7" name="TemplateUrl">
    <vt:lpwstr/>
  </property>
</Properties>
</file>