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5" r:id="rId6"/>
    <p:sldId id="275" r:id="rId7"/>
    <p:sldId id="276" r:id="rId8"/>
    <p:sldId id="277" r:id="rId9"/>
    <p:sldId id="266" r:id="rId10"/>
    <p:sldId id="268" r:id="rId11"/>
    <p:sldId id="278" r:id="rId12"/>
    <p:sldId id="270" r:id="rId13"/>
    <p:sldId id="267" r:id="rId14"/>
    <p:sldId id="271" r:id="rId15"/>
    <p:sldId id="279" r:id="rId16"/>
    <p:sldId id="281" r:id="rId17"/>
    <p:sldId id="28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6" autoAdjust="0"/>
  </p:normalViewPr>
  <p:slideViewPr>
    <p:cSldViewPr showGuides="1">
      <p:cViewPr>
        <p:scale>
          <a:sx n="70" d="100"/>
          <a:sy n="70" d="100"/>
        </p:scale>
        <p:origin x="48" y="21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27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7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10/10/2017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shoreenergytoday.com/ey-oil-gas-megaprojects-exceed-budgets-cost-overruns-at-500b/" TargetMode="External"/><Relationship Id="rId2" Type="http://schemas.openxmlformats.org/officeDocument/2006/relationships/hyperlink" Target="http://csis.org/files/publication/110517_DIIG_MDAP_overruns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uropean-services-strategy.org.uk/news/2007/ict-contract-chaos/105-ict-contract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banks de-risk programmes?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Pindy Bhullar MSc (Oxon)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Comple</a:t>
            </a:r>
            <a:r>
              <a:rPr lang="en-US" dirty="0" smtClean="0"/>
              <a:t>x stakeholders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3733056" cy="4191000"/>
          </a:xfrm>
        </p:spPr>
        <p:txBody>
          <a:bodyPr/>
          <a:lstStyle/>
          <a:p>
            <a:r>
              <a:rPr lang="en-US" dirty="0" smtClean="0"/>
              <a:t>Regulatory programmes have complex stakeholders</a:t>
            </a:r>
          </a:p>
          <a:p>
            <a:r>
              <a:rPr lang="en-US" dirty="0" smtClean="0"/>
              <a:t>Principal Agent </a:t>
            </a:r>
            <a:r>
              <a:rPr lang="en-US" dirty="0" err="1" smtClean="0"/>
              <a:t>behaviours</a:t>
            </a:r>
            <a:endParaRPr lang="en-US" dirty="0" smtClean="0"/>
          </a:p>
          <a:p>
            <a:r>
              <a:rPr lang="en-US" dirty="0" smtClean="0"/>
              <a:t>Differing objectives</a:t>
            </a:r>
          </a:p>
          <a:p>
            <a:pPr lvl="1"/>
            <a:r>
              <a:rPr lang="en-US" dirty="0" smtClean="0"/>
              <a:t>Regulators – political agendas</a:t>
            </a:r>
          </a:p>
          <a:p>
            <a:pPr lvl="1"/>
            <a:r>
              <a:rPr lang="en-US" dirty="0" smtClean="0"/>
              <a:t>Stakeholders – business revenue and cost target</a:t>
            </a:r>
          </a:p>
          <a:p>
            <a:pPr lvl="1"/>
            <a:r>
              <a:rPr lang="en-US" dirty="0" smtClean="0"/>
              <a:t>Programme teams – operational tasks and regulatory deadlines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10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2132856"/>
            <a:ext cx="6801833" cy="36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- Regulatory programmes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11</a:t>
            </a:fld>
            <a:endParaRPr lang="en-GB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955468" y="1730903"/>
            <a:ext cx="3184656" cy="16002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Programme data is available in large </a:t>
            </a:r>
            <a:r>
              <a:rPr lang="en-US" sz="1600" dirty="0" err="1" smtClean="0"/>
              <a:t>organisations</a:t>
            </a:r>
            <a:r>
              <a:rPr lang="en-US" sz="1600" dirty="0" smtClean="0"/>
              <a:t> to implement RCF</a:t>
            </a:r>
            <a:r>
              <a:rPr lang="en-US" sz="1400" dirty="0" smtClean="0"/>
              <a:t> </a:t>
            </a:r>
          </a:p>
          <a:p>
            <a:pPr lvl="1"/>
            <a:r>
              <a:rPr lang="en-US" sz="1600" dirty="0" err="1" smtClean="0"/>
              <a:t>Categorisation</a:t>
            </a:r>
            <a:r>
              <a:rPr lang="en-US" sz="1600" dirty="0" smtClean="0"/>
              <a:t> and analysis of programme data</a:t>
            </a:r>
          </a:p>
          <a:p>
            <a:pPr lvl="1"/>
            <a:r>
              <a:rPr lang="en-US" sz="1600" dirty="0" err="1" smtClean="0"/>
              <a:t>Embedd</a:t>
            </a:r>
            <a:r>
              <a:rPr lang="en-US" sz="1600" dirty="0" smtClean="0"/>
              <a:t> method in the budgeting cycle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0" y="1845747"/>
            <a:ext cx="2466975" cy="1847850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065212" y="1800733"/>
            <a:ext cx="3184656" cy="175529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Regulatory programmes experience</a:t>
            </a:r>
          </a:p>
          <a:p>
            <a:pPr lvl="1"/>
            <a:r>
              <a:rPr lang="en-US" sz="1600" dirty="0" smtClean="0"/>
              <a:t>Cost overruns</a:t>
            </a:r>
          </a:p>
          <a:p>
            <a:pPr lvl="1"/>
            <a:r>
              <a:rPr lang="en-US" sz="1600" dirty="0" smtClean="0"/>
              <a:t>Schedule delays</a:t>
            </a:r>
          </a:p>
          <a:p>
            <a:pPr lvl="1"/>
            <a:r>
              <a:rPr lang="en-US" sz="1600" dirty="0" smtClean="0"/>
              <a:t>Benefit shortfalls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3693597"/>
            <a:ext cx="5895975" cy="2324100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3081908" y="6075938"/>
            <a:ext cx="4536504" cy="431705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Flyvbjerg</a:t>
            </a:r>
            <a:r>
              <a:rPr lang="en-US" sz="1200" dirty="0" smtClean="0"/>
              <a:t> et al. (2016, p.16) additions by Author (2016)</a:t>
            </a:r>
          </a:p>
        </p:txBody>
      </p:sp>
      <p:sp>
        <p:nvSpPr>
          <p:cNvPr id="15" name="Oval 14"/>
          <p:cNvSpPr/>
          <p:nvPr/>
        </p:nvSpPr>
        <p:spPr>
          <a:xfrm>
            <a:off x="7174532" y="3556027"/>
            <a:ext cx="1800200" cy="27357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043211" y="1772816"/>
            <a:ext cx="6923410" cy="16002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solidFill>
                  <a:schemeClr val="accent2"/>
                </a:solidFill>
              </a:rPr>
              <a:t>The case study highlighted and recommended:</a:t>
            </a:r>
          </a:p>
          <a:p>
            <a:r>
              <a:rPr lang="en-US" sz="1800" dirty="0" smtClean="0"/>
              <a:t>Benchmarking – previous, peers and industry programmes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ue diligence – Scrutiny of planning process </a:t>
            </a:r>
          </a:p>
          <a:p>
            <a:r>
              <a:rPr lang="en-US" sz="1800" dirty="0" smtClean="0"/>
              <a:t>Forecasting </a:t>
            </a:r>
            <a:r>
              <a:rPr lang="en-US" sz="1800" dirty="0"/>
              <a:t>methods </a:t>
            </a:r>
            <a:r>
              <a:rPr lang="en-US" sz="1800" dirty="0" smtClean="0"/>
              <a:t>- RCF </a:t>
            </a:r>
          </a:p>
          <a:p>
            <a:pPr lvl="1"/>
            <a:r>
              <a:rPr lang="en-US" sz="1600" dirty="0" smtClean="0"/>
              <a:t>An opportunity </a:t>
            </a:r>
            <a:r>
              <a:rPr lang="en-US" sz="1600" dirty="0"/>
              <a:t>to leverage systematic forecasting methods used </a:t>
            </a:r>
            <a:r>
              <a:rPr lang="en-US" sz="1600" dirty="0" smtClean="0"/>
              <a:t>in </a:t>
            </a:r>
            <a:r>
              <a:rPr lang="en-US" sz="1600" dirty="0"/>
              <a:t>planning of infrastructure programmes to the service based industries </a:t>
            </a:r>
            <a:endParaRPr lang="en-US" sz="1600" dirty="0" smtClean="0"/>
          </a:p>
          <a:p>
            <a:pPr lvl="1"/>
            <a:r>
              <a:rPr lang="en-US" sz="1600" dirty="0" smtClean="0"/>
              <a:t>Create </a:t>
            </a:r>
            <a:r>
              <a:rPr lang="en-US" sz="1600" dirty="0"/>
              <a:t>programme reference database for </a:t>
            </a:r>
            <a:r>
              <a:rPr lang="en-US" sz="1600" dirty="0" smtClean="0"/>
              <a:t>banking</a:t>
            </a:r>
            <a:endParaRPr lang="en-US" sz="1800" dirty="0" smtClean="0"/>
          </a:p>
          <a:p>
            <a:r>
              <a:rPr lang="en-US" sz="1800" dirty="0" smtClean="0"/>
              <a:t>To deploy “Master Builders” on critical programmes</a:t>
            </a:r>
          </a:p>
          <a:p>
            <a:pPr lvl="1"/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2396064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5212" y="1635588"/>
            <a:ext cx="927767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alibri,Bold"/>
              </a:rPr>
              <a:t>Anguera</a:t>
            </a:r>
            <a:r>
              <a:rPr lang="en-GB" sz="1200" dirty="0">
                <a:latin typeface="Calibri,Bold"/>
              </a:rPr>
              <a:t> </a:t>
            </a:r>
            <a:r>
              <a:rPr lang="en-GB" sz="1200" dirty="0" smtClean="0">
                <a:latin typeface="Calibri,Bold"/>
              </a:rPr>
              <a:t>(2005). The Channel Tunnel – An Ex-Post Economic </a:t>
            </a:r>
            <a:r>
              <a:rPr lang="en-GB" sz="1200" dirty="0" err="1" smtClean="0">
                <a:latin typeface="Calibri,Bold"/>
              </a:rPr>
              <a:t>Evalulation</a:t>
            </a:r>
            <a:r>
              <a:rPr lang="en-GB" sz="1200" dirty="0" smtClean="0">
                <a:latin typeface="Calibri,Bold"/>
              </a:rPr>
              <a:t>, Strategic Rail Authority, London</a:t>
            </a: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,Bold"/>
              </a:rPr>
              <a:t>Centre for </a:t>
            </a:r>
            <a:r>
              <a:rPr lang="en-GB" sz="1200" dirty="0" err="1" smtClean="0">
                <a:latin typeface="Calibri,Bold"/>
              </a:rPr>
              <a:t>Stategic</a:t>
            </a:r>
            <a:r>
              <a:rPr lang="en-GB" sz="1200" dirty="0" smtClean="0">
                <a:latin typeface="Calibri,Bold"/>
              </a:rPr>
              <a:t> &amp; International Studies (2011), “Cost and Time overruns for Major Defence Acquisition Programs, Defence Industrial Initiatives Group”, </a:t>
            </a:r>
            <a:r>
              <a:rPr lang="en-GB" sz="1200" dirty="0" smtClean="0">
                <a:latin typeface="Calibri,Bold"/>
                <a:hlinkClick r:id="rId2"/>
              </a:rPr>
              <a:t>http://csis.org/files/publication/110517_DIIG_MDAP_overruns.pdf</a:t>
            </a:r>
            <a:endParaRPr lang="en-GB" sz="1200" dirty="0" smtClean="0">
              <a:latin typeface="Calibri,Bold"/>
            </a:endParaRP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alibri,Bold"/>
              </a:rPr>
              <a:t>EY (2014), “Spotlight on oil and gas mega projects”, EYGM Limited, </a:t>
            </a:r>
            <a:r>
              <a:rPr lang="en-GB" sz="1200" dirty="0" smtClean="0">
                <a:latin typeface="Calibri,Bold"/>
                <a:hlinkClick r:id="rId3"/>
              </a:rPr>
              <a:t>http://www.offshoreenergytoday.com/ey-oil-gas-megaprojects-exceed-budgets-cost-overruns-at-500b/</a:t>
            </a:r>
            <a:endParaRPr lang="en-GB" sz="1200" dirty="0" smtClean="0">
              <a:latin typeface="Calibri,Bold"/>
            </a:endParaRP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Flyvbjerg</a:t>
            </a:r>
            <a:r>
              <a:rPr lang="en-GB" sz="1200" dirty="0"/>
              <a:t>, B., Holm, M. &amp; Buhl, S. (2002), ‘Underestimating Costs in Public Works Projects: Error or Lie?’, Journal of the American Planning Association, 68 (3), Summer, pp.279-95. </a:t>
            </a:r>
            <a:endParaRPr lang="en-GB" sz="1200" dirty="0" smtClean="0">
              <a:latin typeface="Calibri,Bold"/>
            </a:endParaRP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alibri,Bold"/>
              </a:rPr>
              <a:t>Flyvbjerg</a:t>
            </a:r>
            <a:r>
              <a:rPr lang="en-GB" sz="1200" dirty="0">
                <a:latin typeface="Calibri,Bold"/>
              </a:rPr>
              <a:t> </a:t>
            </a:r>
            <a:r>
              <a:rPr lang="en-GB" sz="1200" dirty="0" smtClean="0">
                <a:latin typeface="Calibri,Bold"/>
              </a:rPr>
              <a:t>B., &amp; Steward, A., (2012), “Olympic Proportions: Cost and Cost Overrun at the Olympics 1960 -2012”, Said Business School working papers, University of Oxford</a:t>
            </a: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latin typeface="Calibri,Bold"/>
              </a:rPr>
              <a:t>Flyvbjerg</a:t>
            </a:r>
            <a:r>
              <a:rPr lang="en-GB" sz="1200" dirty="0">
                <a:latin typeface="Calibri,Bold"/>
              </a:rPr>
              <a:t>, B., </a:t>
            </a:r>
            <a:r>
              <a:rPr lang="en-GB" sz="1200" dirty="0" err="1">
                <a:latin typeface="Calibri,Bold"/>
              </a:rPr>
              <a:t>Budzier</a:t>
            </a:r>
            <a:r>
              <a:rPr lang="en-GB" sz="1200" dirty="0">
                <a:latin typeface="Calibri,Bold"/>
              </a:rPr>
              <a:t>, A. and Stewart, A. (2016). The Oxford Olympics Study 2016: Cost and Cost Overrun at the Games, Working Paper, July 2016, University of Oxford, Said Business School. </a:t>
            </a:r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/>
              <a:t>Lovallo</a:t>
            </a:r>
            <a:r>
              <a:rPr lang="en-GB" sz="1200" dirty="0"/>
              <a:t>, D. and </a:t>
            </a:r>
            <a:r>
              <a:rPr lang="en-GB" sz="1200" dirty="0" err="1"/>
              <a:t>Kahneman</a:t>
            </a:r>
            <a:r>
              <a:rPr lang="en-GB" sz="1200" dirty="0"/>
              <a:t>, D. (2003). Delusions of success: how optimism undermines executives' decisions. </a:t>
            </a:r>
            <a:r>
              <a:rPr lang="en-GB" sz="1200" i="1" dirty="0"/>
              <a:t>Harvard Business Review</a:t>
            </a:r>
            <a:r>
              <a:rPr lang="en-GB" sz="1200" dirty="0"/>
              <a:t>, July, pp. 56–63. </a:t>
            </a:r>
            <a:endParaRPr lang="en-GB" sz="1200" dirty="0" smtClean="0">
              <a:latin typeface="Calibri,Bold"/>
            </a:endParaRPr>
          </a:p>
          <a:p>
            <a:endParaRPr lang="en-GB" sz="1200" dirty="0" smtClean="0">
              <a:latin typeface="Calibri,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,Bold"/>
              </a:rPr>
              <a:t>Whitfield, D. (2007</a:t>
            </a:r>
            <a:r>
              <a:rPr lang="en-GB" sz="1200" dirty="0" smtClean="0">
                <a:latin typeface="Calibri,Bold"/>
              </a:rPr>
              <a:t>), </a:t>
            </a:r>
            <a:r>
              <a:rPr lang="en-GB" sz="1200" dirty="0">
                <a:latin typeface="Calibri,Bold"/>
              </a:rPr>
              <a:t>“Cost overruns, delays and terminations: 105 outsourced public sector ICT projects”, European Services Strategy Unit, ESSU Research Report No. 3, 2007 </a:t>
            </a:r>
            <a:r>
              <a:rPr lang="en-GB" sz="1200" dirty="0">
                <a:latin typeface="Calibri,Bold"/>
                <a:hlinkClick r:id="rId4"/>
              </a:rPr>
              <a:t>http://</a:t>
            </a:r>
            <a:r>
              <a:rPr lang="en-GB" sz="1200" dirty="0" smtClean="0">
                <a:latin typeface="Calibri,Bold"/>
                <a:hlinkClick r:id="rId4"/>
              </a:rPr>
              <a:t>www.european-services-strategy.org.uk/news/2007/ict-contract-chaos/105-ict-contracts.pdf</a:t>
            </a:r>
            <a:r>
              <a:rPr lang="en-GB" sz="1200" dirty="0" smtClean="0">
                <a:latin typeface="Calibri,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1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124744"/>
            <a:ext cx="7086521" cy="39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74133" y="1616224"/>
            <a:ext cx="3960440" cy="4191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Introduction</a:t>
            </a:r>
          </a:p>
          <a:p>
            <a:r>
              <a:rPr lang="en-US" sz="1600" dirty="0" smtClean="0"/>
              <a:t>Definition of programmes</a:t>
            </a:r>
          </a:p>
          <a:p>
            <a:r>
              <a:rPr lang="en-US" sz="1600" dirty="0" smtClean="0"/>
              <a:t>Main risks in programmes</a:t>
            </a:r>
          </a:p>
          <a:p>
            <a:r>
              <a:rPr lang="en-US" sz="1600" dirty="0" smtClean="0"/>
              <a:t>Technical </a:t>
            </a:r>
            <a:r>
              <a:rPr lang="en-US" sz="1600" dirty="0"/>
              <a:t>c</a:t>
            </a:r>
            <a:r>
              <a:rPr lang="en-US" sz="1600" dirty="0" smtClean="0"/>
              <a:t>auses</a:t>
            </a:r>
          </a:p>
          <a:p>
            <a:r>
              <a:rPr lang="en-US" sz="1600" dirty="0" smtClean="0"/>
              <a:t>Psychological causes</a:t>
            </a:r>
          </a:p>
          <a:p>
            <a:r>
              <a:rPr lang="en-US" sz="1600" dirty="0" smtClean="0"/>
              <a:t>Political causes</a:t>
            </a:r>
          </a:p>
          <a:p>
            <a:r>
              <a:rPr lang="en-US" sz="1600" dirty="0" smtClean="0"/>
              <a:t>Case </a:t>
            </a:r>
            <a:r>
              <a:rPr lang="en-US" sz="1600" dirty="0" smtClean="0"/>
              <a:t>study</a:t>
            </a:r>
          </a:p>
          <a:p>
            <a:r>
              <a:rPr lang="en-US" sz="1600" dirty="0" smtClean="0"/>
              <a:t>Findings - Complex </a:t>
            </a:r>
            <a:r>
              <a:rPr lang="en-US" sz="1600" dirty="0" smtClean="0"/>
              <a:t>stakeholders</a:t>
            </a:r>
          </a:p>
          <a:p>
            <a:r>
              <a:rPr lang="en-US" sz="1600" dirty="0" smtClean="0"/>
              <a:t>Findings – Regulatory programmes</a:t>
            </a:r>
            <a:endParaRPr lang="en-US" sz="1600" dirty="0"/>
          </a:p>
          <a:p>
            <a:r>
              <a:rPr lang="en-US" sz="1600" dirty="0" smtClean="0"/>
              <a:t>Recommendations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am I? </a:t>
            </a:r>
          </a:p>
          <a:p>
            <a:r>
              <a:rPr lang="en-GB" dirty="0" smtClean="0"/>
              <a:t>Successful programmes</a:t>
            </a:r>
          </a:p>
          <a:p>
            <a:pPr lvl="1"/>
            <a:r>
              <a:rPr lang="en-GB" dirty="0" smtClean="0"/>
              <a:t>Strong leadership </a:t>
            </a:r>
          </a:p>
          <a:p>
            <a:pPr lvl="1"/>
            <a:r>
              <a:rPr lang="en-GB" dirty="0" smtClean="0"/>
              <a:t>Clear objectives</a:t>
            </a:r>
          </a:p>
          <a:p>
            <a:pPr lvl="1"/>
            <a:r>
              <a:rPr lang="en-GB" dirty="0" smtClean="0"/>
              <a:t>Effective team</a:t>
            </a:r>
          </a:p>
          <a:p>
            <a:r>
              <a:rPr lang="en-GB" dirty="0" smtClean="0"/>
              <a:t>Un-successful programmes</a:t>
            </a:r>
          </a:p>
          <a:p>
            <a:pPr lvl="1"/>
            <a:r>
              <a:rPr lang="en-GB" dirty="0" smtClean="0"/>
              <a:t>Runaway requirements</a:t>
            </a:r>
          </a:p>
          <a:p>
            <a:pPr lvl="1"/>
            <a:r>
              <a:rPr lang="en-GB" dirty="0" smtClean="0"/>
              <a:t>Organisational changes </a:t>
            </a:r>
          </a:p>
          <a:p>
            <a:pPr lvl="1"/>
            <a:r>
              <a:rPr lang="en-GB" dirty="0" smtClean="0"/>
              <a:t>Lack of buy in</a:t>
            </a:r>
          </a:p>
          <a:p>
            <a:r>
              <a:rPr lang="en-GB" dirty="0" smtClean="0"/>
              <a:t>MSc in Major Programme Management</a:t>
            </a:r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248329"/>
            <a:ext cx="2577724" cy="2065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65" y="2902957"/>
            <a:ext cx="2579547" cy="2065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634" y="5104118"/>
            <a:ext cx="2121555" cy="100395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791" y="1639927"/>
            <a:ext cx="3728311" cy="1357025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600" dirty="0" smtClean="0"/>
              <a:t>Multi year projects, delivering change, influenced by complex internal and external stakeholders, requiring large budgets to provide benefits to private and/or public organisations.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18" y="3212976"/>
            <a:ext cx="5388292" cy="294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03" y="692695"/>
            <a:ext cx="5251062" cy="3494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" y="1585159"/>
            <a:ext cx="2466975" cy="18478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risks in 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95" y="2601838"/>
            <a:ext cx="2680497" cy="3247738"/>
          </a:xfrm>
        </p:spPr>
        <p:txBody>
          <a:bodyPr>
            <a:noAutofit/>
          </a:bodyPr>
          <a:lstStyle/>
          <a:p>
            <a:r>
              <a:rPr lang="en-GB" sz="1500" dirty="0" smtClean="0"/>
              <a:t>365 oil and gas programmes across 6 continents – average cost overruns of 59% (EY, 2014).</a:t>
            </a:r>
          </a:p>
          <a:p>
            <a:r>
              <a:rPr lang="en-GB" sz="1500" dirty="0" smtClean="0"/>
              <a:t>252% cost overruns of Olympic projects and 135% for Summer/Winter Olympics (</a:t>
            </a:r>
            <a:r>
              <a:rPr lang="en-GB" sz="1500" dirty="0" err="1" smtClean="0"/>
              <a:t>Flyvbjerg</a:t>
            </a:r>
            <a:r>
              <a:rPr lang="en-GB" sz="1500" dirty="0" smtClean="0"/>
              <a:t> &amp; Stewart, 2012).</a:t>
            </a:r>
          </a:p>
          <a:p>
            <a:r>
              <a:rPr lang="en-GB" sz="1500" dirty="0" smtClean="0"/>
              <a:t>In 2010, US Major Defence Acquisition Programmes reported 98 programmes collectively had $402bn of cost overruns (CSIS, 2011).</a:t>
            </a:r>
          </a:p>
          <a:p>
            <a:endParaRPr lang="en-GB" sz="1500" dirty="0"/>
          </a:p>
        </p:txBody>
      </p:sp>
      <p:sp>
        <p:nvSpPr>
          <p:cNvPr id="4" name="Rectangle 3"/>
          <p:cNvSpPr/>
          <p:nvPr/>
        </p:nvSpPr>
        <p:spPr>
          <a:xfrm>
            <a:off x="961749" y="1915396"/>
            <a:ext cx="2704191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Cost Overruns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28421" y="1914894"/>
            <a:ext cx="2704191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Schedule Delays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95093" y="1914894"/>
            <a:ext cx="2704191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Benefits Shortfalls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5</a:t>
            </a:fld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40267" y="2627062"/>
            <a:ext cx="2680497" cy="324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/>
              <a:t>Sydney Opera House delivered 10 years after the planned end date.</a:t>
            </a:r>
          </a:p>
          <a:p>
            <a:r>
              <a:rPr lang="en-GB" sz="1500" dirty="0" smtClean="0"/>
              <a:t>33% of outsourced UK public sector ICT projects suffered </a:t>
            </a:r>
            <a:r>
              <a:rPr lang="en-GB" sz="1500" dirty="0"/>
              <a:t>major delays </a:t>
            </a:r>
            <a:r>
              <a:rPr lang="en-GB" sz="1500" dirty="0" smtClean="0"/>
              <a:t>(Whitfield, 2007).</a:t>
            </a:r>
          </a:p>
          <a:p>
            <a:r>
              <a:rPr lang="en-GB" sz="1500" dirty="0" smtClean="0"/>
              <a:t>Airbus A380 was due be to released in 2002,instead the first customer received delivery in October 2007.</a:t>
            </a:r>
          </a:p>
          <a:p>
            <a:pPr marL="45720" indent="0">
              <a:buNone/>
            </a:pPr>
            <a:endParaRPr lang="en-GB" sz="15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18787" y="2601838"/>
            <a:ext cx="2680497" cy="324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/>
              <a:t>National Centre for Popular Music in Sheffield</a:t>
            </a:r>
          </a:p>
          <a:p>
            <a:r>
              <a:rPr lang="en-GB" sz="1500" dirty="0" smtClean="0"/>
              <a:t>The Channel Tunnel forecasted number of passengers fell short of actuals (</a:t>
            </a:r>
            <a:r>
              <a:rPr lang="en-GB" sz="1500" dirty="0" err="1" smtClean="0"/>
              <a:t>Anguera</a:t>
            </a:r>
            <a:r>
              <a:rPr lang="en-GB" sz="1500" dirty="0" smtClean="0"/>
              <a:t>, 2005)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28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causes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6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49" y="1066800"/>
            <a:ext cx="2143125" cy="214312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83317"/>
            <a:ext cx="2952750" cy="155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8" y="2238375"/>
            <a:ext cx="2200275" cy="2076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10" y="4513982"/>
            <a:ext cx="2924175" cy="1562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439401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Explanations for the inaccuracies in forecasts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7</a:t>
            </a:fld>
            <a:endParaRPr lang="en-GB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73" y="533400"/>
            <a:ext cx="2533650" cy="18002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0" y="4819350"/>
            <a:ext cx="3600450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564904"/>
            <a:ext cx="3796504" cy="21189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89" y="1977025"/>
            <a:ext cx="1847850" cy="2466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63" y="1966599"/>
            <a:ext cx="2628900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49" y="3624393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causes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564904"/>
            <a:ext cx="3742511" cy="194322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67" y="2420888"/>
            <a:ext cx="3046846" cy="243990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8</a:t>
            </a:fld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590356" y="3536517"/>
            <a:ext cx="864096" cy="4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720" y="1776940"/>
            <a:ext cx="7045423" cy="685801"/>
          </a:xfrm>
        </p:spPr>
        <p:txBody>
          <a:bodyPr>
            <a:normAutofit/>
          </a:bodyPr>
          <a:lstStyle/>
          <a:p>
            <a:r>
              <a:rPr lang="en-US" dirty="0" smtClean="0"/>
              <a:t>One way to combat th</a:t>
            </a:r>
            <a:r>
              <a:rPr lang="en-US" dirty="0" smtClean="0"/>
              <a:t>e causes of risks to programmes is to apply Reference Class Forecasting (RCF)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52" y="533400"/>
            <a:ext cx="2581275" cy="177165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8813" y="3177351"/>
            <a:ext cx="5184576" cy="2099055"/>
          </a:xfrm>
        </p:spPr>
        <p:txBody>
          <a:bodyPr/>
          <a:lstStyle/>
          <a:p>
            <a:r>
              <a:rPr lang="en-US" dirty="0"/>
              <a:t>Do regulatory programmes experience the main risks?</a:t>
            </a:r>
          </a:p>
          <a:p>
            <a:r>
              <a:rPr lang="en-US" dirty="0" smtClean="0"/>
              <a:t>Can the RCF be implemented using programme data within an organization?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10/10/2017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Pindy Bhullar MSc (Oxon)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GB" smtClean="0"/>
              <a:t>9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6" y="319441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9BDEE8A-06BD-4498-8DA2-039F108111A7}" vid="{371B0C30-7F71-4EED-A6A3-8F238779D534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7312</TotalTime>
  <Words>801</Words>
  <Application>Microsoft Office PowerPoint</Application>
  <PresentationFormat>Custom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Calibri,Bold</vt:lpstr>
      <vt:lpstr>Franklin Gothic Medium</vt:lpstr>
      <vt:lpstr>Business Contrast 16x9</vt:lpstr>
      <vt:lpstr>Can banks de-risk programmes?</vt:lpstr>
      <vt:lpstr>Contents</vt:lpstr>
      <vt:lpstr>Introduction</vt:lpstr>
      <vt:lpstr>Definition of programmes</vt:lpstr>
      <vt:lpstr>Main risks in programmes</vt:lpstr>
      <vt:lpstr>Technical causes</vt:lpstr>
      <vt:lpstr>Psychological causes</vt:lpstr>
      <vt:lpstr>Political causes</vt:lpstr>
      <vt:lpstr>Case study</vt:lpstr>
      <vt:lpstr>Findings - Complex stakeholders</vt:lpstr>
      <vt:lpstr>Findings - Regulatory programmes</vt:lpstr>
      <vt:lpstr>Recommendations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Pindy Bhullar</dc:creator>
  <cp:lastModifiedBy>Pindy Bhullar</cp:lastModifiedBy>
  <cp:revision>51</cp:revision>
  <dcterms:created xsi:type="dcterms:W3CDTF">2017-10-04T09:20:52Z</dcterms:created>
  <dcterms:modified xsi:type="dcterms:W3CDTF">2017-10-09T11:13:20Z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