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30"/>
  </p:notesMasterIdLst>
  <p:handoutMasterIdLst>
    <p:handoutMasterId r:id="rId31"/>
  </p:handoutMasterIdLst>
  <p:sldIdLst>
    <p:sldId id="537" r:id="rId5"/>
    <p:sldId id="842" r:id="rId6"/>
    <p:sldId id="830" r:id="rId7"/>
    <p:sldId id="866" r:id="rId8"/>
    <p:sldId id="865" r:id="rId9"/>
    <p:sldId id="868" r:id="rId10"/>
    <p:sldId id="867" r:id="rId11"/>
    <p:sldId id="872" r:id="rId12"/>
    <p:sldId id="869" r:id="rId13"/>
    <p:sldId id="873" r:id="rId14"/>
    <p:sldId id="871" r:id="rId15"/>
    <p:sldId id="878" r:id="rId16"/>
    <p:sldId id="857" r:id="rId17"/>
    <p:sldId id="854" r:id="rId18"/>
    <p:sldId id="855" r:id="rId19"/>
    <p:sldId id="879" r:id="rId20"/>
    <p:sldId id="880" r:id="rId21"/>
    <p:sldId id="881" r:id="rId22"/>
    <p:sldId id="886" r:id="rId23"/>
    <p:sldId id="887" r:id="rId24"/>
    <p:sldId id="888" r:id="rId25"/>
    <p:sldId id="883" r:id="rId26"/>
    <p:sldId id="884" r:id="rId27"/>
    <p:sldId id="882" r:id="rId28"/>
    <p:sldId id="813" r:id="rId29"/>
  </p:sldIdLst>
  <p:sldSz cx="9144000" cy="6858000" type="screen4x3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Moret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  <a:srgbClr val="FFCC00"/>
    <a:srgbClr val="9DEA36"/>
    <a:srgbClr val="CC0000"/>
    <a:srgbClr val="DFDFF5"/>
    <a:srgbClr val="D6D6F2"/>
    <a:srgbClr val="C8C8EE"/>
    <a:srgbClr val="B1B1E5"/>
    <a:srgbClr val="919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90072" autoAdjust="0"/>
  </p:normalViewPr>
  <p:slideViewPr>
    <p:cSldViewPr snapToGrid="0">
      <p:cViewPr varScale="1">
        <p:scale>
          <a:sx n="83" d="100"/>
          <a:sy n="83" d="100"/>
        </p:scale>
        <p:origin x="-1206" y="-78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255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23426" y="9328750"/>
            <a:ext cx="1506216" cy="216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138" tIns="46734" rIns="95138" bIns="46734" anchor="ctr">
            <a:spAutoFit/>
          </a:bodyPr>
          <a:lstStyle/>
          <a:p>
            <a:pPr defTabSz="960871" eaLnBrk="0" hangingPunct="0">
              <a:defRPr/>
            </a:pPr>
            <a:r>
              <a:rPr lang="en-US" sz="800" dirty="0">
                <a:solidFill>
                  <a:schemeClr val="bg2"/>
                </a:solidFill>
                <a:latin typeface="+mn-lt"/>
              </a:rPr>
              <a:t>Copyright </a:t>
            </a:r>
            <a:r>
              <a:rPr lang="nl-NL" sz="800" dirty="0" err="1">
                <a:solidFill>
                  <a:schemeClr val="bg2"/>
                </a:solidFill>
                <a:latin typeface="+mn-lt"/>
              </a:rPr>
              <a:t>Ambition</a:t>
            </a:r>
            <a:r>
              <a:rPr lang="nl-NL" sz="800" dirty="0">
                <a:solidFill>
                  <a:schemeClr val="bg2"/>
                </a:solidFill>
                <a:latin typeface="+mn-lt"/>
              </a:rPr>
              <a:t> Group 2015</a:t>
            </a:r>
            <a:endParaRPr lang="en-GB" sz="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334" cy="49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>
                <a:latin typeface="+mj-lt"/>
              </a:rPr>
              <a:t>Ambition Group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17" y="0"/>
            <a:ext cx="2945334" cy="49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80"/>
            <a:ext cx="2945334" cy="49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7265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2236" y="3878718"/>
            <a:ext cx="5409532" cy="5454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138" tIns="46734" rIns="95138" bIns="46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notes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7638" y="635000"/>
            <a:ext cx="4108450" cy="3082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71247" y="280623"/>
            <a:ext cx="1238601" cy="232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138" tIns="46734" rIns="95138" bIns="46734" anchor="ctr">
            <a:spAutoFit/>
          </a:bodyPr>
          <a:lstStyle/>
          <a:p>
            <a:pPr defTabSz="960871" eaLnBrk="0" hangingPunct="0">
              <a:defRPr/>
            </a:pPr>
            <a:r>
              <a:rPr lang="en-GB" sz="900" dirty="0">
                <a:latin typeface="Arial" pitchFamily="34" charset="0"/>
              </a:rPr>
              <a:t>S</a:t>
            </a:r>
            <a:r>
              <a:rPr lang="en-ZA" sz="900" dirty="0">
                <a:latin typeface="Arial" pitchFamily="34" charset="0"/>
              </a:rPr>
              <a:t>nap-Tech (Pty) Ltd</a:t>
            </a:r>
            <a:endParaRPr lang="en-GB" sz="900" dirty="0"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263818" y="9386248"/>
            <a:ext cx="494846" cy="309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138" tIns="46734" rIns="95138" bIns="46734" anchor="ctr">
            <a:spAutoFit/>
          </a:bodyPr>
          <a:lstStyle/>
          <a:p>
            <a:pPr algn="r" defTabSz="960871" eaLnBrk="0" hangingPunct="0">
              <a:defRPr/>
            </a:pPr>
            <a:fld id="{E9DDF0E1-E3C1-45CA-87A2-5D463AC51340}" type="slidenum">
              <a:rPr lang="en-GB" sz="1400">
                <a:latin typeface="Times New Roman" pitchFamily="18" charset="0"/>
              </a:rPr>
              <a:pPr algn="r" defTabSz="960871" eaLnBrk="0" hangingPunct="0">
                <a:defRPr/>
              </a:pPr>
              <a:t>‹#›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51905" y="8855732"/>
            <a:ext cx="1238601" cy="232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138" tIns="46734" rIns="95138" bIns="46734" anchor="ctr">
            <a:spAutoFit/>
          </a:bodyPr>
          <a:lstStyle/>
          <a:p>
            <a:pPr defTabSz="960871" eaLnBrk="0" hangingPunct="0">
              <a:defRPr/>
            </a:pPr>
            <a:r>
              <a:rPr lang="en-GB" sz="900" dirty="0">
                <a:solidFill>
                  <a:schemeClr val="bg1"/>
                </a:solidFill>
                <a:latin typeface="Arial" pitchFamily="34" charset="0"/>
              </a:rPr>
              <a:t>S</a:t>
            </a:r>
            <a:r>
              <a:rPr lang="en-ZA" sz="900" dirty="0">
                <a:solidFill>
                  <a:schemeClr val="bg1"/>
                </a:solidFill>
                <a:latin typeface="Arial" pitchFamily="34" charset="0"/>
              </a:rPr>
              <a:t>nap-Tech (Pty) Ltd</a:t>
            </a:r>
            <a:endParaRPr lang="en-GB" sz="9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437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6960" cy="4967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71" tIns="45735" rIns="91471" bIns="45735"/>
          <a:lstStyle/>
          <a:p>
            <a:r>
              <a:rPr lang="en-US"/>
              <a:t>Project Goverance based on OGC methods</a:t>
            </a:r>
            <a:endParaRPr lang="nl-NL"/>
          </a:p>
        </p:txBody>
      </p:sp>
      <p:sp>
        <p:nvSpPr>
          <p:cNvPr id="4403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429880"/>
            <a:ext cx="2946960" cy="4967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71" tIns="45735" rIns="91471" bIns="45735"/>
          <a:lstStyle/>
          <a:p>
            <a:pPr defTabSz="912343"/>
            <a:r>
              <a:rPr lang="nl-NL"/>
              <a:t>Richard Moret 2010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091" y="9429880"/>
            <a:ext cx="2946960" cy="4967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71" tIns="45735" rIns="91471" bIns="45735"/>
          <a:lstStyle/>
          <a:p>
            <a:fld id="{66794EFA-B9BE-4673-81CF-052DF9004BE2}" type="slidenum">
              <a:rPr lang="nl-NL"/>
              <a:pPr/>
              <a:t>1</a:t>
            </a:fld>
            <a:endParaRPr lang="nl-NL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8661400" y="6592888"/>
            <a:ext cx="482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defRPr/>
            </a:pPr>
            <a:fld id="{936200A7-F633-456C-96FE-C0082E9576B5}" type="slidenum">
              <a:rPr lang="en-ZA" sz="900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en-ZA" sz="900">
              <a:latin typeface="Arial" pitchFamily="34" charset="0"/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-1587" y="6420157"/>
            <a:ext cx="9144000" cy="4378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i="1" dirty="0">
                <a:solidFill>
                  <a:schemeClr val="tx1"/>
                </a:solidFill>
              </a:rPr>
              <a:t>‘</a:t>
            </a:r>
            <a:r>
              <a:rPr lang="en-GB" sz="1600" b="1" i="1" dirty="0">
                <a:solidFill>
                  <a:schemeClr val="tx1"/>
                </a:solidFill>
              </a:rPr>
              <a:t>The Change Innovators!’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ZW1121\Desktop\Logo_wit_Ambitiongroup_High_res_JP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36525"/>
            <a:ext cx="28003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025650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099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504934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B033575-127E-4F72-AD5E-AD22C7386C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EF7BFE-B931-4722-A91A-FB599274A8CD}"/>
              </a:ext>
            </a:extLst>
          </p:cNvPr>
          <p:cNvSpPr txBox="1"/>
          <p:nvPr userDrawn="1"/>
        </p:nvSpPr>
        <p:spPr>
          <a:xfrm>
            <a:off x="108155" y="6504934"/>
            <a:ext cx="3529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Confidential © 2017 Ambition Group</a:t>
            </a:r>
          </a:p>
        </p:txBody>
      </p:sp>
    </p:spTree>
  </p:cSld>
  <p:clrMapOvr>
    <a:masterClrMapping/>
  </p:clrMapOvr>
  <p:transition spd="med">
    <p:zo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B4EA6BA0-FF03-47DA-8598-E92DB22DEB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501839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5A41-86BE-4075-8162-A6FA40DB18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649288"/>
            <a:ext cx="2105025" cy="5659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49288"/>
            <a:ext cx="6167437" cy="5659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282E4251-1D12-4D72-976B-0EC5464DEB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501839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5A41-86BE-4075-8162-A6FA40DB18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6919"/>
            <a:ext cx="7761287" cy="692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511054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511671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97B3-56B5-490F-955F-93D932A60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135437" cy="4867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441450"/>
            <a:ext cx="4137025" cy="4867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511669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9FDF7-3C04-47E9-AF38-79EEC850E4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510185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7F2E-54B2-41B3-859C-258EAA842E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501838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D1CC-B5EB-4746-B28B-317911679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492005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2B59-CAAA-456D-B2F7-8B4BEBFB49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501837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E36A-4106-44A8-8F74-E84A6D640F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4538" y="6501839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5A41-86BE-4075-8162-A6FA40DB18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424862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986" y="165894"/>
            <a:ext cx="77612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2190341" name="Rectangle 5"/>
          <p:cNvSpPr>
            <a:spLocks noChangeArrowheads="1"/>
          </p:cNvSpPr>
          <p:nvPr/>
        </p:nvSpPr>
        <p:spPr bwMode="auto">
          <a:xfrm>
            <a:off x="8661400" y="6592888"/>
            <a:ext cx="482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defRPr/>
            </a:pPr>
            <a:endParaRPr lang="en-ZA" sz="900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69088"/>
            <a:ext cx="9144000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i="1" dirty="0">
                <a:solidFill>
                  <a:schemeClr val="tx1"/>
                </a:solidFill>
              </a:rPr>
              <a:t>‘Where knowledge &amp; experience become art’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913" y="115888"/>
            <a:ext cx="7588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C727AFBC-8B56-42A4-BA11-F529DADC1B69}"/>
              </a:ext>
            </a:extLst>
          </p:cNvPr>
          <p:cNvSpPr/>
          <p:nvPr userDrawn="1"/>
        </p:nvSpPr>
        <p:spPr>
          <a:xfrm>
            <a:off x="-1587" y="6420157"/>
            <a:ext cx="9144000" cy="4378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i="1" dirty="0">
                <a:solidFill>
                  <a:schemeClr val="tx1"/>
                </a:solidFill>
              </a:rPr>
              <a:t>‘The Change Innovators!’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C34EC2A5-25B5-4BFC-8950-56CC0777E7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364538" y="6504934"/>
            <a:ext cx="779462" cy="26828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B033575-127E-4F72-AD5E-AD22C7386C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BC2A95-2FF9-4259-A9FA-69ACB4EA3EC2}"/>
              </a:ext>
            </a:extLst>
          </p:cNvPr>
          <p:cNvSpPr txBox="1"/>
          <p:nvPr userDrawn="1"/>
        </p:nvSpPr>
        <p:spPr>
          <a:xfrm>
            <a:off x="108155" y="6504934"/>
            <a:ext cx="3529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Confidential © 2017 Ambition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://www.ambitiongroup.co.uk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8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.sv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39.pn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bitiongroup.co.uk/" TargetMode="External"/><Relationship Id="rId3" Type="http://schemas.openxmlformats.org/officeDocument/2006/relationships/hyperlink" Target="mailto:gogate@ambitiongroup.co.uk" TargetMode="External"/><Relationship Id="rId7" Type="http://schemas.openxmlformats.org/officeDocument/2006/relationships/hyperlink" Target="https://twitter.com/paraggogat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s://www.linkedin.com/in/paraggogat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6.svg"/><Relationship Id="rId5" Type="http://schemas.openxmlformats.org/officeDocument/2006/relationships/image" Target="../media/image12.gif"/><Relationship Id="rId1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1.jpeg"/><Relationship Id="rId9" Type="http://schemas.openxmlformats.org/officeDocument/2006/relationships/image" Target="../media/image3.jp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490" y="768004"/>
            <a:ext cx="9055510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Serious Games &amp; Play to Improve Change Portfolio, </a:t>
            </a:r>
            <a:r>
              <a:rPr lang="en-US" sz="4000" b="1" dirty="0" err="1">
                <a:solidFill>
                  <a:srgbClr val="002060"/>
                </a:solidFill>
              </a:rPr>
              <a:t>Programme</a:t>
            </a:r>
            <a:r>
              <a:rPr lang="en-US" sz="4000" b="1" dirty="0">
                <a:solidFill>
                  <a:srgbClr val="002060"/>
                </a:solidFill>
              </a:rPr>
              <a:t> &amp;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Project Capability</a:t>
            </a:r>
            <a:endParaRPr lang="en-GB" sz="3200" b="1" dirty="0">
              <a:solidFill>
                <a:srgbClr val="002060"/>
              </a:solidFill>
            </a:endParaRPr>
          </a:p>
          <a:p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2207717-E903-4A9D-83C7-71E7AD8A6AFE}"/>
              </a:ext>
            </a:extLst>
          </p:cNvPr>
          <p:cNvSpPr txBox="1">
            <a:spLocks/>
          </p:cNvSpPr>
          <p:nvPr/>
        </p:nvSpPr>
        <p:spPr bwMode="auto">
          <a:xfrm>
            <a:off x="1795707" y="5844517"/>
            <a:ext cx="5663187" cy="5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sz="2800" b="1" u="sng" dirty="0">
                <a:hlinkClick r:id="rId4"/>
              </a:rPr>
              <a:t>http://www.ambitiongroup.co.uk</a:t>
            </a:r>
            <a:r>
              <a:rPr lang="en-GB" sz="2800" b="1" u="sng" dirty="0"/>
              <a:t>   </a:t>
            </a:r>
            <a:endParaRPr lang="en-GB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9A7B81-9BB9-4473-9041-FD05F7352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45" y="3106994"/>
            <a:ext cx="3638675" cy="2666510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D3D82C44-B945-46E3-88EA-6C24D658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13" y="3746968"/>
            <a:ext cx="50624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But Seriously ….!?</a:t>
            </a:r>
            <a:endParaRPr lang="en-GB" sz="3200" b="1" dirty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841" y="195230"/>
            <a:ext cx="7761287" cy="993840"/>
          </a:xfrm>
        </p:spPr>
        <p:txBody>
          <a:bodyPr/>
          <a:lstStyle/>
          <a:p>
            <a:r>
              <a:rPr lang="nl-NL" sz="3200" u="sng" dirty="0">
                <a:latin typeface="Roboto Regular"/>
              </a:rPr>
              <a:t>Serious</a:t>
            </a:r>
            <a:r>
              <a:rPr lang="nl-NL" sz="3200" dirty="0">
                <a:latin typeface="Roboto Regular"/>
              </a:rPr>
              <a:t> Games &amp; Play – An oxymoron?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34804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83036B0B-64B4-46D7-BB2D-91C2CC22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69" y="1375881"/>
            <a:ext cx="8229600" cy="444481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Playing is part of the game!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Fun, entertainment, leisure and enjoyment is not the primary objective – it happens as players play the game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Use of digital as well as non-digital techniques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Serious games &amp; play in organizational context – achieve an outcome</a:t>
            </a:r>
          </a:p>
        </p:txBody>
      </p:sp>
    </p:spTree>
    <p:extLst>
      <p:ext uri="{BB962C8B-B14F-4D97-AF65-F5344CB8AC3E}">
        <p14:creationId xmlns:p14="http://schemas.microsoft.com/office/powerpoint/2010/main" val="10025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841" y="195230"/>
            <a:ext cx="7761287" cy="692150"/>
          </a:xfrm>
        </p:spPr>
        <p:txBody>
          <a:bodyPr/>
          <a:lstStyle/>
          <a:p>
            <a:r>
              <a:rPr lang="nl-NL" sz="3200" dirty="0">
                <a:latin typeface="Roboto Regular"/>
              </a:rPr>
              <a:t>Serious Games &amp; Play – all around us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34804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EBE6E79-EBBF-49BA-BDC4-CE0EC150F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00" y="3868049"/>
            <a:ext cx="4115145" cy="2304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6107C3-47B9-4910-8C53-3984A5807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87" y="4138152"/>
            <a:ext cx="12573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2BF5CD-A498-4726-B9DB-3D83D37D31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260" y="3997428"/>
            <a:ext cx="1145605" cy="2045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AB357D9-5A13-4DC5-A580-D6B0F47B7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8" y="1198584"/>
            <a:ext cx="3514284" cy="2487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6BFC64A-6871-435B-A56B-D46E732D4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4" y="1198583"/>
            <a:ext cx="3738256" cy="24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65"/>
            <a:ext cx="8229600" cy="58045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Roboto Regular"/>
                <a:cs typeface="Roboto Regular"/>
              </a:rPr>
              <a:t>3 case studies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AE1166E-F6BD-4BB9-87A6-CEF063130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01" y="1152879"/>
            <a:ext cx="8229600" cy="32913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Port of Rotterdam – Europe’s largest 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Automotive company in Poland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Arcus – UK based leading facilities management provider</a:t>
            </a:r>
          </a:p>
        </p:txBody>
      </p:sp>
    </p:spTree>
    <p:extLst>
      <p:ext uri="{BB962C8B-B14F-4D97-AF65-F5344CB8AC3E}">
        <p14:creationId xmlns:p14="http://schemas.microsoft.com/office/powerpoint/2010/main" val="41616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33" y="222632"/>
            <a:ext cx="8229600" cy="580451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latin typeface="Roboto Regular"/>
                <a:cs typeface="Roboto Regular"/>
              </a:rPr>
              <a:t>Maasvklate</a:t>
            </a:r>
            <a:r>
              <a:rPr lang="en-US" sz="3200" dirty="0">
                <a:latin typeface="Roboto Regular"/>
                <a:cs typeface="Roboto Regular"/>
              </a:rPr>
              <a:t> 2 project - highlights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AE1166E-F6BD-4BB9-87A6-CEF063130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3" y="1015228"/>
            <a:ext cx="8229600" cy="493328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MV2 – 20% expansion of the port of Rotterdam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Project cost - € 2.7 billion (budget of € 2.9 billion)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Time frame – 10 </a:t>
            </a:r>
            <a:r>
              <a:rPr lang="en-US" sz="3200" b="1" dirty="0" err="1">
                <a:solidFill>
                  <a:srgbClr val="002060"/>
                </a:solidFill>
                <a:latin typeface="Roboto Regular"/>
                <a:cs typeface="Roboto Regular"/>
              </a:rPr>
              <a:t>yrs</a:t>
            </a: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 , completed in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20,000 people involved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Complex supply chain, governance and       regulatory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Overall </a:t>
            </a:r>
            <a:r>
              <a:rPr lang="en-US" sz="3200" b="1" dirty="0" err="1">
                <a:solidFill>
                  <a:srgbClr val="002060"/>
                </a:solidFill>
                <a:latin typeface="Roboto Regular"/>
                <a:cs typeface="Roboto Regular"/>
              </a:rPr>
              <a:t>programme</a:t>
            </a: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 cost – € 9 billion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770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AE1166E-F6BD-4BB9-87A6-CEF063130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3" y="1015228"/>
            <a:ext cx="8229600" cy="49332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C00000"/>
                </a:solidFill>
                <a:latin typeface="Roboto Regular"/>
                <a:cs typeface="Roboto Regular"/>
              </a:rPr>
              <a:t>Standardisation</a:t>
            </a:r>
            <a:r>
              <a:rPr lang="en-US" sz="3000" b="1" dirty="0">
                <a:solidFill>
                  <a:srgbClr val="C00000"/>
                </a:solidFill>
                <a:latin typeface="Roboto Regular"/>
                <a:cs typeface="Roboto Regular"/>
              </a:rPr>
              <a:t> and adaption of project management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Roboto Regular"/>
                <a:cs typeface="Roboto Regular"/>
              </a:rPr>
              <a:t>Achieved Level 5 project management maturity over the duration of the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Roboto Regular"/>
                <a:cs typeface="Roboto Regular"/>
              </a:rPr>
              <a:t>Completed on time and within budget!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C00000"/>
                </a:solidFill>
                <a:latin typeface="Roboto Regular"/>
                <a:cs typeface="Roboto Regular"/>
              </a:rPr>
              <a:t>Standardising</a:t>
            </a:r>
            <a:r>
              <a:rPr lang="en-US" sz="3000" b="1" dirty="0">
                <a:solidFill>
                  <a:srgbClr val="C00000"/>
                </a:solidFill>
                <a:latin typeface="Roboto Regular"/>
                <a:cs typeface="Roboto Regular"/>
              </a:rPr>
              <a:t> project management was a change </a:t>
            </a:r>
            <a:r>
              <a:rPr lang="en-US" sz="3000" b="1" dirty="0" err="1">
                <a:solidFill>
                  <a:srgbClr val="C00000"/>
                </a:solidFill>
                <a:latin typeface="Roboto Regular"/>
                <a:cs typeface="Roboto Regular"/>
              </a:rPr>
              <a:t>programme</a:t>
            </a:r>
            <a:r>
              <a:rPr lang="en-US" sz="3000" b="1" dirty="0">
                <a:solidFill>
                  <a:srgbClr val="C00000"/>
                </a:solidFill>
                <a:latin typeface="Roboto Regular"/>
                <a:cs typeface="Roboto Regular"/>
              </a:rPr>
              <a:t>!</a:t>
            </a:r>
          </a:p>
          <a:p>
            <a:pPr marL="0" indent="0" algn="ctr">
              <a:buNone/>
            </a:pPr>
            <a:endParaRPr lang="en-US" sz="3000" b="1" dirty="0">
              <a:solidFill>
                <a:srgbClr val="C00000"/>
              </a:solidFill>
              <a:latin typeface="Roboto Regular"/>
              <a:cs typeface="Roboto Regular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3D2615D-8164-415A-8A64-FED95CD1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33" y="222632"/>
            <a:ext cx="8229600" cy="580451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latin typeface="Roboto Regular"/>
                <a:cs typeface="Roboto Regular"/>
              </a:rPr>
              <a:t>Maasvklate</a:t>
            </a:r>
            <a:r>
              <a:rPr lang="en-US" sz="3200" dirty="0">
                <a:latin typeface="Roboto Regular"/>
                <a:cs typeface="Roboto Regular"/>
              </a:rPr>
              <a:t> 2 project - successes</a:t>
            </a:r>
          </a:p>
        </p:txBody>
      </p:sp>
    </p:spTree>
    <p:extLst>
      <p:ext uri="{BB962C8B-B14F-4D97-AF65-F5344CB8AC3E}">
        <p14:creationId xmlns:p14="http://schemas.microsoft.com/office/powerpoint/2010/main" val="41309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xmlns="" id="{3501AA32-7A30-4937-8953-9FED69BA76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961" y="976527"/>
            <a:ext cx="3991897" cy="24040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7">
            <a:extLst>
              <a:ext uri="{FF2B5EF4-FFF2-40B4-BE49-F238E27FC236}">
                <a16:creationId xmlns:a16="http://schemas.microsoft.com/office/drawing/2014/main" xmlns="" id="{43733527-C919-4ECA-963A-06EF26879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33" y="3860721"/>
            <a:ext cx="4284210" cy="24856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8575C52-C6F8-4836-AA04-645DAABDC6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004" y="976527"/>
            <a:ext cx="3683538" cy="26687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Afbeelding 8">
            <a:extLst>
              <a:ext uri="{FF2B5EF4-FFF2-40B4-BE49-F238E27FC236}">
                <a16:creationId xmlns:a16="http://schemas.microsoft.com/office/drawing/2014/main" xmlns="" id="{01FAB712-8D87-49ED-8240-7C8A8C4500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604" y="3553988"/>
            <a:ext cx="2677934" cy="26851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E8BF930-A48A-4AB9-BC5A-13E38142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33" y="222632"/>
            <a:ext cx="8229600" cy="580451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latin typeface="Roboto Regular"/>
                <a:cs typeface="Roboto Regular"/>
              </a:rPr>
              <a:t>Maasvklate</a:t>
            </a:r>
            <a:r>
              <a:rPr lang="en-US" sz="3200" dirty="0">
                <a:latin typeface="Roboto Regular"/>
                <a:cs typeface="Roboto Regular"/>
              </a:rPr>
              <a:t> 2 project</a:t>
            </a:r>
          </a:p>
        </p:txBody>
      </p:sp>
    </p:spTree>
    <p:extLst>
      <p:ext uri="{BB962C8B-B14F-4D97-AF65-F5344CB8AC3E}">
        <p14:creationId xmlns:p14="http://schemas.microsoft.com/office/powerpoint/2010/main" val="4671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65"/>
            <a:ext cx="8229600" cy="580451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latin typeface="Roboto Regular"/>
                <a:cs typeface="Roboto Regular"/>
              </a:rPr>
              <a:t>Automative</a:t>
            </a:r>
            <a:r>
              <a:rPr lang="en-US" sz="3200" dirty="0">
                <a:latin typeface="Roboto Regular"/>
                <a:cs typeface="Roboto Regular"/>
              </a:rPr>
              <a:t> Company - Poland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AE1166E-F6BD-4BB9-87A6-CEF063130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898"/>
            <a:ext cx="8229600" cy="45626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latin typeface="Roboto Regular"/>
                <a:cs typeface="Roboto Regular"/>
              </a:rPr>
              <a:t>Young fast growing company – employing 50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002060"/>
                </a:solidFill>
                <a:latin typeface="Roboto Regular"/>
                <a:cs typeface="Roboto Regular"/>
              </a:rPr>
              <a:t>Specialises</a:t>
            </a:r>
            <a:r>
              <a:rPr lang="en-US" sz="2500" b="1" dirty="0">
                <a:solidFill>
                  <a:srgbClr val="002060"/>
                </a:solidFill>
                <a:latin typeface="Roboto Regular"/>
                <a:cs typeface="Roboto Regular"/>
              </a:rPr>
              <a:t> in design, construction &amp; assembly of industrial production 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latin typeface="Roboto Regular"/>
                <a:cs typeface="Roboto Regular"/>
              </a:rPr>
              <a:t>Exporting to India, Germany, China, Mexico, USA, UK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722820-F3CD-4F81-B545-382D5FDB882A}"/>
              </a:ext>
            </a:extLst>
          </p:cNvPr>
          <p:cNvSpPr/>
          <p:nvPr/>
        </p:nvSpPr>
        <p:spPr>
          <a:xfrm>
            <a:off x="517295" y="3897412"/>
            <a:ext cx="8236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Roboto Regular"/>
                <a:cs typeface="Roboto Regular"/>
              </a:rPr>
              <a:t>Adapting and </a:t>
            </a:r>
            <a:r>
              <a:rPr lang="en-US" sz="2800" b="1" dirty="0" err="1">
                <a:solidFill>
                  <a:srgbClr val="C00000"/>
                </a:solidFill>
                <a:latin typeface="Roboto Regular"/>
                <a:cs typeface="Roboto Regular"/>
              </a:rPr>
              <a:t>standardising</a:t>
            </a:r>
            <a:r>
              <a:rPr lang="en-US" sz="2800" b="1" dirty="0">
                <a:solidFill>
                  <a:srgbClr val="C00000"/>
                </a:solidFill>
                <a:latin typeface="Roboto Regular"/>
                <a:cs typeface="Roboto Regular"/>
              </a:rPr>
              <a:t> project &amp; risk management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Roboto Regular"/>
                <a:cs typeface="Roboto Regular"/>
              </a:rPr>
              <a:t>20% improvement in efficiency and effectiveness of project management practices</a:t>
            </a:r>
          </a:p>
        </p:txBody>
      </p:sp>
    </p:spTree>
    <p:extLst>
      <p:ext uri="{BB962C8B-B14F-4D97-AF65-F5344CB8AC3E}">
        <p14:creationId xmlns:p14="http://schemas.microsoft.com/office/powerpoint/2010/main" val="21150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65"/>
            <a:ext cx="8229600" cy="58045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Roboto Regular"/>
                <a:cs typeface="Roboto Regular"/>
              </a:rPr>
              <a:t>Arcus – UK based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AE1166E-F6BD-4BB9-87A6-CEF063130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7268"/>
            <a:ext cx="8229600" cy="206006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UK based fast growing company – employing 1000 people; £65 million turnover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  <a:latin typeface="Roboto Regular"/>
                <a:cs typeface="Roboto Regular"/>
              </a:rPr>
              <a:t>Specialises</a:t>
            </a: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 in facilities management and service delivery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Roboto Regular"/>
              <a:cs typeface="Roboto Regula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64837B-9236-4EA7-A3DE-2563A2C0CE3F}"/>
              </a:ext>
            </a:extLst>
          </p:cNvPr>
          <p:cNvSpPr/>
          <p:nvPr/>
        </p:nvSpPr>
        <p:spPr>
          <a:xfrm>
            <a:off x="457200" y="3229848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Roboto Regular"/>
                <a:cs typeface="Roboto Regular"/>
              </a:rPr>
              <a:t>Enhancing collaboration – building a high performing project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Roboto Regular"/>
                <a:cs typeface="Roboto Regular"/>
              </a:rPr>
              <a:t>Strategic change - developing </a:t>
            </a:r>
            <a:r>
              <a:rPr lang="en-US" sz="2800" b="1" dirty="0" err="1">
                <a:solidFill>
                  <a:srgbClr val="C00000"/>
                </a:solidFill>
                <a:latin typeface="Roboto Regular"/>
                <a:cs typeface="Roboto Regular"/>
              </a:rPr>
              <a:t>programme</a:t>
            </a:r>
            <a:r>
              <a:rPr lang="en-US" sz="2800" b="1" dirty="0">
                <a:solidFill>
                  <a:srgbClr val="C00000"/>
                </a:solidFill>
                <a:latin typeface="Roboto Regular"/>
                <a:cs typeface="Roboto Regular"/>
              </a:rPr>
              <a:t> roadmap; clarifying governance for delivery of annual business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Roboto Regular"/>
                <a:cs typeface="Roboto Regular"/>
              </a:rPr>
              <a:t>Balanced portfolio of projects</a:t>
            </a:r>
          </a:p>
        </p:txBody>
      </p:sp>
    </p:spTree>
    <p:extLst>
      <p:ext uri="{BB962C8B-B14F-4D97-AF65-F5344CB8AC3E}">
        <p14:creationId xmlns:p14="http://schemas.microsoft.com/office/powerpoint/2010/main" val="10593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65"/>
            <a:ext cx="8229600" cy="58045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Roboto Regular"/>
                <a:cs typeface="Roboto Regular"/>
              </a:rPr>
              <a:t>Arcus – UK based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11" name="Afbeelding 8">
            <a:extLst>
              <a:ext uri="{FF2B5EF4-FFF2-40B4-BE49-F238E27FC236}">
                <a16:creationId xmlns:a16="http://schemas.microsoft.com/office/drawing/2014/main" xmlns="" id="{4FEB3119-C677-4CDF-B36D-0F4E821C4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988" y="3716594"/>
            <a:ext cx="2613244" cy="262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Tijdelijke aanduiding voor inhoud 4">
            <a:extLst>
              <a:ext uri="{FF2B5EF4-FFF2-40B4-BE49-F238E27FC236}">
                <a16:creationId xmlns:a16="http://schemas.microsoft.com/office/drawing/2014/main" xmlns="" id="{ECD8DA01-1759-4821-A16A-FB64ED02F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3447" y="3716594"/>
            <a:ext cx="2753031" cy="2590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BDC9A0-A690-4DBB-87AA-8CB31DC9E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91" y="1019742"/>
            <a:ext cx="2880637" cy="2309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Afbeelding 6">
            <a:extLst>
              <a:ext uri="{FF2B5EF4-FFF2-40B4-BE49-F238E27FC236}">
                <a16:creationId xmlns:a16="http://schemas.microsoft.com/office/drawing/2014/main" xmlns="" id="{481F12D2-4656-4CFA-90C3-F001B84EA0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832" y="1019742"/>
            <a:ext cx="3782706" cy="22780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5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65"/>
            <a:ext cx="8229600" cy="58045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Roboto Regular"/>
                <a:cs typeface="Roboto Regular"/>
              </a:rPr>
              <a:t>Agile Business Consortium – exploring </a:t>
            </a:r>
            <a:br>
              <a:rPr lang="en-US" sz="3200" dirty="0">
                <a:latin typeface="Roboto Regular"/>
                <a:cs typeface="Roboto Regular"/>
              </a:rPr>
            </a:br>
            <a:r>
              <a:rPr lang="en-US" sz="3200" dirty="0">
                <a:latin typeface="Roboto Regular"/>
                <a:cs typeface="Roboto Regular"/>
              </a:rPr>
              <a:t>Agile Culture !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xmlns="" id="{04703EDD-E37E-4396-B233-F8FB645C5217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9997" y="1189457"/>
            <a:ext cx="1966452" cy="1288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544360-A29E-437B-BEB8-13D284E356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2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10" y="3929174"/>
            <a:ext cx="4660749" cy="23400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50F1DAB-662E-40EF-B829-4FF6E8BE13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1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45815" y="1153115"/>
            <a:ext cx="2557981" cy="22607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3B2358-6BB0-462F-807C-4015971EAB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1337" y="1004485"/>
            <a:ext cx="3453764" cy="25760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5863A7-8CFA-4F5A-9084-43FD1932B6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067199" y="4123777"/>
            <a:ext cx="2515211" cy="17757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0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9" name="Graphic 1">
            <a:extLst>
              <a:ext uri="{FF2B5EF4-FFF2-40B4-BE49-F238E27FC236}">
                <a16:creationId xmlns:a16="http://schemas.microsoft.com/office/drawing/2014/main" xmlns="" id="{E0B84B66-1E69-4692-A9B0-2B757C5D0E08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58364" y="3366028"/>
            <a:ext cx="2422133" cy="1242205"/>
          </a:xfrm>
          <a:prstGeom prst="rect">
            <a:avLst/>
          </a:prstGeom>
        </p:spPr>
      </p:pic>
      <p:pic>
        <p:nvPicPr>
          <p:cNvPr id="10" name="Picture 8" descr="https://www.apm.org.uk/media/1946/enabling-chnage-webpage.gif?width=175&amp;height=183">
            <a:extLst>
              <a:ext uri="{FF2B5EF4-FFF2-40B4-BE49-F238E27FC236}">
                <a16:creationId xmlns:a16="http://schemas.microsoft.com/office/drawing/2014/main" xmlns="" id="{8221FDCE-B154-467D-AC96-0D265FCC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7296"/>
            <a:ext cx="1407346" cy="14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24A037-F2C9-4A89-BE1F-8E249AC564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16" y="4764436"/>
            <a:ext cx="1521543" cy="15215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DFB6B12-19E4-42DA-ACCE-0516C73B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465"/>
            <a:ext cx="8229600" cy="58045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Roboto Regular"/>
                <a:cs typeface="Roboto Regular"/>
              </a:rPr>
              <a:t>Parag Gogate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5B4A13-5E6F-4055-99FA-205794F506E2}"/>
              </a:ext>
            </a:extLst>
          </p:cNvPr>
          <p:cNvSpPr/>
          <p:nvPr/>
        </p:nvSpPr>
        <p:spPr>
          <a:xfrm>
            <a:off x="457200" y="1122751"/>
            <a:ext cx="79985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Roboto Regular"/>
              </a:rPr>
              <a:t>Managing Director, Ambition Group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Roboto Regular"/>
              </a:rPr>
              <a:t>11 </a:t>
            </a:r>
            <a:r>
              <a:rPr lang="en-US" b="1" dirty="0" err="1">
                <a:solidFill>
                  <a:srgbClr val="002060"/>
                </a:solidFill>
                <a:latin typeface="Roboto Regular"/>
              </a:rPr>
              <a:t>yrs</a:t>
            </a:r>
            <a:r>
              <a:rPr lang="en-US" b="1" dirty="0">
                <a:solidFill>
                  <a:srgbClr val="002060"/>
                </a:solidFill>
                <a:latin typeface="Roboto Regular"/>
              </a:rPr>
              <a:t> hospitality operations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Roboto Regular"/>
              </a:rPr>
              <a:t>11 </a:t>
            </a:r>
            <a:r>
              <a:rPr lang="en-US" b="1" dirty="0" err="1">
                <a:solidFill>
                  <a:srgbClr val="002060"/>
                </a:solidFill>
                <a:latin typeface="Roboto Regular"/>
              </a:rPr>
              <a:t>yrs</a:t>
            </a:r>
            <a:r>
              <a:rPr lang="en-US" b="1" dirty="0">
                <a:solidFill>
                  <a:srgbClr val="002060"/>
                </a:solidFill>
                <a:latin typeface="Roboto Regular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Roboto Regular"/>
              </a:rPr>
              <a:t>organisational</a:t>
            </a:r>
            <a:r>
              <a:rPr lang="en-US" b="1" dirty="0">
                <a:solidFill>
                  <a:srgbClr val="002060"/>
                </a:solidFill>
                <a:latin typeface="Roboto Regular"/>
              </a:rPr>
              <a:t> change </a:t>
            </a:r>
            <a:r>
              <a:rPr lang="en-US" b="1" dirty="0" err="1">
                <a:solidFill>
                  <a:srgbClr val="002060"/>
                </a:solidFill>
                <a:latin typeface="Roboto Regular"/>
              </a:rPr>
              <a:t>programme</a:t>
            </a:r>
            <a:r>
              <a:rPr lang="en-US" b="1" dirty="0">
                <a:solidFill>
                  <a:srgbClr val="002060"/>
                </a:solidFill>
                <a:latin typeface="Roboto Regular"/>
              </a:rPr>
              <a:t> and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Roboto Regular"/>
              </a:rPr>
              <a:t>APM’s Enabling Change SIG – Innovation &amp;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Roboto Regular"/>
              </a:rPr>
              <a:t>Agile Business Consortium – Culture &amp;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Roboto Regular"/>
              </a:rPr>
              <a:t>Co-author – Introduction to Managing Change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2060"/>
              </a:solidFill>
              <a:latin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C7AB4B3-5FDF-4EF1-BEB8-0B6D87F08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57" y="3138533"/>
            <a:ext cx="2070117" cy="269915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6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" y="261962"/>
            <a:ext cx="8229600" cy="58045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Roboto Regular"/>
                <a:cs typeface="Roboto Regular"/>
              </a:rPr>
              <a:t>British Quality Foundation workshop – exploring Change Success Factors!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2050" name="Picture 2" descr="BQF">
            <a:extLst>
              <a:ext uri="{FF2B5EF4-FFF2-40B4-BE49-F238E27FC236}">
                <a16:creationId xmlns:a16="http://schemas.microsoft.com/office/drawing/2014/main" xmlns="" id="{D2D80FFC-1415-4218-8225-F741E1C0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47" y="944358"/>
            <a:ext cx="1726483" cy="9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B32451-CD8D-4DE0-942B-1722EF1355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" y="1233948"/>
            <a:ext cx="3375743" cy="25318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D6A34A3-44E9-4804-8C01-BA622D574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562" y="3765756"/>
            <a:ext cx="3811976" cy="2467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854AF0-FD65-402D-BBFD-EEF91BB72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346" y="3913241"/>
            <a:ext cx="3193748" cy="23645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D295183-841F-48A4-B3C1-4598CDE1E4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653" y="1823550"/>
            <a:ext cx="3222947" cy="15759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6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" y="261962"/>
            <a:ext cx="8229600" cy="58045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Roboto Regular"/>
                <a:cs typeface="Roboto Regular"/>
              </a:rPr>
              <a:t>Agile Business Conference workshop – Building vision for post Brexit UK!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3074" name="Picture 2" descr="https://www.agileconference.org/wp-content/uploads/2017/03/cropped-ABC17-banner-1200x160-CMYK.jpg">
            <a:extLst>
              <a:ext uri="{FF2B5EF4-FFF2-40B4-BE49-F238E27FC236}">
                <a16:creationId xmlns:a16="http://schemas.microsoft.com/office/drawing/2014/main" xmlns="" id="{4CFD5295-6AC4-4CC9-891D-3A26E5B70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8206" y="1059426"/>
            <a:ext cx="349536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C86C0A-9964-4034-9F57-03FD5FEE33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134089"/>
            <a:ext cx="4101145" cy="23068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EEF133-B012-492F-BE48-D68844B024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2495639"/>
            <a:ext cx="4326193" cy="25575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9FCA30E-6E6E-406A-9E53-7FD0EF7BE3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7" y="3732659"/>
            <a:ext cx="4101145" cy="23068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5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841" y="195230"/>
            <a:ext cx="7761287" cy="692150"/>
          </a:xfrm>
        </p:spPr>
        <p:txBody>
          <a:bodyPr/>
          <a:lstStyle/>
          <a:p>
            <a:r>
              <a:rPr lang="nl-NL" sz="3200" dirty="0">
                <a:latin typeface="Roboto Regular"/>
              </a:rPr>
              <a:t>Why ‘Serious Games &amp; Play’?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34804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xmlns="" id="{14D42D42-502C-40DD-B4E3-46A734A15AA3}"/>
              </a:ext>
            </a:extLst>
          </p:cNvPr>
          <p:cNvSpPr/>
          <p:nvPr/>
        </p:nvSpPr>
        <p:spPr>
          <a:xfrm>
            <a:off x="0" y="856240"/>
            <a:ext cx="2675361" cy="2042556"/>
          </a:xfrm>
          <a:prstGeom prst="star7">
            <a:avLst/>
          </a:prstGeom>
          <a:solidFill>
            <a:srgbClr val="000000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/>
            <a:endParaRPr lang="en-GB" sz="18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+mn-lt"/>
              </a:rPr>
              <a:t>A great leveller, enabler &amp; encourager</a:t>
            </a:r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xmlns="" id="{FA06D66F-2C57-4B05-928D-D3EB5EFC1F1B}"/>
              </a:ext>
            </a:extLst>
          </p:cNvPr>
          <p:cNvSpPr/>
          <p:nvPr/>
        </p:nvSpPr>
        <p:spPr>
          <a:xfrm>
            <a:off x="4165078" y="740259"/>
            <a:ext cx="2419038" cy="2042556"/>
          </a:xfrm>
          <a:prstGeom prst="star7">
            <a:avLst/>
          </a:prstGeom>
          <a:solidFill>
            <a:srgbClr val="B59A61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/>
            <a:endParaRPr lang="en-GB" sz="1800" b="1" dirty="0">
              <a:latin typeface="+mn-lt"/>
            </a:endParaRPr>
          </a:p>
          <a:p>
            <a:pPr algn="ctr"/>
            <a:r>
              <a:rPr lang="en-GB" sz="1800" b="1" dirty="0">
                <a:latin typeface="+mn-lt"/>
              </a:rPr>
              <a:t>All human beings like to play!</a:t>
            </a:r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xmlns="" id="{855FE51C-A902-438D-B6FC-5D027BDD7DAD}"/>
              </a:ext>
            </a:extLst>
          </p:cNvPr>
          <p:cNvSpPr/>
          <p:nvPr/>
        </p:nvSpPr>
        <p:spPr>
          <a:xfrm>
            <a:off x="6532718" y="893303"/>
            <a:ext cx="2483691" cy="2042556"/>
          </a:xfrm>
          <a:prstGeom prst="star7">
            <a:avLst/>
          </a:prstGeom>
          <a:solidFill>
            <a:srgbClr val="000000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/>
            <a:endParaRPr lang="en-GB" sz="18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+mn-lt"/>
              </a:rPr>
              <a:t>Tactile, kinesthetic and action oriented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xmlns="" id="{2281C5CD-B817-43D0-BD7F-A71F07E00D39}"/>
              </a:ext>
            </a:extLst>
          </p:cNvPr>
          <p:cNvSpPr/>
          <p:nvPr/>
        </p:nvSpPr>
        <p:spPr>
          <a:xfrm>
            <a:off x="2000254" y="2148228"/>
            <a:ext cx="3042747" cy="2578313"/>
          </a:xfrm>
          <a:prstGeom prst="star7">
            <a:avLst/>
          </a:prstGeom>
          <a:solidFill>
            <a:srgbClr val="000000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Provides a psychologically safe environment – builds trust and collaboration</a:t>
            </a:r>
          </a:p>
        </p:txBody>
      </p:sp>
      <p:sp>
        <p:nvSpPr>
          <p:cNvPr id="11" name="Star: 7 Points 10">
            <a:extLst>
              <a:ext uri="{FF2B5EF4-FFF2-40B4-BE49-F238E27FC236}">
                <a16:creationId xmlns:a16="http://schemas.microsoft.com/office/drawing/2014/main" xmlns="" id="{8A5A9539-BE68-41BA-A636-A79DB538C2B4}"/>
              </a:ext>
            </a:extLst>
          </p:cNvPr>
          <p:cNvSpPr/>
          <p:nvPr/>
        </p:nvSpPr>
        <p:spPr>
          <a:xfrm>
            <a:off x="0" y="2945330"/>
            <a:ext cx="2281084" cy="2042556"/>
          </a:xfrm>
          <a:prstGeom prst="star7">
            <a:avLst/>
          </a:prstGeom>
          <a:solidFill>
            <a:srgbClr val="B59A61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/>
            <a:endParaRPr lang="en-GB" sz="1800" b="1" dirty="0">
              <a:latin typeface="+mn-lt"/>
            </a:endParaRPr>
          </a:p>
          <a:p>
            <a:pPr algn="ctr"/>
            <a:r>
              <a:rPr lang="en-GB" sz="1800" b="1" dirty="0">
                <a:latin typeface="+mn-lt"/>
              </a:rPr>
              <a:t>Connects hands, heart and the head!</a:t>
            </a:r>
          </a:p>
          <a:p>
            <a:pPr algn="ctr"/>
            <a:endParaRPr lang="en-GB" sz="1800" b="1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49884C-EEF8-4DEA-92DC-646CCA96FDD9}"/>
              </a:ext>
            </a:extLst>
          </p:cNvPr>
          <p:cNvGrpSpPr/>
          <p:nvPr/>
        </p:nvGrpSpPr>
        <p:grpSpPr>
          <a:xfrm>
            <a:off x="501505" y="5526475"/>
            <a:ext cx="8514904" cy="746730"/>
            <a:chOff x="4373078" y="394073"/>
            <a:chExt cx="1617773" cy="16177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0A99DB35-2879-4EB2-BDB1-260AD423662A}"/>
                </a:ext>
              </a:extLst>
            </p:cNvPr>
            <p:cNvSpPr/>
            <p:nvPr/>
          </p:nvSpPr>
          <p:spPr>
            <a:xfrm>
              <a:off x="4373078" y="394073"/>
              <a:ext cx="1617773" cy="1617773"/>
            </a:xfrm>
            <a:prstGeom prst="roundRect">
              <a:avLst/>
            </a:prstGeom>
            <a:solidFill>
              <a:srgbClr val="B59A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xmlns="" id="{ACB51603-F402-4A67-B46D-F4683C830A8C}"/>
                </a:ext>
              </a:extLst>
            </p:cNvPr>
            <p:cNvSpPr txBox="1"/>
            <p:nvPr/>
          </p:nvSpPr>
          <p:spPr>
            <a:xfrm>
              <a:off x="4452051" y="473046"/>
              <a:ext cx="1459827" cy="1459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DIN Alternate Bold"/>
                </a:rPr>
                <a:t>Foundations in systems thinking, psychology, deep thinking, neuroscience, motivational theories &amp; design thinking</a:t>
              </a:r>
            </a:p>
          </p:txBody>
        </p:sp>
      </p:grpSp>
      <p:sp>
        <p:nvSpPr>
          <p:cNvPr id="15" name="Star: 7 Points 14">
            <a:extLst>
              <a:ext uri="{FF2B5EF4-FFF2-40B4-BE49-F238E27FC236}">
                <a16:creationId xmlns:a16="http://schemas.microsoft.com/office/drawing/2014/main" xmlns="" id="{EBC077EB-073A-4017-A033-928B4CB2A561}"/>
              </a:ext>
            </a:extLst>
          </p:cNvPr>
          <p:cNvSpPr/>
          <p:nvPr/>
        </p:nvSpPr>
        <p:spPr>
          <a:xfrm>
            <a:off x="6584116" y="2945330"/>
            <a:ext cx="2643267" cy="2216127"/>
          </a:xfrm>
          <a:prstGeom prst="star7">
            <a:avLst/>
          </a:prstGeom>
          <a:solidFill>
            <a:srgbClr val="000000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Draws out unspoken thoughts and unexpressed feelings</a:t>
            </a:r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xmlns="" id="{834F0C85-1214-4C37-BDF5-DBB607B98F85}"/>
              </a:ext>
            </a:extLst>
          </p:cNvPr>
          <p:cNvSpPr/>
          <p:nvPr/>
        </p:nvSpPr>
        <p:spPr>
          <a:xfrm>
            <a:off x="4413194" y="3699340"/>
            <a:ext cx="2547120" cy="1790682"/>
          </a:xfrm>
          <a:prstGeom prst="star7">
            <a:avLst/>
          </a:prstGeom>
          <a:solidFill>
            <a:srgbClr val="B59A61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/>
            <a:r>
              <a:rPr lang="en-GB" sz="1600" b="1" dirty="0">
                <a:latin typeface="+mn-lt"/>
              </a:rPr>
              <a:t>Cuts through complexity &amp; ambiguity</a:t>
            </a:r>
          </a:p>
        </p:txBody>
      </p:sp>
    </p:spTree>
    <p:extLst>
      <p:ext uri="{BB962C8B-B14F-4D97-AF65-F5344CB8AC3E}">
        <p14:creationId xmlns:p14="http://schemas.microsoft.com/office/powerpoint/2010/main" val="25981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79" y="176408"/>
            <a:ext cx="8229600" cy="58045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Roboto Regular"/>
                <a:cs typeface="Roboto Regular"/>
              </a:rPr>
              <a:t>Benefits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51157" y="6520737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8679A63-2842-42BC-B58F-3665EE6E8B57}"/>
              </a:ext>
            </a:extLst>
          </p:cNvPr>
          <p:cNvGrpSpPr/>
          <p:nvPr/>
        </p:nvGrpSpPr>
        <p:grpSpPr>
          <a:xfrm>
            <a:off x="3422423" y="2728250"/>
            <a:ext cx="2076268" cy="1668280"/>
            <a:chOff x="3239530" y="1547382"/>
            <a:chExt cx="1966790" cy="1701353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B763FF79-A666-445D-AC73-682B028D85A7}"/>
                </a:ext>
              </a:extLst>
            </p:cNvPr>
            <p:cNvSpPr/>
            <p:nvPr/>
          </p:nvSpPr>
          <p:spPr>
            <a:xfrm>
              <a:off x="3239530" y="1547382"/>
              <a:ext cx="1966790" cy="170135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>
              <a:extLst>
                <a:ext uri="{FF2B5EF4-FFF2-40B4-BE49-F238E27FC236}">
                  <a16:creationId xmlns:a16="http://schemas.microsoft.com/office/drawing/2014/main" xmlns="" id="{76719A91-F086-47D7-8BAA-EC69DE9B0BAB}"/>
                </a:ext>
              </a:extLst>
            </p:cNvPr>
            <p:cNvSpPr txBox="1"/>
            <p:nvPr/>
          </p:nvSpPr>
          <p:spPr>
            <a:xfrm>
              <a:off x="3565455" y="1829320"/>
              <a:ext cx="1314940" cy="1137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tx1"/>
                  </a:solidFill>
                  <a:latin typeface="+mn-lt"/>
                </a:rPr>
                <a:t>Greater success on change initiatives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BC1BDEC-F62F-4775-A32A-8C4B6385C263}"/>
              </a:ext>
            </a:extLst>
          </p:cNvPr>
          <p:cNvGrpSpPr/>
          <p:nvPr/>
        </p:nvGrpSpPr>
        <p:grpSpPr>
          <a:xfrm>
            <a:off x="3379891" y="4493906"/>
            <a:ext cx="2165303" cy="1780584"/>
            <a:chOff x="3378650" y="0"/>
            <a:chExt cx="1611771" cy="1394371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xmlns="" id="{C8D61140-4E7A-4DE8-B3ED-A735E9EEDFFB}"/>
                </a:ext>
              </a:extLst>
            </p:cNvPr>
            <p:cNvSpPr/>
            <p:nvPr/>
          </p:nvSpPr>
          <p:spPr>
            <a:xfrm>
              <a:off x="3378650" y="0"/>
              <a:ext cx="1611771" cy="139437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B59A61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Hexagon 4">
              <a:extLst>
                <a:ext uri="{FF2B5EF4-FFF2-40B4-BE49-F238E27FC236}">
                  <a16:creationId xmlns:a16="http://schemas.microsoft.com/office/drawing/2014/main" xmlns="" id="{208E87C7-1D8B-4165-9D22-2E6AFCA14230}"/>
                </a:ext>
              </a:extLst>
            </p:cNvPr>
            <p:cNvSpPr txBox="1"/>
            <p:nvPr/>
          </p:nvSpPr>
          <p:spPr>
            <a:xfrm>
              <a:off x="3645755" y="231077"/>
              <a:ext cx="1077561" cy="932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rgbClr val="FFFFFF"/>
                  </a:solidFill>
                  <a:cs typeface="DIN Alternate Bold"/>
                </a:rPr>
                <a:t>Enhanced internal change capability</a:t>
              </a:r>
              <a:endParaRPr lang="en-US" sz="1600" b="1" kern="1200" dirty="0">
                <a:solidFill>
                  <a:srgbClr val="FFFFFF"/>
                </a:solidFill>
                <a:latin typeface="+mn-lt"/>
                <a:ea typeface="+mn-ea"/>
                <a:cs typeface="DIN Alternate Bold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DF2D385-C80B-4C18-A0FD-025F07680FCE}"/>
              </a:ext>
            </a:extLst>
          </p:cNvPr>
          <p:cNvGrpSpPr/>
          <p:nvPr/>
        </p:nvGrpSpPr>
        <p:grpSpPr>
          <a:xfrm>
            <a:off x="3367272" y="895088"/>
            <a:ext cx="2165303" cy="1735484"/>
            <a:chOff x="1893606" y="855713"/>
            <a:chExt cx="1611771" cy="1394371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xmlns="" id="{A08CDF8B-BD2F-4424-823E-C25CD95911B0}"/>
                </a:ext>
              </a:extLst>
            </p:cNvPr>
            <p:cNvSpPr/>
            <p:nvPr/>
          </p:nvSpPr>
          <p:spPr>
            <a:xfrm>
              <a:off x="1893606" y="855713"/>
              <a:ext cx="1611771" cy="139437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00000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Hexagon 4">
              <a:extLst>
                <a:ext uri="{FF2B5EF4-FFF2-40B4-BE49-F238E27FC236}">
                  <a16:creationId xmlns:a16="http://schemas.microsoft.com/office/drawing/2014/main" xmlns="" id="{FFCD4E97-0633-46EC-B998-651A932B32E1}"/>
                </a:ext>
              </a:extLst>
            </p:cNvPr>
            <p:cNvSpPr txBox="1"/>
            <p:nvPr/>
          </p:nvSpPr>
          <p:spPr>
            <a:xfrm>
              <a:off x="2160711" y="1086790"/>
              <a:ext cx="1077561" cy="932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+mn-lt"/>
                  <a:ea typeface="+mn-ea"/>
                  <a:cs typeface="DIN Alternate Bold"/>
                </a:rPr>
                <a:t>Clarity on governance &amp; decision making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F8A4130-68BD-447F-B470-2D07BA0687B4}"/>
              </a:ext>
            </a:extLst>
          </p:cNvPr>
          <p:cNvGrpSpPr/>
          <p:nvPr/>
        </p:nvGrpSpPr>
        <p:grpSpPr>
          <a:xfrm>
            <a:off x="5067408" y="1781490"/>
            <a:ext cx="2165303" cy="1780584"/>
            <a:chOff x="3378650" y="0"/>
            <a:chExt cx="1611771" cy="1394371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xmlns="" id="{AEF87950-10E2-480C-8D83-8E12D588E0A6}"/>
                </a:ext>
              </a:extLst>
            </p:cNvPr>
            <p:cNvSpPr/>
            <p:nvPr/>
          </p:nvSpPr>
          <p:spPr>
            <a:xfrm>
              <a:off x="3378650" y="0"/>
              <a:ext cx="1611771" cy="139437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B59A61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Hexagon 4">
              <a:extLst>
                <a:ext uri="{FF2B5EF4-FFF2-40B4-BE49-F238E27FC236}">
                  <a16:creationId xmlns:a16="http://schemas.microsoft.com/office/drawing/2014/main" xmlns="" id="{614EDDCC-7B56-4C8A-BDD4-67CFAF2A2206}"/>
                </a:ext>
              </a:extLst>
            </p:cNvPr>
            <p:cNvSpPr txBox="1"/>
            <p:nvPr/>
          </p:nvSpPr>
          <p:spPr>
            <a:xfrm>
              <a:off x="3645755" y="231077"/>
              <a:ext cx="1077561" cy="932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+mn-lt"/>
                  <a:ea typeface="+mn-ea"/>
                  <a:cs typeface="DIN Alternate Bold"/>
                </a:rPr>
                <a:t>Improved risk management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A2B3074-A6FB-41C5-9749-13CEFDF65D5C}"/>
              </a:ext>
            </a:extLst>
          </p:cNvPr>
          <p:cNvGrpSpPr/>
          <p:nvPr/>
        </p:nvGrpSpPr>
        <p:grpSpPr>
          <a:xfrm>
            <a:off x="1676776" y="1781655"/>
            <a:ext cx="2165303" cy="1780584"/>
            <a:chOff x="3378650" y="0"/>
            <a:chExt cx="1611771" cy="1394371"/>
          </a:xfrm>
        </p:grpSpPr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xmlns="" id="{A11B0FB8-3833-4BEC-9749-CD408DE8CF0B}"/>
                </a:ext>
              </a:extLst>
            </p:cNvPr>
            <p:cNvSpPr/>
            <p:nvPr/>
          </p:nvSpPr>
          <p:spPr>
            <a:xfrm>
              <a:off x="3378650" y="0"/>
              <a:ext cx="1611771" cy="139437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B59A61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Hexagon 4">
              <a:extLst>
                <a:ext uri="{FF2B5EF4-FFF2-40B4-BE49-F238E27FC236}">
                  <a16:creationId xmlns:a16="http://schemas.microsoft.com/office/drawing/2014/main" xmlns="" id="{59512DB9-C68C-4228-B92D-67AB65D4D41E}"/>
                </a:ext>
              </a:extLst>
            </p:cNvPr>
            <p:cNvSpPr txBox="1"/>
            <p:nvPr/>
          </p:nvSpPr>
          <p:spPr>
            <a:xfrm>
              <a:off x="3645755" y="231077"/>
              <a:ext cx="1077561" cy="932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+mn-lt"/>
                  <a:ea typeface="+mn-ea"/>
                  <a:cs typeface="DIN Alternate Bold"/>
                </a:rPr>
                <a:t>Achievement of project &amp; </a:t>
              </a:r>
              <a:r>
                <a:rPr lang="en-US" sz="1600" b="1" kern="1200" dirty="0" err="1">
                  <a:solidFill>
                    <a:srgbClr val="FFFFFF"/>
                  </a:solidFill>
                  <a:latin typeface="+mn-lt"/>
                  <a:ea typeface="+mn-ea"/>
                  <a:cs typeface="DIN Alternate Bold"/>
                </a:rPr>
                <a:t>programme</a:t>
              </a:r>
              <a:r>
                <a:rPr lang="en-US" sz="1600" b="1" kern="1200" dirty="0">
                  <a:solidFill>
                    <a:srgbClr val="FFFFFF"/>
                  </a:solidFill>
                  <a:latin typeface="+mn-lt"/>
                  <a:ea typeface="+mn-ea"/>
                  <a:cs typeface="DIN Alternate Bold"/>
                </a:rPr>
                <a:t> outcomes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ABA57D6-B144-4C46-9DFD-92AFBB241963}"/>
              </a:ext>
            </a:extLst>
          </p:cNvPr>
          <p:cNvGrpSpPr/>
          <p:nvPr/>
        </p:nvGrpSpPr>
        <p:grpSpPr>
          <a:xfrm>
            <a:off x="1676775" y="3609867"/>
            <a:ext cx="2165303" cy="1735484"/>
            <a:chOff x="1893606" y="855713"/>
            <a:chExt cx="1611771" cy="1394371"/>
          </a:xfrm>
        </p:grpSpPr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xmlns="" id="{1213CFB4-42B7-4D7E-BA87-95FFAE7CA2B8}"/>
                </a:ext>
              </a:extLst>
            </p:cNvPr>
            <p:cNvSpPr/>
            <p:nvPr/>
          </p:nvSpPr>
          <p:spPr>
            <a:xfrm>
              <a:off x="1893606" y="855713"/>
              <a:ext cx="1611771" cy="139437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00000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Hexagon 4">
              <a:extLst>
                <a:ext uri="{FF2B5EF4-FFF2-40B4-BE49-F238E27FC236}">
                  <a16:creationId xmlns:a16="http://schemas.microsoft.com/office/drawing/2014/main" xmlns="" id="{02AB8213-2BCF-4D60-802E-30EABA7BE871}"/>
                </a:ext>
              </a:extLst>
            </p:cNvPr>
            <p:cNvSpPr txBox="1"/>
            <p:nvPr/>
          </p:nvSpPr>
          <p:spPr>
            <a:xfrm>
              <a:off x="2160711" y="1086790"/>
              <a:ext cx="1077561" cy="932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+mn-lt"/>
                  <a:ea typeface="+mn-ea"/>
                  <a:cs typeface="DIN Alternate Bold"/>
                </a:rPr>
                <a:t>Engaged stakeholders &amp; teams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763533A-F515-44C0-9D3B-CEDA23313096}"/>
              </a:ext>
            </a:extLst>
          </p:cNvPr>
          <p:cNvGrpSpPr/>
          <p:nvPr/>
        </p:nvGrpSpPr>
        <p:grpSpPr>
          <a:xfrm>
            <a:off x="5082490" y="3616918"/>
            <a:ext cx="2165303" cy="1735484"/>
            <a:chOff x="1893606" y="855713"/>
            <a:chExt cx="1611771" cy="1394371"/>
          </a:xfrm>
        </p:grpSpPr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xmlns="" id="{9C1AF9FD-37D7-403F-98C8-D24501289E5F}"/>
                </a:ext>
              </a:extLst>
            </p:cNvPr>
            <p:cNvSpPr/>
            <p:nvPr/>
          </p:nvSpPr>
          <p:spPr>
            <a:xfrm>
              <a:off x="1893606" y="855713"/>
              <a:ext cx="1611771" cy="139437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00000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Hexagon 4">
              <a:extLst>
                <a:ext uri="{FF2B5EF4-FFF2-40B4-BE49-F238E27FC236}">
                  <a16:creationId xmlns:a16="http://schemas.microsoft.com/office/drawing/2014/main" xmlns="" id="{EB502797-F5E8-491D-84A6-16A1AD310A82}"/>
                </a:ext>
              </a:extLst>
            </p:cNvPr>
            <p:cNvSpPr txBox="1"/>
            <p:nvPr/>
          </p:nvSpPr>
          <p:spPr>
            <a:xfrm>
              <a:off x="2160711" y="1086790"/>
              <a:ext cx="1077561" cy="932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FFFFFF"/>
                  </a:solidFill>
                  <a:latin typeface="+mn-lt"/>
                  <a:ea typeface="+mn-ea"/>
                  <a:cs typeface="DIN Alternate Bold"/>
                </a:rPr>
                <a:t>Greater efficiencies on project &amp; </a:t>
              </a:r>
              <a:r>
                <a:rPr lang="en-US" sz="1600" b="1" kern="1200" dirty="0" err="1">
                  <a:solidFill>
                    <a:srgbClr val="FFFFFF"/>
                  </a:solidFill>
                  <a:latin typeface="+mn-lt"/>
                  <a:ea typeface="+mn-ea"/>
                  <a:cs typeface="DIN Alternate Bold"/>
                </a:rPr>
                <a:t>programme</a:t>
              </a:r>
              <a:r>
                <a:rPr lang="en-US" sz="1600" b="1" kern="1200" dirty="0">
                  <a:solidFill>
                    <a:srgbClr val="FFFFFF"/>
                  </a:solidFill>
                  <a:latin typeface="+mn-lt"/>
                  <a:ea typeface="+mn-ea"/>
                  <a:cs typeface="DIN Alternate Bold"/>
                </a:rPr>
                <a:t> 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0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amond 31">
            <a:extLst>
              <a:ext uri="{FF2B5EF4-FFF2-40B4-BE49-F238E27FC236}">
                <a16:creationId xmlns:a16="http://schemas.microsoft.com/office/drawing/2014/main" xmlns="" id="{B94DED5E-F743-4ADE-BEB4-092093458E03}"/>
              </a:ext>
            </a:extLst>
          </p:cNvPr>
          <p:cNvSpPr/>
          <p:nvPr/>
        </p:nvSpPr>
        <p:spPr>
          <a:xfrm>
            <a:off x="16077" y="1282541"/>
            <a:ext cx="4582025" cy="4420777"/>
          </a:xfrm>
          <a:prstGeom prst="diamond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xmlns="" id="{8DC69B41-10E6-4694-BAB2-F162131DFE30}"/>
              </a:ext>
            </a:extLst>
          </p:cNvPr>
          <p:cNvSpPr/>
          <p:nvPr/>
        </p:nvSpPr>
        <p:spPr>
          <a:xfrm>
            <a:off x="4593707" y="1310890"/>
            <a:ext cx="4582025" cy="4420777"/>
          </a:xfrm>
          <a:prstGeom prst="diamond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E33F2209-D879-4BD5-867B-3CD075AF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82" y="178849"/>
            <a:ext cx="7761287" cy="692150"/>
          </a:xfrm>
        </p:spPr>
        <p:txBody>
          <a:bodyPr/>
          <a:lstStyle/>
          <a:p>
            <a:r>
              <a:rPr lang="nl-NL" sz="3200" dirty="0">
                <a:latin typeface="Roboto Regular"/>
              </a:rPr>
              <a:t>Typical Serious Games &amp; Play Applications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1464833-0BFC-4C4F-8170-09559DA5A8D8}"/>
              </a:ext>
            </a:extLst>
          </p:cNvPr>
          <p:cNvGrpSpPr/>
          <p:nvPr/>
        </p:nvGrpSpPr>
        <p:grpSpPr>
          <a:xfrm>
            <a:off x="425940" y="1604356"/>
            <a:ext cx="1966725" cy="1837050"/>
            <a:chOff x="4373078" y="394073"/>
            <a:chExt cx="1617773" cy="161777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8F0896D4-3644-4725-A899-E41D39387BF9}"/>
                </a:ext>
              </a:extLst>
            </p:cNvPr>
            <p:cNvSpPr/>
            <p:nvPr/>
          </p:nvSpPr>
          <p:spPr>
            <a:xfrm>
              <a:off x="4373078" y="394073"/>
              <a:ext cx="1617773" cy="1617773"/>
            </a:xfrm>
            <a:prstGeom prst="roundRect">
              <a:avLst/>
            </a:prstGeom>
            <a:solidFill>
              <a:srgbClr val="B59A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xmlns="" id="{DE4BBD85-164C-49D3-AFE1-2220FB24BED6}"/>
                </a:ext>
              </a:extLst>
            </p:cNvPr>
            <p:cNvSpPr txBox="1"/>
            <p:nvPr/>
          </p:nvSpPr>
          <p:spPr>
            <a:xfrm>
              <a:off x="4452051" y="473046"/>
              <a:ext cx="1459827" cy="1459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>
                  <a:cs typeface="DIN Alternate Bold"/>
                </a:rPr>
                <a:t>Project, Programme &amp; Portfolio – Adapting &amp; Standardising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4E871EA-7A81-4329-98D8-52979B65CFD7}"/>
              </a:ext>
            </a:extLst>
          </p:cNvPr>
          <p:cNvGrpSpPr/>
          <p:nvPr/>
        </p:nvGrpSpPr>
        <p:grpSpPr>
          <a:xfrm>
            <a:off x="2515775" y="1604746"/>
            <a:ext cx="1947552" cy="1837049"/>
            <a:chOff x="2630860" y="394073"/>
            <a:chExt cx="1617773" cy="161777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1765885A-605F-49F7-9C51-3AE4766E0BFD}"/>
                </a:ext>
              </a:extLst>
            </p:cNvPr>
            <p:cNvSpPr/>
            <p:nvPr/>
          </p:nvSpPr>
          <p:spPr>
            <a:xfrm>
              <a:off x="2630860" y="394073"/>
              <a:ext cx="1617773" cy="161777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xmlns="" id="{0E2A7889-924B-416F-B906-F76773E63B5A}"/>
                </a:ext>
              </a:extLst>
            </p:cNvPr>
            <p:cNvSpPr txBox="1"/>
            <p:nvPr/>
          </p:nvSpPr>
          <p:spPr>
            <a:xfrm>
              <a:off x="2709833" y="473046"/>
              <a:ext cx="1459827" cy="1459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>
                  <a:cs typeface="DIN Alternate Bold"/>
                </a:rPr>
                <a:t>Training &amp; Development (Coaching)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BC482D2-90A4-4D0E-A997-D021E74BD0C2}"/>
              </a:ext>
            </a:extLst>
          </p:cNvPr>
          <p:cNvGrpSpPr/>
          <p:nvPr/>
        </p:nvGrpSpPr>
        <p:grpSpPr>
          <a:xfrm>
            <a:off x="4586438" y="1586775"/>
            <a:ext cx="1930453" cy="1837049"/>
            <a:chOff x="4373078" y="394073"/>
            <a:chExt cx="1617773" cy="161777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D43902CE-AC37-4884-9B67-DD04AE4610C9}"/>
                </a:ext>
              </a:extLst>
            </p:cNvPr>
            <p:cNvSpPr/>
            <p:nvPr/>
          </p:nvSpPr>
          <p:spPr>
            <a:xfrm>
              <a:off x="4373078" y="394073"/>
              <a:ext cx="1617773" cy="1617773"/>
            </a:xfrm>
            <a:prstGeom prst="roundRect">
              <a:avLst/>
            </a:prstGeom>
            <a:solidFill>
              <a:srgbClr val="B59A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xmlns="" id="{70EE87C1-9356-4BF1-BE32-2CCBEA0A5591}"/>
                </a:ext>
              </a:extLst>
            </p:cNvPr>
            <p:cNvSpPr txBox="1"/>
            <p:nvPr/>
          </p:nvSpPr>
          <p:spPr>
            <a:xfrm>
              <a:off x="4452051" y="473046"/>
              <a:ext cx="1459827" cy="1459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>
                  <a:cs typeface="DIN Alternate Bold"/>
                </a:rPr>
                <a:t>Governance &amp; Decision Making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C448348-0DC7-4762-AE91-3909826A1474}"/>
              </a:ext>
            </a:extLst>
          </p:cNvPr>
          <p:cNvGrpSpPr/>
          <p:nvPr/>
        </p:nvGrpSpPr>
        <p:grpSpPr>
          <a:xfrm>
            <a:off x="6688373" y="1587828"/>
            <a:ext cx="1992490" cy="1782602"/>
            <a:chOff x="2630860" y="394073"/>
            <a:chExt cx="1617773" cy="161777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91078CF8-AB59-4F54-9368-6C26F6CADFB4}"/>
                </a:ext>
              </a:extLst>
            </p:cNvPr>
            <p:cNvSpPr/>
            <p:nvPr/>
          </p:nvSpPr>
          <p:spPr>
            <a:xfrm>
              <a:off x="2630860" y="394073"/>
              <a:ext cx="1617773" cy="161777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xmlns="" id="{72E92943-ED03-4F17-A9A4-1C2580E69245}"/>
                </a:ext>
              </a:extLst>
            </p:cNvPr>
            <p:cNvSpPr txBox="1"/>
            <p:nvPr/>
          </p:nvSpPr>
          <p:spPr>
            <a:xfrm>
              <a:off x="2709833" y="473046"/>
              <a:ext cx="1459827" cy="1459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kern="1200" dirty="0">
                  <a:cs typeface="DIN Alternate Bold"/>
                </a:rPr>
                <a:t>Enabling Organisational Mindsets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047B55C-F67F-4776-BB9D-77BD14DB24BC}"/>
              </a:ext>
            </a:extLst>
          </p:cNvPr>
          <p:cNvGrpSpPr/>
          <p:nvPr/>
        </p:nvGrpSpPr>
        <p:grpSpPr>
          <a:xfrm>
            <a:off x="453763" y="3531083"/>
            <a:ext cx="1981796" cy="1837049"/>
            <a:chOff x="2630860" y="394073"/>
            <a:chExt cx="1617773" cy="161777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0E09ABCB-D07B-418C-8CE0-7BF8ED0F0C33}"/>
                </a:ext>
              </a:extLst>
            </p:cNvPr>
            <p:cNvSpPr/>
            <p:nvPr/>
          </p:nvSpPr>
          <p:spPr>
            <a:xfrm>
              <a:off x="2630860" y="394073"/>
              <a:ext cx="1617773" cy="161777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xmlns="" id="{3AC7455D-60F4-4D74-82B2-5C09846B9E1A}"/>
                </a:ext>
              </a:extLst>
            </p:cNvPr>
            <p:cNvSpPr txBox="1"/>
            <p:nvPr/>
          </p:nvSpPr>
          <p:spPr>
            <a:xfrm>
              <a:off x="2709833" y="473046"/>
              <a:ext cx="1459827" cy="1459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cs typeface="DIN Alternate Bold"/>
                </a:rPr>
                <a:t>Vision &amp; Strategy Setting</a:t>
              </a:r>
              <a:endParaRPr lang="en-GB" b="1" kern="1200" dirty="0">
                <a:cs typeface="DIN Alternate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6A7FAA1-0191-42B1-AA56-0E6BD70830B4}"/>
              </a:ext>
            </a:extLst>
          </p:cNvPr>
          <p:cNvGrpSpPr/>
          <p:nvPr/>
        </p:nvGrpSpPr>
        <p:grpSpPr>
          <a:xfrm>
            <a:off x="4608885" y="3585791"/>
            <a:ext cx="1968473" cy="1787704"/>
            <a:chOff x="2630860" y="394073"/>
            <a:chExt cx="1617773" cy="161777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9AE9CB7A-34D0-42DC-8699-DDBBAAFD803C}"/>
                </a:ext>
              </a:extLst>
            </p:cNvPr>
            <p:cNvSpPr/>
            <p:nvPr/>
          </p:nvSpPr>
          <p:spPr>
            <a:xfrm>
              <a:off x="2630860" y="394073"/>
              <a:ext cx="1617773" cy="161777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xmlns="" id="{34C1E947-CB29-492C-91E7-22FF8D895E2D}"/>
                </a:ext>
              </a:extLst>
            </p:cNvPr>
            <p:cNvSpPr txBox="1"/>
            <p:nvPr/>
          </p:nvSpPr>
          <p:spPr>
            <a:xfrm>
              <a:off x="2709833" y="473046"/>
              <a:ext cx="1459827" cy="1459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>
                  <a:cs typeface="DIN Alternate Bold"/>
                </a:rPr>
                <a:t>Enhancing Group Collaboration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BB906C7-1CE2-4B04-9411-BA33B3F02F2A}"/>
              </a:ext>
            </a:extLst>
          </p:cNvPr>
          <p:cNvGrpSpPr/>
          <p:nvPr/>
        </p:nvGrpSpPr>
        <p:grpSpPr>
          <a:xfrm>
            <a:off x="2514532" y="3620760"/>
            <a:ext cx="1964026" cy="1788940"/>
            <a:chOff x="4373078" y="394073"/>
            <a:chExt cx="1617773" cy="161777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F4CABBFD-4214-43ED-90CF-D447D2F01869}"/>
                </a:ext>
              </a:extLst>
            </p:cNvPr>
            <p:cNvSpPr/>
            <p:nvPr/>
          </p:nvSpPr>
          <p:spPr>
            <a:xfrm>
              <a:off x="4373078" y="394073"/>
              <a:ext cx="1617773" cy="1617773"/>
            </a:xfrm>
            <a:prstGeom prst="roundRect">
              <a:avLst/>
            </a:prstGeom>
            <a:solidFill>
              <a:srgbClr val="B59A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xmlns="" id="{9F56E93D-400B-46BF-9265-B09C55EB915D}"/>
                </a:ext>
              </a:extLst>
            </p:cNvPr>
            <p:cNvSpPr txBox="1"/>
            <p:nvPr/>
          </p:nvSpPr>
          <p:spPr>
            <a:xfrm>
              <a:off x="4452051" y="473046"/>
              <a:ext cx="1459827" cy="1459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>
                  <a:cs typeface="DIN Alternate Bold"/>
                </a:rPr>
                <a:t>Change Impact &amp; Readiness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DF9D7A9-F413-4B89-A03A-3E27A099856D}"/>
              </a:ext>
            </a:extLst>
          </p:cNvPr>
          <p:cNvGrpSpPr/>
          <p:nvPr/>
        </p:nvGrpSpPr>
        <p:grpSpPr>
          <a:xfrm>
            <a:off x="6717325" y="3610070"/>
            <a:ext cx="1968473" cy="1750963"/>
            <a:chOff x="4373078" y="394073"/>
            <a:chExt cx="1617773" cy="161777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F5F85E37-B4F7-411E-B4DC-6799F422D5CD}"/>
                </a:ext>
              </a:extLst>
            </p:cNvPr>
            <p:cNvSpPr/>
            <p:nvPr/>
          </p:nvSpPr>
          <p:spPr>
            <a:xfrm>
              <a:off x="4373078" y="394073"/>
              <a:ext cx="1617773" cy="1617773"/>
            </a:xfrm>
            <a:prstGeom prst="roundRect">
              <a:avLst/>
            </a:prstGeom>
            <a:solidFill>
              <a:srgbClr val="B59A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xmlns="" id="{19A2FB83-56D6-4180-8ECF-3C7822D2AAC8}"/>
                </a:ext>
              </a:extLst>
            </p:cNvPr>
            <p:cNvSpPr txBox="1"/>
            <p:nvPr/>
          </p:nvSpPr>
          <p:spPr>
            <a:xfrm>
              <a:off x="4452051" y="473046"/>
              <a:ext cx="1459827" cy="1459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>
                  <a:cs typeface="DIN Alternate Bold"/>
                </a:rPr>
                <a:t>Operating Model </a:t>
              </a:r>
              <a:r>
                <a:rPr lang="en-GB" sz="1900" b="1" dirty="0">
                  <a:cs typeface="DIN Alternate Bold"/>
                </a:rPr>
                <a:t>D</a:t>
              </a:r>
              <a:r>
                <a:rPr lang="en-GB" sz="1900" b="1" kern="1200" dirty="0">
                  <a:cs typeface="DIN Alternate Bold"/>
                </a:rPr>
                <a:t>esign – ‘As Is’ vs ‘To Be’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6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132" y="192545"/>
            <a:ext cx="7761287" cy="692150"/>
          </a:xfrm>
        </p:spPr>
        <p:txBody>
          <a:bodyPr/>
          <a:lstStyle/>
          <a:p>
            <a:r>
              <a:rPr lang="nl-NL" sz="3200" dirty="0">
                <a:latin typeface="Roboto Regular"/>
              </a:rPr>
              <a:t>Contact Us to Arrange a Demo </a:t>
            </a:r>
            <a:br>
              <a:rPr lang="nl-NL" sz="3200" dirty="0">
                <a:latin typeface="Roboto Regular"/>
              </a:rPr>
            </a:br>
            <a:r>
              <a:rPr lang="nl-NL" sz="3200" dirty="0">
                <a:latin typeface="Roboto Regular"/>
              </a:rPr>
              <a:t>(stand 94):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3" name="AutoShape 6" descr="Logo: HTM">
            <a:extLst>
              <a:ext uri="{FF2B5EF4-FFF2-40B4-BE49-F238E27FC236}">
                <a16:creationId xmlns:a16="http://schemas.microsoft.com/office/drawing/2014/main" xmlns="" id="{8483A690-DDED-43F5-9A13-A2D749CB9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Logo: HTM">
            <a:extLst>
              <a:ext uri="{FF2B5EF4-FFF2-40B4-BE49-F238E27FC236}">
                <a16:creationId xmlns:a16="http://schemas.microsoft.com/office/drawing/2014/main" xmlns="" id="{7813DAA9-3FE4-48D5-AC62-BC521F4620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0706EF9A-8211-4FA0-909D-713945829B2A}"/>
              </a:ext>
            </a:extLst>
          </p:cNvPr>
          <p:cNvSpPr txBox="1">
            <a:spLocks/>
          </p:cNvSpPr>
          <p:nvPr/>
        </p:nvSpPr>
        <p:spPr bwMode="auto">
          <a:xfrm>
            <a:off x="542160" y="1225357"/>
            <a:ext cx="7631648" cy="180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Tx/>
              <a:buBlip>
                <a:blip r:embed="rId2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b="1" kern="0" dirty="0"/>
              <a:t>Parag Gogate</a:t>
            </a:r>
          </a:p>
          <a:p>
            <a:pPr marL="0" indent="0">
              <a:buNone/>
            </a:pPr>
            <a:r>
              <a:rPr lang="en-GB" b="1" kern="0" dirty="0"/>
              <a:t>Managing Consultant</a:t>
            </a:r>
          </a:p>
          <a:p>
            <a:pPr marL="0" indent="0">
              <a:buNone/>
            </a:pPr>
            <a:r>
              <a:rPr lang="en-GB" kern="0" dirty="0">
                <a:solidFill>
                  <a:srgbClr val="0070C0"/>
                </a:solidFill>
                <a:hlinkClick r:id="rId3"/>
              </a:rPr>
              <a:t>gogate@ambitiongroup.co.uk</a:t>
            </a:r>
            <a:r>
              <a:rPr lang="en-GB" kern="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GB" kern="0" dirty="0"/>
              <a:t>07725652599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F33FCC14-0DE9-4DFD-AC25-DAA496104859}"/>
              </a:ext>
            </a:extLst>
          </p:cNvPr>
          <p:cNvSpPr txBox="1">
            <a:spLocks/>
          </p:cNvSpPr>
          <p:nvPr/>
        </p:nvSpPr>
        <p:spPr bwMode="auto">
          <a:xfrm>
            <a:off x="1507542" y="3471529"/>
            <a:ext cx="6413714" cy="5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Tx/>
              <a:buBlip>
                <a:blip r:embed="rId2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u="sng" dirty="0">
                <a:solidFill>
                  <a:srgbClr val="0070C0"/>
                </a:solidFill>
                <a:hlinkClick r:id="rId4"/>
              </a:rPr>
              <a:t>https://www.linkedin.com/in/paraggogate/</a:t>
            </a:r>
            <a:r>
              <a:rPr lang="en-GB" u="sng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54D797-909B-426B-ABC4-E7D6873FAD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7" y="3308917"/>
            <a:ext cx="66675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70B369-5A0D-4013-9BCA-77339879AC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1" y="4141381"/>
            <a:ext cx="592322" cy="592322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8B198E21-87C1-4E6A-878B-A3BEDF9F265C}"/>
              </a:ext>
            </a:extLst>
          </p:cNvPr>
          <p:cNvSpPr txBox="1">
            <a:spLocks/>
          </p:cNvSpPr>
          <p:nvPr/>
        </p:nvSpPr>
        <p:spPr bwMode="auto">
          <a:xfrm>
            <a:off x="1507542" y="4293780"/>
            <a:ext cx="5286662" cy="5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Tx/>
              <a:buBlip>
                <a:blip r:embed="rId2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u="sng" dirty="0">
                <a:solidFill>
                  <a:srgbClr val="0070C0"/>
                </a:solidFill>
                <a:hlinkClick r:id="rId7"/>
              </a:rPr>
              <a:t>https://twitter.com/paraggogate</a:t>
            </a:r>
            <a:r>
              <a:rPr lang="en-GB" u="sng" dirty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B39F0188-CDF1-46C2-BA7A-B0B376E5D084}"/>
              </a:ext>
            </a:extLst>
          </p:cNvPr>
          <p:cNvSpPr txBox="1">
            <a:spLocks/>
          </p:cNvSpPr>
          <p:nvPr/>
        </p:nvSpPr>
        <p:spPr bwMode="auto">
          <a:xfrm>
            <a:off x="1795707" y="5689077"/>
            <a:ext cx="5663187" cy="5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Tx/>
              <a:buBlip>
                <a:blip r:embed="rId2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sz="2800" b="1" u="sng" dirty="0">
                <a:solidFill>
                  <a:srgbClr val="0070C0"/>
                </a:solidFill>
                <a:hlinkClick r:id="rId8"/>
              </a:rPr>
              <a:t>http://www.ambitiongroup.co.uk</a:t>
            </a:r>
            <a:r>
              <a:rPr lang="en-GB" sz="2800" b="1" u="sng" dirty="0">
                <a:solidFill>
                  <a:srgbClr val="0070C0"/>
                </a:solidFill>
              </a:rPr>
              <a:t>     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465"/>
            <a:ext cx="8229600" cy="58045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Roboto Regular"/>
                <a:cs typeface="Roboto Regular"/>
              </a:rPr>
              <a:t>About Ambition Group – Stand 94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7750"/>
            <a:ext cx="8229600" cy="20105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To enhance change capability and maturity of organisations, teams and individuals through serious games and play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FAC26A3-2110-4945-8EF7-75E21CBCC6B9}"/>
              </a:ext>
            </a:extLst>
          </p:cNvPr>
          <p:cNvSpPr txBox="1">
            <a:spLocks/>
          </p:cNvSpPr>
          <p:nvPr/>
        </p:nvSpPr>
        <p:spPr bwMode="auto">
          <a:xfrm>
            <a:off x="524669" y="3285381"/>
            <a:ext cx="8229600" cy="58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kern="0" dirty="0">
                <a:latin typeface="Roboto Regular"/>
                <a:cs typeface="Roboto Regular"/>
              </a:rPr>
              <a:t>Our Mission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92683F-A7D5-4D4B-B8E4-4D138A714A1F}"/>
              </a:ext>
            </a:extLst>
          </p:cNvPr>
          <p:cNvSpPr/>
          <p:nvPr/>
        </p:nvSpPr>
        <p:spPr>
          <a:xfrm>
            <a:off x="457200" y="1122751"/>
            <a:ext cx="799854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Roboto Regular"/>
              </a:rPr>
              <a:t>Established for 10 years; boutique consultancy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Roboto Regular"/>
              </a:rPr>
              <a:t>Netherlands, Poland &amp;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Roboto Regular"/>
              </a:rPr>
              <a:t>Pioneering the use of serious games and play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Roboto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299" y="183744"/>
            <a:ext cx="7761287" cy="692150"/>
          </a:xfrm>
        </p:spPr>
        <p:txBody>
          <a:bodyPr/>
          <a:lstStyle/>
          <a:p>
            <a:r>
              <a:rPr lang="nl-NL" sz="3200" dirty="0">
                <a:latin typeface="Roboto Regular"/>
              </a:rPr>
              <a:t>Some Of Our Clients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ABFB7B-E22E-4AB0-BE3D-9A58A3723F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8" y="894574"/>
            <a:ext cx="8713717" cy="5430545"/>
          </a:xfrm>
          <a:prstGeom prst="rect">
            <a:avLst/>
          </a:prstGeom>
        </p:spPr>
      </p:pic>
      <p:pic>
        <p:nvPicPr>
          <p:cNvPr id="2050" name="Picture 2" descr="https://encrypted-tbn2.gstatic.com/images?q=tbn:ANd9GcShY8pCibhRWSUV0z3eWGSXV4seYsEfc2933HY1iNO3JLv4Vo09rj1TyQ">
            <a:extLst>
              <a:ext uri="{FF2B5EF4-FFF2-40B4-BE49-F238E27FC236}">
                <a16:creationId xmlns:a16="http://schemas.microsoft.com/office/drawing/2014/main" xmlns="" id="{03996139-1609-47A0-AA70-ED07598F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44" y="5779257"/>
            <a:ext cx="1059712" cy="5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ogo: HTM">
            <a:extLst>
              <a:ext uri="{FF2B5EF4-FFF2-40B4-BE49-F238E27FC236}">
                <a16:creationId xmlns:a16="http://schemas.microsoft.com/office/drawing/2014/main" xmlns="" id="{8483A690-DDED-43F5-9A13-A2D749CB9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Logo: HTM">
            <a:extLst>
              <a:ext uri="{FF2B5EF4-FFF2-40B4-BE49-F238E27FC236}">
                <a16:creationId xmlns:a16="http://schemas.microsoft.com/office/drawing/2014/main" xmlns="" id="{7813DAA9-3FE4-48D5-AC62-BC521F4620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Logo: HTM">
            <a:extLst>
              <a:ext uri="{FF2B5EF4-FFF2-40B4-BE49-F238E27FC236}">
                <a16:creationId xmlns:a16="http://schemas.microsoft.com/office/drawing/2014/main" xmlns="" id="{2447819A-C06C-413F-9221-CBF35127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9" y="3276600"/>
            <a:ext cx="1128505" cy="4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niversity of Essex">
            <a:extLst>
              <a:ext uri="{FF2B5EF4-FFF2-40B4-BE49-F238E27FC236}">
                <a16:creationId xmlns:a16="http://schemas.microsoft.com/office/drawing/2014/main" xmlns="" id="{9CA82CDF-00F4-45AA-A7D5-66849437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24" y="1145475"/>
            <a:ext cx="20478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Rabobank">
            <a:extLst>
              <a:ext uri="{FF2B5EF4-FFF2-40B4-BE49-F238E27FC236}">
                <a16:creationId xmlns:a16="http://schemas.microsoft.com/office/drawing/2014/main" xmlns="" id="{CBC069E3-9634-4154-85F1-40106A9E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29769"/>
            <a:ext cx="732559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itish American Tobacco">
            <a:extLst>
              <a:ext uri="{FF2B5EF4-FFF2-40B4-BE49-F238E27FC236}">
                <a16:creationId xmlns:a16="http://schemas.microsoft.com/office/drawing/2014/main" xmlns="" id="{AA4B22C2-1002-4C8D-B20E-3B879E4B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3046536"/>
            <a:ext cx="1238250" cy="7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coh logo">
            <a:extLst>
              <a:ext uri="{FF2B5EF4-FFF2-40B4-BE49-F238E27FC236}">
                <a16:creationId xmlns:a16="http://schemas.microsoft.com/office/drawing/2014/main" xmlns="" id="{F849DFE0-97C2-4F25-BFAF-1CEEE72A1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1" y="5935081"/>
            <a:ext cx="1192093" cy="4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9CDA01D8-8A8B-4158-B24D-1E080EA26541}"/>
              </a:ext>
            </a:extLst>
          </p:cNvPr>
          <p:cNvSpPr txBox="1">
            <a:spLocks/>
          </p:cNvSpPr>
          <p:nvPr/>
        </p:nvSpPr>
        <p:spPr bwMode="auto">
          <a:xfrm>
            <a:off x="488224" y="839932"/>
            <a:ext cx="8424862" cy="135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Tx/>
              <a:buBlip>
                <a:blip r:embed="rId9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dirty="0"/>
              <a:t>(past and current)</a:t>
            </a:r>
          </a:p>
          <a:p>
            <a:pPr marL="0" indent="0">
              <a:buNone/>
            </a:pPr>
            <a:endParaRPr lang="en-GB" kern="0" dirty="0"/>
          </a:p>
        </p:txBody>
      </p:sp>
      <p:pic>
        <p:nvPicPr>
          <p:cNvPr id="15" name="Graphic 1">
            <a:extLst>
              <a:ext uri="{FF2B5EF4-FFF2-40B4-BE49-F238E27FC236}">
                <a16:creationId xmlns:a16="http://schemas.microsoft.com/office/drawing/2014/main" xmlns="" id="{4C5F3DCB-D794-4C8C-9822-1DC11F05A083}"/>
              </a:ext>
            </a:extLst>
          </p:cNvPr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759946" y="993446"/>
            <a:ext cx="1048861" cy="8073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07CEB1-6C9A-4F0C-9ECA-B494E14972A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190" y="2488019"/>
            <a:ext cx="1100990" cy="6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A52483-2247-4AF6-BC4F-1F78A63A5FD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935" y="5779257"/>
            <a:ext cx="1332540" cy="466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CB9B4D1-D1AF-4F11-A969-5CA3CEAD808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362" y="2308625"/>
            <a:ext cx="605017" cy="5999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B45FC4B-8486-41B9-8356-8FC91C73B55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842" y="4303089"/>
            <a:ext cx="1488558" cy="4159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95CB5D3-1158-4CBB-BE5F-C27001C847F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0431" y="469983"/>
            <a:ext cx="1800206" cy="4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35" y="1076782"/>
            <a:ext cx="8229600" cy="41933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Roboto Regular"/>
                <a:cs typeface="Roboto Regular"/>
              </a:rPr>
              <a:t>The range of what we </a:t>
            </a:r>
            <a:r>
              <a:rPr lang="en-US" sz="4400" b="1" u="sng" dirty="0">
                <a:solidFill>
                  <a:srgbClr val="002060"/>
                </a:solidFill>
                <a:latin typeface="Roboto Regular"/>
                <a:cs typeface="Roboto Regular"/>
              </a:rPr>
              <a:t>think</a:t>
            </a:r>
            <a:r>
              <a:rPr lang="en-US" sz="4400" dirty="0">
                <a:solidFill>
                  <a:srgbClr val="002060"/>
                </a:solidFill>
                <a:latin typeface="Roboto Regular"/>
                <a:cs typeface="Roboto Regular"/>
              </a:rPr>
              <a:t> and </a:t>
            </a:r>
            <a:r>
              <a:rPr lang="en-US" sz="4400" b="1" u="sng" dirty="0">
                <a:solidFill>
                  <a:srgbClr val="002060"/>
                </a:solidFill>
                <a:latin typeface="Roboto Regular"/>
                <a:cs typeface="Roboto Regular"/>
              </a:rPr>
              <a:t>do</a:t>
            </a:r>
            <a:r>
              <a:rPr lang="en-US" sz="4400" dirty="0">
                <a:solidFill>
                  <a:srgbClr val="002060"/>
                </a:solidFill>
                <a:latin typeface="Roboto Regular"/>
                <a:cs typeface="Roboto Regular"/>
              </a:rPr>
              <a:t> is limited by what we fail to notice;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Roboto Regular"/>
                <a:cs typeface="Roboto Regular"/>
              </a:rPr>
              <a:t>and because we </a:t>
            </a:r>
            <a:r>
              <a:rPr lang="en-US" sz="4400" b="1" u="sng" dirty="0">
                <a:solidFill>
                  <a:srgbClr val="002060"/>
                </a:solidFill>
                <a:latin typeface="Roboto Regular"/>
                <a:cs typeface="Roboto Regular"/>
              </a:rPr>
              <a:t>fail to notice </a:t>
            </a:r>
            <a:r>
              <a:rPr lang="en-US" sz="4400" dirty="0">
                <a:solidFill>
                  <a:srgbClr val="002060"/>
                </a:solidFill>
                <a:latin typeface="Roboto Regular"/>
                <a:cs typeface="Roboto Regular"/>
              </a:rPr>
              <a:t>that we fail to notice, there’s little that we can do to change;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Roboto Regular"/>
                <a:cs typeface="Roboto Regular"/>
              </a:rPr>
              <a:t>until we notice how failing to notice changes our </a:t>
            </a:r>
            <a:r>
              <a:rPr lang="en-US" sz="4400" b="1" u="sng" dirty="0">
                <a:solidFill>
                  <a:srgbClr val="002060"/>
                </a:solidFill>
                <a:latin typeface="Roboto Regular"/>
                <a:cs typeface="Roboto Regular"/>
              </a:rPr>
              <a:t>thoughts</a:t>
            </a:r>
            <a:r>
              <a:rPr lang="en-US" sz="4400" dirty="0">
                <a:solidFill>
                  <a:srgbClr val="002060"/>
                </a:solidFill>
                <a:latin typeface="Roboto Regular"/>
                <a:cs typeface="Roboto Regular"/>
              </a:rPr>
              <a:t> and </a:t>
            </a:r>
            <a:r>
              <a:rPr lang="en-US" sz="4400" b="1" u="sng" dirty="0">
                <a:solidFill>
                  <a:srgbClr val="002060"/>
                </a:solidFill>
                <a:latin typeface="Roboto Regular"/>
                <a:cs typeface="Roboto Regular"/>
              </a:rPr>
              <a:t>deeds.</a:t>
            </a:r>
          </a:p>
          <a:p>
            <a:pPr marL="0" indent="0">
              <a:buNone/>
            </a:pPr>
            <a:endParaRPr lang="en-US" sz="4400" dirty="0">
              <a:solidFill>
                <a:srgbClr val="002060"/>
              </a:solidFill>
              <a:latin typeface="Roboto Regular"/>
              <a:cs typeface="Roboto Regular"/>
            </a:endParaRPr>
          </a:p>
          <a:p>
            <a:pPr marL="0" indent="0" algn="r">
              <a:buNone/>
            </a:pPr>
            <a:r>
              <a:rPr lang="en-US" sz="4400" dirty="0">
                <a:solidFill>
                  <a:srgbClr val="002060"/>
                </a:solidFill>
                <a:latin typeface="Roboto Regular"/>
                <a:cs typeface="Roboto Regular"/>
              </a:rPr>
              <a:t>R.D. Laing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16830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6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841" y="195230"/>
            <a:ext cx="7761287" cy="692150"/>
          </a:xfrm>
        </p:spPr>
        <p:txBody>
          <a:bodyPr/>
          <a:lstStyle/>
          <a:p>
            <a:r>
              <a:rPr lang="nl-NL" sz="3200" dirty="0">
                <a:latin typeface="Roboto Regular"/>
              </a:rPr>
              <a:t>Games &amp; Play – all around us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34804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2749B5-4DA2-4C64-A2DA-F596C0619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841" y="1169885"/>
            <a:ext cx="3008611" cy="2143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52BC20-8FD9-42B3-9632-FFABA82085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8644" y="1169885"/>
            <a:ext cx="4115146" cy="2224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7E51E1B-22D8-4584-A864-F493EDF83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1" y="3967500"/>
            <a:ext cx="3008611" cy="22535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EBE6E79-EBBF-49BA-BDC4-CE0EC150F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4" y="3916572"/>
            <a:ext cx="4115145" cy="23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841" y="195230"/>
            <a:ext cx="7761287" cy="692150"/>
          </a:xfrm>
        </p:spPr>
        <p:txBody>
          <a:bodyPr/>
          <a:lstStyle/>
          <a:p>
            <a:r>
              <a:rPr lang="nl-NL" sz="3200" dirty="0">
                <a:latin typeface="Roboto Regular"/>
              </a:rPr>
              <a:t>Games &amp; Play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34804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83036B0B-64B4-46D7-BB2D-91C2CC22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69" y="1098737"/>
            <a:ext cx="8229600" cy="37829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Roboto Regular"/>
                <a:cs typeface="Roboto Regular"/>
              </a:rPr>
              <a:t>They share key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Goal oriented – mostly about winning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Rules for players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Feedback to the players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Competition amongst the players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Voluntary participation (sometimes)</a:t>
            </a:r>
          </a:p>
        </p:txBody>
      </p:sp>
    </p:spTree>
    <p:extLst>
      <p:ext uri="{BB962C8B-B14F-4D97-AF65-F5344CB8AC3E}">
        <p14:creationId xmlns:p14="http://schemas.microsoft.com/office/powerpoint/2010/main" val="10539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841" y="195230"/>
            <a:ext cx="7761287" cy="692150"/>
          </a:xfrm>
        </p:spPr>
        <p:txBody>
          <a:bodyPr/>
          <a:lstStyle/>
          <a:p>
            <a:r>
              <a:rPr lang="nl-NL" sz="3200" dirty="0">
                <a:latin typeface="Roboto Regular"/>
              </a:rPr>
              <a:t>Games &amp; Play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34804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B439E4-5EBD-4D86-84F7-EDB11A69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76" y="958952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198E61-75F3-4121-B68D-DDDD38F5E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674" y="949427"/>
            <a:ext cx="2466975" cy="1857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CC4A89E-820E-4570-B27F-0B9807645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037" y="949427"/>
            <a:ext cx="2466975" cy="18478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83036B0B-64B4-46D7-BB2D-91C2CC22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76" y="2829214"/>
            <a:ext cx="8229600" cy="37829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Ancient origins across various world </a:t>
            </a:r>
            <a:r>
              <a:rPr lang="en-US" sz="2800" b="1" dirty="0" err="1">
                <a:solidFill>
                  <a:srgbClr val="002060"/>
                </a:solidFill>
                <a:latin typeface="Roboto Regular"/>
                <a:cs typeface="Roboto Regular"/>
              </a:rPr>
              <a:t>civilisations</a:t>
            </a:r>
            <a:endParaRPr lang="en-US" sz="2800" b="1" dirty="0">
              <a:solidFill>
                <a:srgbClr val="002060"/>
              </a:solidFill>
              <a:latin typeface="Roboto Regular"/>
              <a:cs typeface="Roboto 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Playing is part of a game! – not always about winning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For fun, entertainment, leisure &amp; enjoyment</a:t>
            </a:r>
          </a:p>
        </p:txBody>
      </p:sp>
    </p:spTree>
    <p:extLst>
      <p:ext uri="{BB962C8B-B14F-4D97-AF65-F5344CB8AC3E}">
        <p14:creationId xmlns:p14="http://schemas.microsoft.com/office/powerpoint/2010/main" val="23130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841" y="195230"/>
            <a:ext cx="7761287" cy="993840"/>
          </a:xfrm>
        </p:spPr>
        <p:txBody>
          <a:bodyPr/>
          <a:lstStyle/>
          <a:p>
            <a:r>
              <a:rPr lang="nl-NL" sz="3200" u="sng" dirty="0">
                <a:latin typeface="Roboto Regular"/>
              </a:rPr>
              <a:t>Serious</a:t>
            </a:r>
            <a:r>
              <a:rPr lang="nl-NL" sz="3200" dirty="0">
                <a:latin typeface="Roboto Regular"/>
              </a:rPr>
              <a:t> Games &amp; Play – An oxymoron?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8364538" y="6534804"/>
            <a:ext cx="779462" cy="268287"/>
          </a:xfrm>
        </p:spPr>
        <p:txBody>
          <a:bodyPr/>
          <a:lstStyle/>
          <a:p>
            <a:pPr>
              <a:defRPr/>
            </a:pPr>
            <a:fld id="{C270C8CB-E9C3-4317-954A-3948877DB7C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83036B0B-64B4-46D7-BB2D-91C2CC22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16" y="1297228"/>
            <a:ext cx="8229600" cy="44448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They share key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Goal oriented – towards affecting behavioural change, learning, solving problems </a:t>
            </a:r>
            <a:r>
              <a:rPr lang="en-US" sz="2800" b="1" dirty="0" err="1">
                <a:solidFill>
                  <a:srgbClr val="002060"/>
                </a:solidFill>
                <a:latin typeface="Roboto Regular"/>
                <a:cs typeface="Roboto Regular"/>
              </a:rPr>
              <a:t>etc</a:t>
            </a:r>
            <a:endParaRPr lang="en-US" sz="2800" b="1" dirty="0">
              <a:solidFill>
                <a:srgbClr val="002060"/>
              </a:solidFill>
              <a:latin typeface="Roboto Regular"/>
              <a:cs typeface="Roboto Regular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Rules for the players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Feedback for the players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Competition – sometimes; it is not always about winning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Roboto Regular"/>
                <a:cs typeface="Roboto Regular"/>
              </a:rPr>
              <a:t>Mandatory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15282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25FB03D5646AAC814AE84DF1715" ma:contentTypeVersion="0" ma:contentTypeDescription="Een nieuw document maken." ma:contentTypeScope="" ma:versionID="8d3f1cf46e57d1d745f4cf19d41c0c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d60c6104120e55c5e43293245e1dd5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D54E3E-25A3-41F9-A46C-4F3968B1F9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F80DCE-F74E-4788-83C5-EE524CC1C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3CB673-2F85-487A-AE68-1CA98E0B5A88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3207090117</TotalTime>
  <Pages>103</Pages>
  <Words>818</Words>
  <Application>Microsoft Office PowerPoint</Application>
  <PresentationFormat>On-screen Show (4:3)</PresentationFormat>
  <Paragraphs>147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Parag Gogate</vt:lpstr>
      <vt:lpstr>About Ambition Group – Stand 94</vt:lpstr>
      <vt:lpstr>Some Of Our Clients</vt:lpstr>
      <vt:lpstr>PowerPoint Presentation</vt:lpstr>
      <vt:lpstr>Games &amp; Play – all around us</vt:lpstr>
      <vt:lpstr>Games &amp; Play</vt:lpstr>
      <vt:lpstr>Games &amp; Play</vt:lpstr>
      <vt:lpstr>Serious Games &amp; Play – An oxymoron?</vt:lpstr>
      <vt:lpstr>Serious Games &amp; Play – An oxymoron?</vt:lpstr>
      <vt:lpstr>Serious Games &amp; Play – all around us</vt:lpstr>
      <vt:lpstr>3 case studies</vt:lpstr>
      <vt:lpstr>Maasvklate 2 project - highlights</vt:lpstr>
      <vt:lpstr>Maasvklate 2 project - successes</vt:lpstr>
      <vt:lpstr>Maasvklate 2 project</vt:lpstr>
      <vt:lpstr>Automative Company - Poland</vt:lpstr>
      <vt:lpstr>Arcus – UK based</vt:lpstr>
      <vt:lpstr>Arcus – UK based</vt:lpstr>
      <vt:lpstr>Agile Business Consortium – exploring  Agile Culture !</vt:lpstr>
      <vt:lpstr>British Quality Foundation workshop – exploring Change Success Factors!</vt:lpstr>
      <vt:lpstr>Agile Business Conference workshop – Building vision for post Brexit UK!</vt:lpstr>
      <vt:lpstr>Why ‘Serious Games &amp; Play’?</vt:lpstr>
      <vt:lpstr>Benefits</vt:lpstr>
      <vt:lpstr>Typical Serious Games &amp; Play Applications</vt:lpstr>
      <vt:lpstr>Contact Us to Arrange a Demo  (stand 94):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Ambition Group Introduction</dc:title>
  <dc:creator>Parag Gogate</dc:creator>
  <cp:lastModifiedBy>Andrew</cp:lastModifiedBy>
  <cp:revision>93</cp:revision>
  <cp:lastPrinted>2017-03-23T14:02:35Z</cp:lastPrinted>
  <dcterms:created xsi:type="dcterms:W3CDTF">1998-04-27T21:09:20Z</dcterms:created>
  <dcterms:modified xsi:type="dcterms:W3CDTF">2017-10-11T20:22:15Z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0x0101000581A25FB03D5646AAC814AE84DF1715</vt:lpwstr>
  </property>
</Properties>
</file>