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3"/>
  </p:handoutMasterIdLst>
  <p:sldIdLst>
    <p:sldId id="256" r:id="rId2"/>
    <p:sldId id="278" r:id="rId3"/>
    <p:sldId id="294" r:id="rId4"/>
    <p:sldId id="295" r:id="rId5"/>
    <p:sldId id="296" r:id="rId6"/>
    <p:sldId id="293" r:id="rId7"/>
    <p:sldId id="297" r:id="rId8"/>
    <p:sldId id="300" r:id="rId9"/>
    <p:sldId id="298" r:id="rId10"/>
    <p:sldId id="299" r:id="rId11"/>
    <p:sldId id="267" r:id="rId12"/>
  </p:sldIdLst>
  <p:sldSz cx="12192000" cy="9144000"/>
  <p:notesSz cx="6797675" cy="9926638"/>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guide id="3" orient="horz" pos="2880" userDrawn="1">
          <p15:clr>
            <a:srgbClr val="A4A3A4"/>
          </p15:clr>
        </p15:guide>
        <p15:guide id="4"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65D94"/>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18" autoAdjust="0"/>
    <p:restoredTop sz="94660"/>
  </p:normalViewPr>
  <p:slideViewPr>
    <p:cSldViewPr snapToGrid="0">
      <p:cViewPr>
        <p:scale>
          <a:sx n="69" d="100"/>
          <a:sy n="69" d="100"/>
        </p:scale>
        <p:origin x="48" y="-366"/>
      </p:cViewPr>
      <p:guideLst>
        <p:guide orient="horz" pos="2160"/>
        <p:guide pos="5120"/>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F16B465-E185-437B-94D0-D168F2D5D410}" type="datetimeFigureOut">
              <a:rPr lang="en-GB" smtClean="0"/>
              <a:t>11/10/2017</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3E13B28-7640-43F2-892E-73AE5EF68DDA}" type="slidenum">
              <a:rPr lang="en-GB" smtClean="0"/>
              <a:t>‹#›</a:t>
            </a:fld>
            <a:endParaRPr lang="en-GB" dirty="0"/>
          </a:p>
        </p:txBody>
      </p:sp>
    </p:spTree>
    <p:extLst>
      <p:ext uri="{BB962C8B-B14F-4D97-AF65-F5344CB8AC3E}">
        <p14:creationId xmlns:p14="http://schemas.microsoft.com/office/powerpoint/2010/main" val="7714882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3854E8-E62C-4081-84CD-376893F51304}" type="datetimeFigureOut">
              <a:rPr lang="en-GB" smtClean="0"/>
              <a:t>11/10/2017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C24601-465A-4993-9E82-A49731F4EAF7}" type="slidenum">
              <a:rPr lang="en-GB" smtClean="0"/>
              <a:t>‹#›</a:t>
            </a:fld>
            <a:endParaRPr lang="en-GB" dirty="0"/>
          </a:p>
        </p:txBody>
      </p:sp>
    </p:spTree>
    <p:extLst>
      <p:ext uri="{BB962C8B-B14F-4D97-AF65-F5344CB8AC3E}">
        <p14:creationId xmlns:p14="http://schemas.microsoft.com/office/powerpoint/2010/main" val="334561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3854E8-E62C-4081-84CD-376893F51304}" type="datetimeFigureOut">
              <a:rPr lang="en-GB" smtClean="0"/>
              <a:t>11/10/2017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C24601-465A-4993-9E82-A49731F4EAF7}" type="slidenum">
              <a:rPr lang="en-GB" smtClean="0"/>
              <a:t>‹#›</a:t>
            </a:fld>
            <a:endParaRPr lang="en-GB" dirty="0"/>
          </a:p>
        </p:txBody>
      </p:sp>
    </p:spTree>
    <p:extLst>
      <p:ext uri="{BB962C8B-B14F-4D97-AF65-F5344CB8AC3E}">
        <p14:creationId xmlns:p14="http://schemas.microsoft.com/office/powerpoint/2010/main" val="405518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3854E8-E62C-4081-84CD-376893F51304}" type="datetimeFigureOut">
              <a:rPr lang="en-GB" smtClean="0"/>
              <a:t>11/10/2017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C24601-465A-4993-9E82-A49731F4EAF7}" type="slidenum">
              <a:rPr lang="en-GB" smtClean="0"/>
              <a:t>‹#›</a:t>
            </a:fld>
            <a:endParaRPr lang="en-GB" dirty="0"/>
          </a:p>
        </p:txBody>
      </p:sp>
    </p:spTree>
    <p:extLst>
      <p:ext uri="{BB962C8B-B14F-4D97-AF65-F5344CB8AC3E}">
        <p14:creationId xmlns:p14="http://schemas.microsoft.com/office/powerpoint/2010/main" val="54162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3854E8-E62C-4081-84CD-376893F51304}" type="datetimeFigureOut">
              <a:rPr lang="en-GB" smtClean="0"/>
              <a:t>11/10/2017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C24601-465A-4993-9E82-A49731F4EAF7}" type="slidenum">
              <a:rPr lang="en-GB" smtClean="0"/>
              <a:t>‹#›</a:t>
            </a:fld>
            <a:endParaRPr lang="en-GB" dirty="0"/>
          </a:p>
        </p:txBody>
      </p:sp>
    </p:spTree>
    <p:extLst>
      <p:ext uri="{BB962C8B-B14F-4D97-AF65-F5344CB8AC3E}">
        <p14:creationId xmlns:p14="http://schemas.microsoft.com/office/powerpoint/2010/main" val="222135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3854E8-E62C-4081-84CD-376893F51304}" type="datetimeFigureOut">
              <a:rPr lang="en-GB" smtClean="0"/>
              <a:t>11/10/2017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C24601-465A-4993-9E82-A49731F4EAF7}" type="slidenum">
              <a:rPr lang="en-GB" smtClean="0"/>
              <a:t>‹#›</a:t>
            </a:fld>
            <a:endParaRPr lang="en-GB" dirty="0"/>
          </a:p>
        </p:txBody>
      </p:sp>
    </p:spTree>
    <p:extLst>
      <p:ext uri="{BB962C8B-B14F-4D97-AF65-F5344CB8AC3E}">
        <p14:creationId xmlns:p14="http://schemas.microsoft.com/office/powerpoint/2010/main" val="144653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854E8-E62C-4081-84CD-376893F51304}" type="datetimeFigureOut">
              <a:rPr lang="en-GB" smtClean="0"/>
              <a:t>11/10/2017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C24601-465A-4993-9E82-A49731F4EAF7}" type="slidenum">
              <a:rPr lang="en-GB" smtClean="0"/>
              <a:t>‹#›</a:t>
            </a:fld>
            <a:endParaRPr lang="en-GB" dirty="0"/>
          </a:p>
        </p:txBody>
      </p:sp>
    </p:spTree>
    <p:extLst>
      <p:ext uri="{BB962C8B-B14F-4D97-AF65-F5344CB8AC3E}">
        <p14:creationId xmlns:p14="http://schemas.microsoft.com/office/powerpoint/2010/main" val="86686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3854E8-E62C-4081-84CD-376893F51304}" type="datetimeFigureOut">
              <a:rPr lang="en-GB" smtClean="0"/>
              <a:t>11/10/2017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6C24601-465A-4993-9E82-A49731F4EAF7}" type="slidenum">
              <a:rPr lang="en-GB" smtClean="0"/>
              <a:t>‹#›</a:t>
            </a:fld>
            <a:endParaRPr lang="en-GB" dirty="0"/>
          </a:p>
        </p:txBody>
      </p:sp>
    </p:spTree>
    <p:extLst>
      <p:ext uri="{BB962C8B-B14F-4D97-AF65-F5344CB8AC3E}">
        <p14:creationId xmlns:p14="http://schemas.microsoft.com/office/powerpoint/2010/main" val="35771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3854E8-E62C-4081-84CD-376893F51304}" type="datetimeFigureOut">
              <a:rPr lang="en-GB" smtClean="0"/>
              <a:t>11/10/2017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C24601-465A-4993-9E82-A49731F4EAF7}" type="slidenum">
              <a:rPr lang="en-GB" smtClean="0"/>
              <a:t>‹#›</a:t>
            </a:fld>
            <a:endParaRPr lang="en-GB" dirty="0"/>
          </a:p>
        </p:txBody>
      </p:sp>
    </p:spTree>
    <p:extLst>
      <p:ext uri="{BB962C8B-B14F-4D97-AF65-F5344CB8AC3E}">
        <p14:creationId xmlns:p14="http://schemas.microsoft.com/office/powerpoint/2010/main" val="169744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854E8-E62C-4081-84CD-376893F51304}" type="datetimeFigureOut">
              <a:rPr lang="en-GB" smtClean="0"/>
              <a:t>11/10/2017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C24601-465A-4993-9E82-A49731F4EAF7}" type="slidenum">
              <a:rPr lang="en-GB" smtClean="0"/>
              <a:t>‹#›</a:t>
            </a:fld>
            <a:endParaRPr lang="en-GB" dirty="0"/>
          </a:p>
        </p:txBody>
      </p:sp>
    </p:spTree>
    <p:extLst>
      <p:ext uri="{BB962C8B-B14F-4D97-AF65-F5344CB8AC3E}">
        <p14:creationId xmlns:p14="http://schemas.microsoft.com/office/powerpoint/2010/main" val="266439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713854E8-E62C-4081-84CD-376893F51304}" type="datetimeFigureOut">
              <a:rPr lang="en-GB" smtClean="0"/>
              <a:t>11/10/2017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C24601-465A-4993-9E82-A49731F4EAF7}" type="slidenum">
              <a:rPr lang="en-GB" smtClean="0"/>
              <a:t>‹#›</a:t>
            </a:fld>
            <a:endParaRPr lang="en-GB" dirty="0"/>
          </a:p>
        </p:txBody>
      </p:sp>
    </p:spTree>
    <p:extLst>
      <p:ext uri="{BB962C8B-B14F-4D97-AF65-F5344CB8AC3E}">
        <p14:creationId xmlns:p14="http://schemas.microsoft.com/office/powerpoint/2010/main" val="172491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713854E8-E62C-4081-84CD-376893F51304}" type="datetimeFigureOut">
              <a:rPr lang="en-GB" smtClean="0"/>
              <a:t>11/10/2017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C24601-465A-4993-9E82-A49731F4EAF7}" type="slidenum">
              <a:rPr lang="en-GB" smtClean="0"/>
              <a:t>‹#›</a:t>
            </a:fld>
            <a:endParaRPr lang="en-GB" dirty="0"/>
          </a:p>
        </p:txBody>
      </p:sp>
    </p:spTree>
    <p:extLst>
      <p:ext uri="{BB962C8B-B14F-4D97-AF65-F5344CB8AC3E}">
        <p14:creationId xmlns:p14="http://schemas.microsoft.com/office/powerpoint/2010/main" val="216185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713854E8-E62C-4081-84CD-376893F51304}" type="datetimeFigureOut">
              <a:rPr lang="en-GB" smtClean="0"/>
              <a:t>11/10/2017</a:t>
            </a:fld>
            <a:endParaRPr lang="en-GB" dirty="0"/>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66C24601-465A-4993-9E82-A49731F4EAF7}" type="slidenum">
              <a:rPr lang="en-GB" smtClean="0"/>
              <a:t>‹#›</a:t>
            </a:fld>
            <a:endParaRPr lang="en-GB" dirty="0"/>
          </a:p>
        </p:txBody>
      </p:sp>
    </p:spTree>
    <p:extLst>
      <p:ext uri="{BB962C8B-B14F-4D97-AF65-F5344CB8AC3E}">
        <p14:creationId xmlns:p14="http://schemas.microsoft.com/office/powerpoint/2010/main" val="3976522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2783" y="6748040"/>
            <a:ext cx="1266437" cy="369332"/>
          </a:xfrm>
          <a:prstGeom prst="rect">
            <a:avLst/>
          </a:prstGeom>
          <a:noFill/>
        </p:spPr>
        <p:txBody>
          <a:bodyPr wrap="none" rtlCol="0">
            <a:spAutoFit/>
          </a:bodyPr>
          <a:lstStyle/>
          <a:p>
            <a:r>
              <a:rPr lang="en-GB" b="1" dirty="0"/>
              <a:t>PROPOSAL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0"/>
            <a:ext cx="6858000" cy="9144000"/>
          </a:xfrm>
          <a:prstGeom prst="rect">
            <a:avLst/>
          </a:prstGeom>
        </p:spPr>
      </p:pic>
      <p:sp>
        <p:nvSpPr>
          <p:cNvPr id="5" name="Title 1"/>
          <p:cNvSpPr txBox="1">
            <a:spLocks/>
          </p:cNvSpPr>
          <p:nvPr/>
        </p:nvSpPr>
        <p:spPr>
          <a:xfrm>
            <a:off x="3138488" y="5965109"/>
            <a:ext cx="5915025" cy="13718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solidFill>
                  <a:srgbClr val="365D94"/>
                </a:solidFill>
              </a:rPr>
              <a:t>Managing &amp; Delivering Benefits</a:t>
            </a:r>
          </a:p>
          <a:p>
            <a:endParaRPr lang="en-GB" sz="3000" b="1" dirty="0">
              <a:solidFill>
                <a:srgbClr val="365D94"/>
              </a:solidFill>
            </a:endParaRPr>
          </a:p>
          <a:p>
            <a:r>
              <a:rPr lang="en-GB" sz="1900" b="1" dirty="0">
                <a:solidFill>
                  <a:srgbClr val="365D94"/>
                </a:solidFill>
              </a:rPr>
              <a:t>Scot Newing, The Knowledge Academy</a:t>
            </a:r>
          </a:p>
        </p:txBody>
      </p:sp>
    </p:spTree>
    <p:custDataLst>
      <p:tags r:id="rId1"/>
    </p:custDataLst>
    <p:extLst>
      <p:ext uri="{BB962C8B-B14F-4D97-AF65-F5344CB8AC3E}">
        <p14:creationId xmlns:p14="http://schemas.microsoft.com/office/powerpoint/2010/main" val="376527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3399"/>
                </a:solidFill>
              </a:rPr>
              <a:t>Questions ?</a:t>
            </a:r>
          </a:p>
        </p:txBody>
      </p:sp>
      <p:sp>
        <p:nvSpPr>
          <p:cNvPr id="3" name="Content Placeholder 2"/>
          <p:cNvSpPr>
            <a:spLocks noGrp="1"/>
          </p:cNvSpPr>
          <p:nvPr>
            <p:ph idx="1"/>
          </p:nvPr>
        </p:nvSpPr>
        <p:spPr/>
        <p:txBody>
          <a:bodyPr/>
          <a:lstStyle/>
          <a:p>
            <a:pPr marL="0" indent="0">
              <a:buNone/>
            </a:pPr>
            <a:r>
              <a:rPr lang="en-GB" dirty="0">
                <a:solidFill>
                  <a:srgbClr val="003399"/>
                </a:solidFill>
              </a:rPr>
              <a:t>Please visit ourselves and APMG International on stand 116/118 for a    1-2-1 discussion  </a:t>
            </a:r>
          </a:p>
        </p:txBody>
      </p:sp>
    </p:spTree>
    <p:extLst>
      <p:ext uri="{BB962C8B-B14F-4D97-AF65-F5344CB8AC3E}">
        <p14:creationId xmlns:p14="http://schemas.microsoft.com/office/powerpoint/2010/main" val="309773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171" y="0"/>
            <a:ext cx="6858000" cy="9144000"/>
          </a:xfrm>
          <a:prstGeom prst="rect">
            <a:avLst/>
          </a:prstGeom>
        </p:spPr>
      </p:pic>
    </p:spTree>
    <p:custDataLst>
      <p:tags r:id="rId1"/>
    </p:custDataLst>
    <p:extLst>
      <p:ext uri="{BB962C8B-B14F-4D97-AF65-F5344CB8AC3E}">
        <p14:creationId xmlns:p14="http://schemas.microsoft.com/office/powerpoint/2010/main" val="21326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888" y="6037240"/>
            <a:ext cx="2033884" cy="2007861"/>
          </a:xfrm>
          <a:prstGeom prst="rect">
            <a:avLst/>
          </a:prstGeom>
        </p:spPr>
      </p:pic>
      <p:sp>
        <p:nvSpPr>
          <p:cNvPr id="4" name="Rectangle 3"/>
          <p:cNvSpPr/>
          <p:nvPr/>
        </p:nvSpPr>
        <p:spPr>
          <a:xfrm>
            <a:off x="2915829" y="2"/>
            <a:ext cx="222658" cy="1402619"/>
          </a:xfrm>
          <a:prstGeom prst="rect">
            <a:avLst/>
          </a:prstGeom>
          <a:solidFill>
            <a:srgbClr val="365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a:spLocks noGrp="1"/>
          </p:cNvSpPr>
          <p:nvPr>
            <p:ph type="title"/>
          </p:nvPr>
        </p:nvSpPr>
        <p:spPr>
          <a:xfrm>
            <a:off x="3138490" y="486839"/>
            <a:ext cx="5915025" cy="915783"/>
          </a:xfrm>
        </p:spPr>
        <p:txBody>
          <a:bodyPr>
            <a:normAutofit/>
          </a:bodyPr>
          <a:lstStyle/>
          <a:p>
            <a:r>
              <a:rPr lang="en-GB" sz="2400" b="1" dirty="0">
                <a:solidFill>
                  <a:srgbClr val="365D94"/>
                </a:solidFill>
              </a:rPr>
              <a:t>Agenda</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7259" y="170372"/>
            <a:ext cx="3092243" cy="497025"/>
          </a:xfrm>
          <a:prstGeom prst="rect">
            <a:avLst/>
          </a:prstGeom>
        </p:spPr>
      </p:pic>
      <p:sp>
        <p:nvSpPr>
          <p:cNvPr id="2" name="Rectangle 2"/>
          <p:cNvSpPr>
            <a:spLocks noChangeArrowheads="1"/>
          </p:cNvSpPr>
          <p:nvPr/>
        </p:nvSpPr>
        <p:spPr bwMode="auto">
          <a:xfrm>
            <a:off x="3138489" y="1581464"/>
            <a:ext cx="3911951"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ZA" altLang="en-US" sz="1600" dirty="0">
                <a:solidFill>
                  <a:srgbClr val="002060"/>
                </a:solidFill>
                <a:ea typeface="Calibri" panose="020F0502020204030204" pitchFamily="34" charset="0"/>
                <a:cs typeface="Times New Roman" panose="02020603050405020304" pitchFamily="18" charset="0"/>
              </a:rPr>
              <a:t>What is Managing Benefits?</a:t>
            </a:r>
          </a:p>
          <a:p>
            <a:pPr eaLnBrk="0" fontAlgn="base" hangingPunct="0">
              <a:spcBef>
                <a:spcPct val="0"/>
              </a:spcBef>
              <a:spcAft>
                <a:spcPct val="0"/>
              </a:spcAft>
            </a:pPr>
            <a:endParaRPr lang="en-ZA" altLang="en-US" sz="1600" dirty="0">
              <a:solidFill>
                <a:srgbClr val="002060"/>
              </a:solidFill>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ZA" altLang="en-US" sz="1600" dirty="0">
                <a:solidFill>
                  <a:srgbClr val="002060"/>
                </a:solidFill>
                <a:ea typeface="Calibri" panose="020F0502020204030204" pitchFamily="34" charset="0"/>
                <a:cs typeface="Times New Roman" panose="02020603050405020304" pitchFamily="18" charset="0"/>
              </a:rPr>
              <a:t>Managing Benefits – Why is it important? </a:t>
            </a:r>
          </a:p>
          <a:p>
            <a:pPr eaLnBrk="0" fontAlgn="base" hangingPunct="0">
              <a:spcBef>
                <a:spcPct val="0"/>
              </a:spcBef>
              <a:spcAft>
                <a:spcPct val="0"/>
              </a:spcAft>
            </a:pPr>
            <a:endParaRPr lang="en-ZA" altLang="en-US" sz="1600" dirty="0">
              <a:solidFill>
                <a:srgbClr val="002060"/>
              </a:solidFill>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ZA" altLang="en-US" sz="1600" dirty="0">
                <a:solidFill>
                  <a:srgbClr val="002060"/>
                </a:solidFill>
                <a:ea typeface="Calibri" panose="020F0502020204030204" pitchFamily="34" charset="0"/>
                <a:cs typeface="Times New Roman" panose="02020603050405020304" pitchFamily="18" charset="0"/>
              </a:rPr>
              <a:t>Who is Managing Benefits aimed at? </a:t>
            </a:r>
          </a:p>
          <a:p>
            <a:pPr eaLnBrk="0" fontAlgn="base" hangingPunct="0">
              <a:spcBef>
                <a:spcPct val="0"/>
              </a:spcBef>
              <a:spcAft>
                <a:spcPct val="0"/>
              </a:spcAft>
            </a:pPr>
            <a:r>
              <a:rPr lang="en-ZA" altLang="en-US" sz="1600" dirty="0">
                <a:solidFill>
                  <a:srgbClr val="002060"/>
                </a:solidFill>
                <a:ea typeface="Calibri" panose="020F0502020204030204" pitchFamily="34" charset="0"/>
                <a:cs typeface="Times New Roman" panose="02020603050405020304" pitchFamily="18" charset="0"/>
              </a:rPr>
              <a:t> </a:t>
            </a:r>
          </a:p>
          <a:p>
            <a:pPr eaLnBrk="0" fontAlgn="base" hangingPunct="0">
              <a:spcBef>
                <a:spcPct val="0"/>
              </a:spcBef>
              <a:spcAft>
                <a:spcPct val="0"/>
              </a:spcAft>
            </a:pPr>
            <a:r>
              <a:rPr lang="en-ZA" altLang="en-US" sz="1600" dirty="0">
                <a:solidFill>
                  <a:srgbClr val="002060"/>
                </a:solidFill>
                <a:ea typeface="Calibri" panose="020F0502020204030204" pitchFamily="34" charset="0"/>
                <a:cs typeface="Times New Roman" panose="02020603050405020304" pitchFamily="18" charset="0"/>
              </a:rPr>
              <a:t>Objectives of the qualification </a:t>
            </a:r>
          </a:p>
          <a:p>
            <a:pPr eaLnBrk="0" fontAlgn="base" hangingPunct="0">
              <a:spcBef>
                <a:spcPct val="0"/>
              </a:spcBef>
              <a:spcAft>
                <a:spcPct val="0"/>
              </a:spcAft>
            </a:pPr>
            <a:endParaRPr lang="en-ZA" altLang="en-US" sz="1600" dirty="0">
              <a:solidFill>
                <a:srgbClr val="002060"/>
              </a:solidFill>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ZA" altLang="en-US" sz="1600" dirty="0">
                <a:solidFill>
                  <a:srgbClr val="002060"/>
                </a:solidFill>
                <a:ea typeface="Calibri" panose="020F0502020204030204" pitchFamily="34" charset="0"/>
                <a:cs typeface="Times New Roman" panose="02020603050405020304" pitchFamily="18" charset="0"/>
              </a:rPr>
              <a:t>Knowledge Academy Clients – Managing Benefits</a:t>
            </a:r>
          </a:p>
          <a:p>
            <a:pPr eaLnBrk="0" fontAlgn="base" hangingPunct="0">
              <a:spcBef>
                <a:spcPct val="0"/>
              </a:spcBef>
              <a:spcAft>
                <a:spcPct val="0"/>
              </a:spcAft>
            </a:pPr>
            <a:r>
              <a:rPr lang="en-ZA" altLang="en-US" sz="1600" dirty="0">
                <a:solidFill>
                  <a:srgbClr val="002060"/>
                </a:solidFill>
                <a:ea typeface="Calibri" panose="020F0502020204030204" pitchFamily="34" charset="0"/>
                <a:cs typeface="Times New Roman" panose="02020603050405020304" pitchFamily="18" charset="0"/>
              </a:rPr>
              <a:t> </a:t>
            </a:r>
          </a:p>
          <a:p>
            <a:pPr eaLnBrk="0" fontAlgn="base" hangingPunct="0">
              <a:spcBef>
                <a:spcPct val="0"/>
              </a:spcBef>
              <a:spcAft>
                <a:spcPct val="0"/>
              </a:spcAft>
            </a:pPr>
            <a:r>
              <a:rPr lang="en-ZA" altLang="en-US" sz="1600" dirty="0">
                <a:solidFill>
                  <a:srgbClr val="002060"/>
                </a:solidFill>
                <a:ea typeface="Calibri" panose="020F0502020204030204" pitchFamily="34" charset="0"/>
                <a:cs typeface="Times New Roman" panose="02020603050405020304" pitchFamily="18" charset="0"/>
              </a:rPr>
              <a:t>Knowledge Academy Overview</a:t>
            </a:r>
          </a:p>
          <a:p>
            <a:pPr eaLnBrk="0" fontAlgn="base" hangingPunct="0">
              <a:spcBef>
                <a:spcPct val="0"/>
              </a:spcBef>
              <a:spcAft>
                <a:spcPct val="0"/>
              </a:spcAft>
            </a:pPr>
            <a:endParaRPr lang="en-ZA" altLang="en-US" sz="16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ZA" altLang="en-US" sz="16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ZA" altLang="en-US" sz="16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ZA" altLang="en-US" sz="16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2941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solidFill>
                  <a:srgbClr val="003399"/>
                </a:solidFill>
              </a:rPr>
              <a:t>What is Managing Benefits?</a:t>
            </a:r>
          </a:p>
        </p:txBody>
      </p:sp>
      <p:sp>
        <p:nvSpPr>
          <p:cNvPr id="3" name="Content Placeholder 2"/>
          <p:cNvSpPr>
            <a:spLocks noGrp="1"/>
          </p:cNvSpPr>
          <p:nvPr>
            <p:ph idx="1"/>
          </p:nvPr>
        </p:nvSpPr>
        <p:spPr>
          <a:xfrm>
            <a:off x="2920776" y="1922539"/>
            <a:ext cx="5915025" cy="5801784"/>
          </a:xfrm>
        </p:spPr>
        <p:txBody>
          <a:bodyPr>
            <a:normAutofit fontScale="55000" lnSpcReduction="20000"/>
          </a:bodyPr>
          <a:lstStyle/>
          <a:p>
            <a:pPr>
              <a:lnSpc>
                <a:spcPct val="80000"/>
              </a:lnSpc>
              <a:buNone/>
            </a:pPr>
            <a:r>
              <a:rPr lang="en-GB" altLang="en-US" dirty="0">
                <a:solidFill>
                  <a:srgbClr val="003399"/>
                </a:solidFill>
                <a:ea typeface="ＭＳ Ｐゴシック" panose="020B0600070205080204" pitchFamily="34" charset="-128"/>
              </a:rPr>
              <a:t>Definitions: </a:t>
            </a:r>
          </a:p>
          <a:p>
            <a:pPr>
              <a:lnSpc>
                <a:spcPct val="80000"/>
              </a:lnSpc>
              <a:buNone/>
            </a:pPr>
            <a:endParaRPr lang="en-GB" altLang="en-US" dirty="0">
              <a:solidFill>
                <a:srgbClr val="003399"/>
              </a:solidFill>
              <a:ea typeface="ＭＳ Ｐゴシック" panose="020B0600070205080204" pitchFamily="34" charset="-128"/>
            </a:endParaRPr>
          </a:p>
          <a:p>
            <a:pPr marL="0" indent="0">
              <a:lnSpc>
                <a:spcPct val="80000"/>
              </a:lnSpc>
              <a:buNone/>
            </a:pPr>
            <a:r>
              <a:rPr lang="en-GB" altLang="en-US" dirty="0">
                <a:solidFill>
                  <a:srgbClr val="003399"/>
                </a:solidFill>
                <a:ea typeface="ＭＳ Ｐゴシック" panose="020B0600070205080204" pitchFamily="34" charset="-128"/>
              </a:rPr>
              <a:t>Managing Benefits consolidates existing guidance on benefits management into one place, while expanding on the specific practices and techniques aimed at optimizing benefits realization.</a:t>
            </a:r>
          </a:p>
          <a:p>
            <a:pPr marL="0" indent="0">
              <a:lnSpc>
                <a:spcPct val="80000"/>
              </a:lnSpc>
              <a:buNone/>
            </a:pPr>
            <a:endParaRPr lang="en-GB" altLang="en-US" dirty="0">
              <a:solidFill>
                <a:srgbClr val="003399"/>
              </a:solidFill>
              <a:ea typeface="ＭＳ Ｐゴシック" panose="020B0600070205080204" pitchFamily="34" charset="-128"/>
            </a:endParaRPr>
          </a:p>
          <a:p>
            <a:pPr marL="0" indent="0">
              <a:lnSpc>
                <a:spcPct val="80000"/>
              </a:lnSpc>
              <a:buNone/>
            </a:pPr>
            <a:r>
              <a:rPr lang="en-GB" altLang="en-US" dirty="0">
                <a:solidFill>
                  <a:srgbClr val="003399"/>
                </a:solidFill>
                <a:ea typeface="ＭＳ Ｐゴシック" panose="020B0600070205080204" pitchFamily="34" charset="-128"/>
              </a:rPr>
              <a:t>To provide managers and practitioners from multiple disciplines, working in a wide variety of organizations, with generally applicable guidance encompassing benefits management principles, practices and techniques.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altLang="en-US" sz="1200" dirty="0"/>
              <a:t>© APM Group Limited 2014</a:t>
            </a:r>
          </a:p>
          <a:p>
            <a:pPr marL="0" indent="0">
              <a:buNone/>
            </a:pPr>
            <a:endParaRPr lang="en-GB" dirty="0"/>
          </a:p>
        </p:txBody>
      </p:sp>
    </p:spTree>
    <p:extLst>
      <p:ext uri="{BB962C8B-B14F-4D97-AF65-F5344CB8AC3E}">
        <p14:creationId xmlns:p14="http://schemas.microsoft.com/office/powerpoint/2010/main" val="219276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solidFill>
                  <a:srgbClr val="003399"/>
                </a:solidFill>
              </a:rPr>
              <a:t>Managing Benefits – Why is it Important?</a:t>
            </a:r>
          </a:p>
        </p:txBody>
      </p:sp>
      <p:sp>
        <p:nvSpPr>
          <p:cNvPr id="3" name="Content Placeholder 2"/>
          <p:cNvSpPr>
            <a:spLocks noGrp="1"/>
          </p:cNvSpPr>
          <p:nvPr>
            <p:ph idx="1"/>
          </p:nvPr>
        </p:nvSpPr>
        <p:spPr>
          <a:xfrm>
            <a:off x="3258233" y="1976967"/>
            <a:ext cx="5915025" cy="5801784"/>
          </a:xfrm>
        </p:spPr>
        <p:txBody>
          <a:bodyPr>
            <a:normAutofit lnSpcReduction="10000"/>
          </a:bodyPr>
          <a:lstStyle/>
          <a:p>
            <a:r>
              <a:rPr lang="en-GB" sz="2200" dirty="0">
                <a:solidFill>
                  <a:srgbClr val="003399"/>
                </a:solidFill>
              </a:rPr>
              <a:t>When dealing with Projects, programmes and investments importance of knowing what the expected benefits are? </a:t>
            </a:r>
          </a:p>
          <a:p>
            <a:r>
              <a:rPr lang="en-GB" sz="2200" dirty="0">
                <a:solidFill>
                  <a:srgbClr val="003399"/>
                </a:solidFill>
              </a:rPr>
              <a:t>How to identify and measure those expected benefits?</a:t>
            </a:r>
          </a:p>
          <a:p>
            <a:r>
              <a:rPr lang="en-GB" sz="2200" dirty="0">
                <a:solidFill>
                  <a:srgbClr val="003399"/>
                </a:solidFill>
              </a:rPr>
              <a:t>How to achieve better results with fewer resources ?</a:t>
            </a:r>
          </a:p>
          <a:p>
            <a:r>
              <a:rPr lang="en-GB" sz="2200" dirty="0">
                <a:solidFill>
                  <a:srgbClr val="003399"/>
                </a:solidFill>
              </a:rPr>
              <a:t>How benefits management can lead to increased performance and success?</a:t>
            </a:r>
          </a:p>
          <a:p>
            <a:r>
              <a:rPr lang="en-GB" sz="2200" dirty="0">
                <a:solidFill>
                  <a:srgbClr val="003399"/>
                </a:solidFill>
              </a:rPr>
              <a:t>Focus on the other benefits that can be gained from a project outside of the just the product </a:t>
            </a:r>
          </a:p>
          <a:p>
            <a:pPr lvl="1"/>
            <a:r>
              <a:rPr lang="en-GB" sz="2200" dirty="0">
                <a:solidFill>
                  <a:srgbClr val="003399"/>
                </a:solidFill>
              </a:rPr>
              <a:t>Organisational change</a:t>
            </a:r>
          </a:p>
          <a:p>
            <a:pPr lvl="1"/>
            <a:r>
              <a:rPr lang="en-GB" sz="2200" dirty="0">
                <a:solidFill>
                  <a:srgbClr val="003399"/>
                </a:solidFill>
              </a:rPr>
              <a:t>Employee Engagement &amp; Productivity</a:t>
            </a:r>
          </a:p>
          <a:p>
            <a:pPr lvl="1"/>
            <a:r>
              <a:rPr lang="en-GB" sz="2200" dirty="0">
                <a:solidFill>
                  <a:srgbClr val="003399"/>
                </a:solidFill>
              </a:rPr>
              <a:t>Increased effectiveness and profitability</a:t>
            </a:r>
          </a:p>
          <a:p>
            <a:pPr lvl="1"/>
            <a:r>
              <a:rPr lang="en-GB" sz="2200" dirty="0">
                <a:solidFill>
                  <a:srgbClr val="003399"/>
                </a:solidFill>
              </a:rPr>
              <a:t>Attain competitive advantage by acknowledging project and programme benefits</a:t>
            </a:r>
          </a:p>
          <a:p>
            <a:pPr marL="0" indent="0">
              <a:buNone/>
            </a:pPr>
            <a:endParaRPr lang="en-GB" sz="2400" dirty="0"/>
          </a:p>
          <a:p>
            <a:endParaRPr lang="en-GB" dirty="0"/>
          </a:p>
          <a:p>
            <a:pPr marL="0" indent="0">
              <a:buNone/>
            </a:pPr>
            <a:endParaRPr lang="en-GB" dirty="0"/>
          </a:p>
        </p:txBody>
      </p:sp>
    </p:spTree>
    <p:extLst>
      <p:ext uri="{BB962C8B-B14F-4D97-AF65-F5344CB8AC3E}">
        <p14:creationId xmlns:p14="http://schemas.microsoft.com/office/powerpoint/2010/main" val="422684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b="1" dirty="0">
                <a:solidFill>
                  <a:srgbClr val="003399"/>
                </a:solidFill>
                <a:latin typeface="+mn-lt"/>
              </a:rPr>
              <a:t>Who is Managing Benefits aimed at?</a:t>
            </a:r>
          </a:p>
        </p:txBody>
      </p:sp>
      <p:sp>
        <p:nvSpPr>
          <p:cNvPr id="3" name="Content Placeholder 2"/>
          <p:cNvSpPr>
            <a:spLocks noGrp="1"/>
          </p:cNvSpPr>
          <p:nvPr>
            <p:ph idx="1"/>
          </p:nvPr>
        </p:nvSpPr>
        <p:spPr>
          <a:xfrm>
            <a:off x="3138489" y="1998738"/>
            <a:ext cx="5915025" cy="5801784"/>
          </a:xfrm>
        </p:spPr>
        <p:txBody>
          <a:bodyPr>
            <a:normAutofit/>
          </a:bodyPr>
          <a:lstStyle/>
          <a:p>
            <a:r>
              <a:rPr lang="en-GB" altLang="en-US" sz="2200" b="1" dirty="0">
                <a:solidFill>
                  <a:srgbClr val="003399"/>
                </a:solidFill>
                <a:ea typeface="ＭＳ Ｐゴシック" panose="020B0600070205080204" pitchFamily="34" charset="-128"/>
              </a:rPr>
              <a:t>Change leaders</a:t>
            </a:r>
            <a:r>
              <a:rPr lang="en-GB" altLang="en-US" sz="2200" dirty="0">
                <a:solidFill>
                  <a:srgbClr val="003399"/>
                </a:solidFill>
                <a:ea typeface="ＭＳ Ｐゴシック" panose="020B0600070205080204" pitchFamily="34" charset="-128"/>
              </a:rPr>
              <a:t>, e.g. Senior Responsible Owners and Directors of Change.</a:t>
            </a:r>
          </a:p>
          <a:p>
            <a:r>
              <a:rPr lang="en-GB" altLang="en-US" sz="2200" b="1" dirty="0">
                <a:solidFill>
                  <a:srgbClr val="003399"/>
                </a:solidFill>
                <a:ea typeface="ＭＳ Ｐゴシック" panose="020B0600070205080204" pitchFamily="34" charset="-128"/>
              </a:rPr>
              <a:t>Change initiators</a:t>
            </a:r>
            <a:r>
              <a:rPr lang="en-GB" altLang="en-US" sz="2200" dirty="0">
                <a:solidFill>
                  <a:srgbClr val="003399"/>
                </a:solidFill>
                <a:ea typeface="ＭＳ Ｐゴシック" panose="020B0600070205080204" pitchFamily="34" charset="-128"/>
              </a:rPr>
              <a:t>, e.g. Strategic Planners and Policy Leads.</a:t>
            </a:r>
          </a:p>
          <a:p>
            <a:r>
              <a:rPr lang="en-GB" altLang="en-US" sz="2200" b="1" dirty="0">
                <a:solidFill>
                  <a:srgbClr val="003399"/>
                </a:solidFill>
                <a:ea typeface="ＭＳ Ｐゴシック" panose="020B0600070205080204" pitchFamily="34" charset="-128"/>
              </a:rPr>
              <a:t>Change appraisers and evaluators</a:t>
            </a:r>
            <a:r>
              <a:rPr lang="en-GB" altLang="en-US" sz="2200" dirty="0">
                <a:solidFill>
                  <a:srgbClr val="003399"/>
                </a:solidFill>
                <a:ea typeface="ＭＳ Ｐゴシック" panose="020B0600070205080204" pitchFamily="34" charset="-128"/>
              </a:rPr>
              <a:t>, e.g. Business Case Writers and Appraisers.</a:t>
            </a:r>
          </a:p>
          <a:p>
            <a:r>
              <a:rPr lang="en-GB" altLang="en-US" sz="2200" b="1" dirty="0">
                <a:solidFill>
                  <a:srgbClr val="003399"/>
                </a:solidFill>
                <a:ea typeface="ＭＳ Ｐゴシック" panose="020B0600070205080204" pitchFamily="34" charset="-128"/>
              </a:rPr>
              <a:t>Change implementers/enablers, </a:t>
            </a:r>
            <a:r>
              <a:rPr lang="en-GB" altLang="en-US" sz="2200" dirty="0">
                <a:solidFill>
                  <a:srgbClr val="003399"/>
                </a:solidFill>
                <a:ea typeface="ＭＳ Ｐゴシック" panose="020B0600070205080204" pitchFamily="34" charset="-128"/>
              </a:rPr>
              <a:t>e.g. Portfolio, Programme and Project Managers, as well as Business Change Managers.</a:t>
            </a:r>
          </a:p>
          <a:p>
            <a:r>
              <a:rPr lang="en-GB" altLang="en-US" sz="2200" b="1" dirty="0">
                <a:solidFill>
                  <a:srgbClr val="003399"/>
                </a:solidFill>
                <a:ea typeface="ＭＳ Ｐゴシック" panose="020B0600070205080204" pitchFamily="34" charset="-128"/>
              </a:rPr>
              <a:t>Change support staff, </a:t>
            </a:r>
            <a:r>
              <a:rPr lang="en-GB" altLang="en-US" sz="2200" dirty="0">
                <a:solidFill>
                  <a:srgbClr val="003399"/>
                </a:solidFill>
                <a:ea typeface="ＭＳ Ｐゴシック" panose="020B0600070205080204" pitchFamily="34" charset="-128"/>
              </a:rPr>
              <a:t>e.g. Portfolio, Programme and Project Office staff, including Benefits Managers</a:t>
            </a:r>
            <a:endParaRPr lang="en-GB" sz="2200" dirty="0">
              <a:solidFill>
                <a:srgbClr val="003399"/>
              </a:solidFill>
            </a:endParaRPr>
          </a:p>
        </p:txBody>
      </p:sp>
    </p:spTree>
    <p:extLst>
      <p:ext uri="{BB962C8B-B14F-4D97-AF65-F5344CB8AC3E}">
        <p14:creationId xmlns:p14="http://schemas.microsoft.com/office/powerpoint/2010/main" val="288314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rgbClr val="003399"/>
                </a:solidFill>
                <a:latin typeface="+mn-lt"/>
              </a:rPr>
              <a:t>Objectives of the Qualification </a:t>
            </a:r>
          </a:p>
        </p:txBody>
      </p:sp>
      <p:sp>
        <p:nvSpPr>
          <p:cNvPr id="3" name="Content Placeholder 2"/>
          <p:cNvSpPr>
            <a:spLocks noGrp="1"/>
          </p:cNvSpPr>
          <p:nvPr>
            <p:ph idx="1"/>
          </p:nvPr>
        </p:nvSpPr>
        <p:spPr>
          <a:xfrm>
            <a:off x="3138490" y="1933424"/>
            <a:ext cx="5915025" cy="5801784"/>
          </a:xfrm>
        </p:spPr>
        <p:txBody>
          <a:bodyPr>
            <a:noAutofit/>
          </a:bodyPr>
          <a:lstStyle/>
          <a:p>
            <a:r>
              <a:rPr lang="en-GB" sz="2200" dirty="0">
                <a:solidFill>
                  <a:srgbClr val="003399"/>
                </a:solidFill>
              </a:rPr>
              <a:t>Implement methods, including knowledge of management accountancy, behavioural finance, psychology, neuro-science and systems thinking.</a:t>
            </a:r>
          </a:p>
          <a:p>
            <a:r>
              <a:rPr lang="en-GB" sz="2200" dirty="0">
                <a:solidFill>
                  <a:srgbClr val="003399"/>
                </a:solidFill>
              </a:rPr>
              <a:t>Forecast realistic benefits to produce business cases which address business issues and objectives and provide a route to measure success.</a:t>
            </a:r>
          </a:p>
          <a:p>
            <a:r>
              <a:rPr lang="en-GB" sz="2200" dirty="0">
                <a:solidFill>
                  <a:srgbClr val="003399"/>
                </a:solidFill>
              </a:rPr>
              <a:t>Outline costs and benefits to drive business objectives.</a:t>
            </a:r>
          </a:p>
          <a:p>
            <a:r>
              <a:rPr lang="en-GB" sz="2200" dirty="0">
                <a:solidFill>
                  <a:srgbClr val="003399"/>
                </a:solidFill>
              </a:rPr>
              <a:t>Facilitate an organization-wide understanding of the benefits a project or programme will produce and be able to measure when they are realized.</a:t>
            </a:r>
          </a:p>
          <a:p>
            <a:r>
              <a:rPr lang="en-GB" sz="2200" dirty="0">
                <a:solidFill>
                  <a:srgbClr val="003399"/>
                </a:solidFill>
              </a:rPr>
              <a:t>Enable organizations to demonstrate more efficient and effective practices through better use of available resources. This enhances an organization's ability to retain motivated and skilled change management staff and to attract investors.</a:t>
            </a:r>
          </a:p>
        </p:txBody>
      </p:sp>
    </p:spTree>
    <p:extLst>
      <p:ext uri="{BB962C8B-B14F-4D97-AF65-F5344CB8AC3E}">
        <p14:creationId xmlns:p14="http://schemas.microsoft.com/office/powerpoint/2010/main" val="171512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003399"/>
                </a:solidFill>
              </a:rPr>
              <a:t>Managing Benefits Utilisation – By Sector</a:t>
            </a:r>
          </a:p>
        </p:txBody>
      </p:sp>
      <p:sp>
        <p:nvSpPr>
          <p:cNvPr id="3" name="Content Placeholder 2"/>
          <p:cNvSpPr>
            <a:spLocks noGrp="1"/>
          </p:cNvSpPr>
          <p:nvPr>
            <p:ph idx="1"/>
          </p:nvPr>
        </p:nvSpPr>
        <p:spPr>
          <a:xfrm>
            <a:off x="2909890" y="1900767"/>
            <a:ext cx="5915025" cy="5801784"/>
          </a:xfrm>
        </p:spPr>
        <p:txBody>
          <a:bodyPr/>
          <a:lstStyle/>
          <a:p>
            <a:endParaRPr lang="en-GB" dirty="0">
              <a:solidFill>
                <a:srgbClr val="003399"/>
              </a:solidFill>
            </a:endParaRPr>
          </a:p>
          <a:p>
            <a:r>
              <a:rPr lang="en-GB" sz="2200" dirty="0">
                <a:solidFill>
                  <a:srgbClr val="003399"/>
                </a:solidFill>
              </a:rPr>
              <a:t>Aerospace</a:t>
            </a:r>
          </a:p>
          <a:p>
            <a:r>
              <a:rPr lang="en-GB" sz="2200" dirty="0">
                <a:solidFill>
                  <a:srgbClr val="003399"/>
                </a:solidFill>
              </a:rPr>
              <a:t>Energy</a:t>
            </a:r>
          </a:p>
          <a:p>
            <a:r>
              <a:rPr lang="en-GB" sz="2200" dirty="0">
                <a:solidFill>
                  <a:srgbClr val="003399"/>
                </a:solidFill>
              </a:rPr>
              <a:t>Public Sector – Local Government</a:t>
            </a:r>
          </a:p>
          <a:p>
            <a:r>
              <a:rPr lang="en-GB" sz="2200" dirty="0">
                <a:solidFill>
                  <a:srgbClr val="003399"/>
                </a:solidFill>
              </a:rPr>
              <a:t>SME’s</a:t>
            </a:r>
          </a:p>
        </p:txBody>
      </p:sp>
      <p:pic>
        <p:nvPicPr>
          <p:cNvPr id="4" name="Picture 3"/>
          <p:cNvPicPr>
            <a:picLocks noChangeAspect="1"/>
          </p:cNvPicPr>
          <p:nvPr/>
        </p:nvPicPr>
        <p:blipFill>
          <a:blip r:embed="rId2"/>
          <a:stretch>
            <a:fillRect/>
          </a:stretch>
        </p:blipFill>
        <p:spPr>
          <a:xfrm>
            <a:off x="2811919" y="6347733"/>
            <a:ext cx="2466975" cy="1847850"/>
          </a:xfrm>
          <a:prstGeom prst="rect">
            <a:avLst/>
          </a:prstGeom>
        </p:spPr>
      </p:pic>
      <p:pic>
        <p:nvPicPr>
          <p:cNvPr id="5" name="Picture 4"/>
          <p:cNvPicPr>
            <a:picLocks noChangeAspect="1"/>
          </p:cNvPicPr>
          <p:nvPr/>
        </p:nvPicPr>
        <p:blipFill>
          <a:blip r:embed="rId3"/>
          <a:stretch>
            <a:fillRect/>
          </a:stretch>
        </p:blipFill>
        <p:spPr>
          <a:xfrm>
            <a:off x="5376864" y="6347733"/>
            <a:ext cx="3985559" cy="1847850"/>
          </a:xfrm>
          <a:prstGeom prst="rect">
            <a:avLst/>
          </a:prstGeom>
        </p:spPr>
      </p:pic>
    </p:spTree>
    <p:extLst>
      <p:ext uri="{BB962C8B-B14F-4D97-AF65-F5344CB8AC3E}">
        <p14:creationId xmlns:p14="http://schemas.microsoft.com/office/powerpoint/2010/main" val="133722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solidFill>
                  <a:srgbClr val="003399"/>
                </a:solidFill>
              </a:rPr>
              <a:t>Managing Benefits Summary </a:t>
            </a:r>
          </a:p>
        </p:txBody>
      </p:sp>
      <p:sp>
        <p:nvSpPr>
          <p:cNvPr id="3" name="Content Placeholder 2"/>
          <p:cNvSpPr>
            <a:spLocks noGrp="1"/>
          </p:cNvSpPr>
          <p:nvPr>
            <p:ph idx="1"/>
          </p:nvPr>
        </p:nvSpPr>
        <p:spPr/>
        <p:txBody>
          <a:bodyPr/>
          <a:lstStyle/>
          <a:p>
            <a:r>
              <a:rPr lang="en-GB" dirty="0">
                <a:solidFill>
                  <a:srgbClr val="003399"/>
                </a:solidFill>
              </a:rPr>
              <a:t>Benefits realization on projects &amp; programmes</a:t>
            </a:r>
          </a:p>
          <a:p>
            <a:r>
              <a:rPr lang="en-GB" dirty="0">
                <a:solidFill>
                  <a:srgbClr val="003399"/>
                </a:solidFill>
              </a:rPr>
              <a:t>Practices to review beneficial impact of projects and programmes and value to the organisation</a:t>
            </a:r>
          </a:p>
          <a:p>
            <a:r>
              <a:rPr lang="en-GB" dirty="0">
                <a:solidFill>
                  <a:srgbClr val="003399"/>
                </a:solidFill>
              </a:rPr>
              <a:t>Certified course by the APMG </a:t>
            </a:r>
          </a:p>
          <a:p>
            <a:r>
              <a:rPr lang="en-GB" dirty="0">
                <a:solidFill>
                  <a:srgbClr val="003399"/>
                </a:solidFill>
              </a:rPr>
              <a:t>‘Bigger picture’ thinking! </a:t>
            </a:r>
          </a:p>
          <a:p>
            <a:endParaRPr lang="en-GB" dirty="0">
              <a:solidFill>
                <a:srgbClr val="003399"/>
              </a:solidFill>
            </a:endParaRPr>
          </a:p>
          <a:p>
            <a:endParaRPr lang="en-GB" dirty="0">
              <a:solidFill>
                <a:srgbClr val="003399"/>
              </a:solidFill>
            </a:endParaRPr>
          </a:p>
          <a:p>
            <a:endParaRPr lang="en-GB" dirty="0"/>
          </a:p>
        </p:txBody>
      </p:sp>
    </p:spTree>
    <p:extLst>
      <p:ext uri="{BB962C8B-B14F-4D97-AF65-F5344CB8AC3E}">
        <p14:creationId xmlns:p14="http://schemas.microsoft.com/office/powerpoint/2010/main" val="2260860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003399"/>
                </a:solidFill>
              </a:rPr>
              <a:t>Knowledge Academy Overview</a:t>
            </a:r>
          </a:p>
        </p:txBody>
      </p:sp>
      <p:sp>
        <p:nvSpPr>
          <p:cNvPr id="3" name="Content Placeholder 2"/>
          <p:cNvSpPr>
            <a:spLocks noGrp="1"/>
          </p:cNvSpPr>
          <p:nvPr>
            <p:ph idx="1"/>
          </p:nvPr>
        </p:nvSpPr>
        <p:spPr>
          <a:xfrm>
            <a:off x="3138490" y="1878996"/>
            <a:ext cx="5915025" cy="5801784"/>
          </a:xfrm>
        </p:spPr>
        <p:txBody>
          <a:bodyPr>
            <a:noAutofit/>
          </a:bodyPr>
          <a:lstStyle/>
          <a:p>
            <a:pPr marL="0" indent="0">
              <a:buNone/>
            </a:pPr>
            <a:r>
              <a:rPr lang="en-GB" sz="1800" dirty="0">
                <a:solidFill>
                  <a:srgbClr val="003399"/>
                </a:solidFill>
              </a:rPr>
              <a:t>The Knowledge Academy was founded in 2009. The aim in starting the company was to be able to provide: </a:t>
            </a:r>
          </a:p>
          <a:p>
            <a:pPr marL="0" indent="0">
              <a:buNone/>
            </a:pPr>
            <a:r>
              <a:rPr lang="en-GB" sz="1800" b="1" dirty="0">
                <a:solidFill>
                  <a:srgbClr val="003399"/>
                </a:solidFill>
              </a:rPr>
              <a:t>“Quality training at the right price”</a:t>
            </a:r>
            <a:endParaRPr lang="en-GB" sz="1800" dirty="0">
              <a:solidFill>
                <a:srgbClr val="003399"/>
              </a:solidFill>
            </a:endParaRPr>
          </a:p>
          <a:p>
            <a:pPr marL="0" indent="0">
              <a:buNone/>
            </a:pPr>
            <a:r>
              <a:rPr lang="en-GB" sz="1800" dirty="0">
                <a:solidFill>
                  <a:srgbClr val="003399"/>
                </a:solidFill>
              </a:rPr>
              <a:t>we have expanded into the largest globally accredited training organisation. </a:t>
            </a:r>
          </a:p>
          <a:p>
            <a:pPr marL="0" indent="0">
              <a:buNone/>
            </a:pPr>
            <a:r>
              <a:rPr lang="en-GB" sz="1800" dirty="0">
                <a:solidFill>
                  <a:srgbClr val="003399"/>
                </a:solidFill>
              </a:rPr>
              <a:t>We provide certified training courses globally, with over 1,500 locations available. </a:t>
            </a:r>
          </a:p>
          <a:p>
            <a:pPr marL="0" indent="0">
              <a:buNone/>
            </a:pPr>
            <a:r>
              <a:rPr lang="en-GB" sz="1800" dirty="0">
                <a:solidFill>
                  <a:srgbClr val="003399"/>
                </a:solidFill>
              </a:rPr>
              <a:t>We are accredited by the key leading authorities, including </a:t>
            </a:r>
            <a:r>
              <a:rPr lang="en-GB" sz="1800" b="1" dirty="0">
                <a:solidFill>
                  <a:srgbClr val="003399"/>
                </a:solidFill>
              </a:rPr>
              <a:t>Axelos, APMG, BCS</a:t>
            </a:r>
            <a:r>
              <a:rPr lang="en-GB" sz="1800" dirty="0">
                <a:solidFill>
                  <a:srgbClr val="003399"/>
                </a:solidFill>
              </a:rPr>
              <a:t> and many more. These accreditations mean we have an above industry pass rate of 98%, with a large proportion of delegates achieving maximum marks</a:t>
            </a:r>
          </a:p>
          <a:p>
            <a:pPr marL="0" indent="0">
              <a:buNone/>
            </a:pPr>
            <a:r>
              <a:rPr lang="en-GB" sz="1800" dirty="0">
                <a:solidFill>
                  <a:srgbClr val="003399"/>
                </a:solidFill>
              </a:rPr>
              <a:t>We operate as a one-stop-shop for all of your requirements. With our growing portfolio, we are able to provide you with all training you could need. We have a range of different training styles available, from </a:t>
            </a:r>
          </a:p>
          <a:p>
            <a:r>
              <a:rPr lang="en-GB" sz="1800" b="1" dirty="0">
                <a:solidFill>
                  <a:srgbClr val="003399"/>
                </a:solidFill>
              </a:rPr>
              <a:t>Public Classroom Courses</a:t>
            </a:r>
          </a:p>
          <a:p>
            <a:r>
              <a:rPr lang="en-GB" sz="1800" b="1" dirty="0">
                <a:solidFill>
                  <a:srgbClr val="003399"/>
                </a:solidFill>
              </a:rPr>
              <a:t>On-site</a:t>
            </a:r>
          </a:p>
          <a:p>
            <a:r>
              <a:rPr lang="en-GB" sz="1800" b="1" dirty="0">
                <a:solidFill>
                  <a:srgbClr val="003399"/>
                </a:solidFill>
              </a:rPr>
              <a:t>E-Learning </a:t>
            </a:r>
          </a:p>
          <a:p>
            <a:r>
              <a:rPr lang="en-GB" sz="1800" b="1" dirty="0">
                <a:solidFill>
                  <a:srgbClr val="003399"/>
                </a:solidFill>
              </a:rPr>
              <a:t>Virtual</a:t>
            </a:r>
            <a:endParaRPr lang="en-GB" sz="1800" dirty="0">
              <a:solidFill>
                <a:srgbClr val="003399"/>
              </a:solidFill>
            </a:endParaRPr>
          </a:p>
          <a:p>
            <a:pPr marL="0" indent="0">
              <a:buNone/>
            </a:pPr>
            <a:endParaRPr lang="en-GB" sz="1800" dirty="0"/>
          </a:p>
        </p:txBody>
      </p:sp>
    </p:spTree>
    <p:extLst>
      <p:ext uri="{BB962C8B-B14F-4D97-AF65-F5344CB8AC3E}">
        <p14:creationId xmlns:p14="http://schemas.microsoft.com/office/powerpoint/2010/main" val="840245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7677</TotalTime>
  <Words>614</Words>
  <Application>Microsoft Office PowerPoint</Application>
  <PresentationFormat>Custom</PresentationFormat>
  <Paragraphs>79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ＭＳ Ｐゴシック</vt:lpstr>
      <vt:lpstr>Arial</vt:lpstr>
      <vt:lpstr>Calibri</vt:lpstr>
      <vt:lpstr>Calibri Light</vt:lpstr>
      <vt:lpstr>Century Gothic</vt:lpstr>
      <vt:lpstr>Times New Roman</vt:lpstr>
      <vt:lpstr>Office Theme</vt:lpstr>
      <vt:lpstr>PowerPoint Presentation</vt:lpstr>
      <vt:lpstr>Agenda</vt:lpstr>
      <vt:lpstr>What is Managing Benefits?</vt:lpstr>
      <vt:lpstr>Managing Benefits – Why is it Important?</vt:lpstr>
      <vt:lpstr>Who is Managing Benefits aimed at?</vt:lpstr>
      <vt:lpstr>Objectives of the Qualification </vt:lpstr>
      <vt:lpstr>Managing Benefits Utilisation – By Sector</vt:lpstr>
      <vt:lpstr>Managing Benefits Summary </vt:lpstr>
      <vt:lpstr>Knowledge Academy Overview</vt:lpstr>
      <vt:lpstr>Questions ?</vt:lpstr>
      <vt:lpstr>PowerPoint Presentation</vt:lpstr>
    </vt:vector>
  </TitlesOfParts>
  <Company>The Knowledge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Calvin Ncube</dc:creator>
  <cp:lastModifiedBy>EWP</cp:lastModifiedBy>
  <cp:revision>320</cp:revision>
  <cp:lastPrinted>2015-05-01T10:13:59Z</cp:lastPrinted>
  <dcterms:created xsi:type="dcterms:W3CDTF">2015-04-21T09:56:44Z</dcterms:created>
  <dcterms:modified xsi:type="dcterms:W3CDTF">2017-10-11T11:56:18Z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6EC74883-7507-45BF-B5F2-44A58D44799A</vt:lpwstr>
  </property>
  <property fmtid="{D5CDD505-2E9C-101B-9397-08002B2CF9AE}" pid="3" name="ArticulatePath">
    <vt:lpwstr>Presentation1</vt:lpwstr>
  </property>
</Properties>
</file>