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2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2473D-74F7-6D43-BB14-1799E2B7E678}" type="datetimeFigureOut">
              <a:rPr lang="en-US" smtClean="0"/>
              <a:t>2/26/2018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4310-2E5E-7844-BAB1-BF7607250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93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17A0-6DDC-4BF4-925C-A1B21A8F78B6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C1529-00FB-4EA5-87AC-5E983614F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6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3206187"/>
            <a:ext cx="7429500" cy="1565418"/>
          </a:xfrm>
        </p:spPr>
        <p:txBody>
          <a:bodyPr anchor="b"/>
          <a:lstStyle>
            <a:lvl1pPr algn="ctr">
              <a:defRPr sz="487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5058137"/>
            <a:ext cx="7429500" cy="1033042"/>
          </a:xfrm>
        </p:spPr>
        <p:txBody>
          <a:bodyPr/>
          <a:lstStyle>
            <a:lvl1pPr marL="0" indent="0" algn="ctr">
              <a:buNone/>
              <a:defRPr sz="1950">
                <a:solidFill>
                  <a:srgbClr val="454545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30" y="181933"/>
            <a:ext cx="432054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90" y="365127"/>
            <a:ext cx="7199453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90" y="1347315"/>
            <a:ext cx="9132425" cy="4745014"/>
          </a:xfrm>
        </p:spPr>
        <p:txBody>
          <a:bodyPr/>
          <a:lstStyle>
            <a:lvl1pPr marL="363538" indent="-363538">
              <a:buClr>
                <a:schemeClr val="accent2"/>
              </a:buClr>
              <a:buFont typeface="Wingdings" charset="2"/>
              <a:buChar char="Ø"/>
              <a:defRPr/>
            </a:lvl1pPr>
            <a:lvl2pPr marL="715963" indent="-344488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079500" indent="-336550"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lvl3pPr>
            <a:lvl4pPr marL="1431925" indent="-3175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795463" indent="-309563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 descr="abcorg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44" y="20548"/>
            <a:ext cx="1591056" cy="103632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69717" y="1193361"/>
            <a:ext cx="913039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5FA4B635-AB1B-4FB1-8983-7AD15A9C535D}" type="datetime3">
              <a:rPr lang="en-GB" smtClean="0"/>
              <a:pPr/>
              <a:t>26 February, 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r>
              <a:rPr lang="en-GB"/>
              <a:t>© 2017 Agile Business Consortium Limited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A08A8C61-BA0B-834B-A7AF-02DD21D6D4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06" y="20548"/>
            <a:ext cx="1581194" cy="10318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2762" y="1347314"/>
            <a:ext cx="3615988" cy="47339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1"/>
          </p:nvPr>
        </p:nvSpPr>
        <p:spPr>
          <a:xfrm>
            <a:off x="4127500" y="1347314"/>
            <a:ext cx="5167313" cy="4733997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D382AF63-1056-4886-98C2-44D1555792CF}" type="datetime3">
              <a:rPr lang="en-GB" smtClean="0"/>
              <a:pPr/>
              <a:t>26 February, 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r>
              <a:rPr lang="en-GB"/>
              <a:t>© 2017 Agile Business Consortium Limited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A08A8C61-BA0B-834B-A7AF-02DD21D6D4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0390" y="365127"/>
            <a:ext cx="7199453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69717" y="1193361"/>
            <a:ext cx="913039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0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text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06" y="20548"/>
            <a:ext cx="1581194" cy="10318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2762" y="1347314"/>
            <a:ext cx="9167698" cy="47560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D382AF63-1056-4886-98C2-44D1555792CF}" type="datetime3">
              <a:rPr lang="en-GB" smtClean="0"/>
              <a:pPr/>
              <a:t>26 February, 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r>
              <a:rPr lang="en-GB"/>
              <a:t>© 2017 Agile Business Consortium Limited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A08A8C61-BA0B-834B-A7AF-02DD21D6D4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0390" y="365127"/>
            <a:ext cx="7199453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69717" y="1193361"/>
            <a:ext cx="913039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and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06" y="20548"/>
            <a:ext cx="1581194" cy="10318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0400" y="1347314"/>
            <a:ext cx="4114152" cy="47670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10100" y="1347315"/>
            <a:ext cx="4845050" cy="47670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92448E46-0957-408A-9110-2658C01937D9}" type="datetime3">
              <a:rPr lang="en-GB" smtClean="0"/>
              <a:pPr/>
              <a:t>26 February, 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r>
              <a:rPr lang="en-GB"/>
              <a:t>© 2017 Agile Business Consortium Limited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A08A8C61-BA0B-834B-A7AF-02DD21D6D4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0390" y="365127"/>
            <a:ext cx="7199453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69717" y="1193361"/>
            <a:ext cx="913039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3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and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06" y="20548"/>
            <a:ext cx="1581194" cy="103182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92448E46-0957-408A-9110-2658C01937D9}" type="datetime3">
              <a:rPr lang="en-GB" smtClean="0"/>
              <a:pPr/>
              <a:t>26 February, 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r>
              <a:rPr lang="en-GB"/>
              <a:t>© 2017 Agile Business Consortium Limited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A08A8C61-BA0B-834B-A7AF-02DD21D6D4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69887" y="1347314"/>
            <a:ext cx="4500000" cy="47566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023689" y="1347314"/>
            <a:ext cx="4500000" cy="47566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0390" y="365127"/>
            <a:ext cx="7199453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69717" y="1193361"/>
            <a:ext cx="913039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1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ar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06" y="20548"/>
            <a:ext cx="1581194" cy="1031820"/>
          </a:xfrm>
          <a:prstGeom prst="rect">
            <a:avLst/>
          </a:prstGeom>
        </p:spPr>
      </p:pic>
      <p:sp>
        <p:nvSpPr>
          <p:cNvPr id="13" name="Table Placeholder 12"/>
          <p:cNvSpPr>
            <a:spLocks noGrp="1"/>
          </p:cNvSpPr>
          <p:nvPr>
            <p:ph type="tbl" sz="quarter" idx="10"/>
          </p:nvPr>
        </p:nvSpPr>
        <p:spPr>
          <a:xfrm>
            <a:off x="360646" y="1347314"/>
            <a:ext cx="9142129" cy="47670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437EB692-F6F1-4773-A04E-A49C56F4AC1D}" type="datetime3">
              <a:rPr lang="en-GB" smtClean="0"/>
              <a:pPr/>
              <a:t>26 February,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r>
              <a:rPr lang="en-GB"/>
              <a:t>© 2017 Agile Business Consortium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A08A8C61-BA0B-834B-A7AF-02DD21D6D4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390" y="365127"/>
            <a:ext cx="7199453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69717" y="1193361"/>
            <a:ext cx="913039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3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ogo_wallpaper_content">
    <p:bg>
      <p:bgPr>
        <a:blipFill dpi="0" rotWithShape="1">
          <a:blip r:embed="rId2">
            <a:alphaModFix amt="1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92113" y="1222872"/>
            <a:ext cx="9126537" cy="49025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5C9E1B-A8D6-43A4-979E-315A1974FB36}" type="datetime3">
              <a:rPr lang="en-GB" smtClean="0"/>
              <a:pPr/>
              <a:t>26 February,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2017 Agile Business Consortium Limited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8A8C61-BA0B-834B-A7AF-02DD21D6D4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0390" y="365127"/>
            <a:ext cx="7199453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06" y="20548"/>
            <a:ext cx="1581194" cy="10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390" y="365126"/>
            <a:ext cx="71994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90" y="1872867"/>
            <a:ext cx="9132425" cy="424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554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575757"/>
                </a:solidFill>
              </a:defRPr>
            </a:lvl1pPr>
          </a:lstStyle>
          <a:p>
            <a:fld id="{CD5C9E1B-A8D6-43A4-979E-315A1974FB36}" type="datetime3">
              <a:rPr lang="en-GB" smtClean="0"/>
              <a:pPr/>
              <a:t>26 February, 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36887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575757"/>
                </a:solidFill>
              </a:defRPr>
            </a:lvl1pPr>
          </a:lstStyle>
          <a:p>
            <a:r>
              <a:rPr lang="en-GB"/>
              <a:t>© 2017 Agile Business Consortium Limited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20906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75757"/>
                </a:solidFill>
              </a:defRPr>
            </a:lvl1pPr>
          </a:lstStyle>
          <a:p>
            <a:fld id="{A08A8C61-BA0B-834B-A7AF-02DD21D6D4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4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7" r:id="rId4"/>
    <p:sldLayoutId id="2147483683" r:id="rId5"/>
    <p:sldLayoutId id="2147483686" r:id="rId6"/>
    <p:sldLayoutId id="2147483682" r:id="rId7"/>
    <p:sldLayoutId id="2147483685" r:id="rId8"/>
  </p:sldLayoutIdLst>
  <p:hf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742950" rtl="0" eaLnBrk="1" latinLnBrk="0" hangingPunct="1">
        <a:lnSpc>
          <a:spcPct val="90000"/>
        </a:lnSpc>
        <a:spcBef>
          <a:spcPts val="813"/>
        </a:spcBef>
        <a:buClr>
          <a:schemeClr val="accent2"/>
        </a:buClr>
        <a:buFont typeface="Wingdings" charset="2"/>
        <a:buChar char="Ø"/>
        <a:defRPr sz="2275" kern="1200">
          <a:solidFill>
            <a:schemeClr val="tx2"/>
          </a:solidFill>
          <a:latin typeface="+mn-lt"/>
          <a:ea typeface="+mn-ea"/>
          <a:cs typeface="+mn-cs"/>
        </a:defRPr>
      </a:lvl1pPr>
      <a:lvl2pPr marL="715963" indent="-344488" algn="l" defTabSz="742950" rtl="0" eaLnBrk="1" latinLnBrk="0" hangingPunct="1">
        <a:lnSpc>
          <a:spcPct val="90000"/>
        </a:lnSpc>
        <a:spcBef>
          <a:spcPts val="406"/>
        </a:spcBef>
        <a:buClr>
          <a:schemeClr val="accent2"/>
        </a:buClr>
        <a:buFont typeface="Calibri" panose="020F0502020204030204" pitchFamily="34" charset="0"/>
        <a:buChar char="•"/>
        <a:defRPr sz="1950" kern="1200">
          <a:solidFill>
            <a:schemeClr val="tx2"/>
          </a:solidFill>
          <a:latin typeface="+mn-lt"/>
          <a:ea typeface="+mn-ea"/>
          <a:cs typeface="+mn-cs"/>
        </a:defRPr>
      </a:lvl2pPr>
      <a:lvl3pPr marL="1079500" indent="-336550" algn="l" defTabSz="742950" rtl="0" eaLnBrk="1" latinLnBrk="0" hangingPunct="1">
        <a:lnSpc>
          <a:spcPct val="90000"/>
        </a:lnSpc>
        <a:spcBef>
          <a:spcPts val="406"/>
        </a:spcBef>
        <a:buClr>
          <a:schemeClr val="accent2"/>
        </a:buClr>
        <a:buFont typeface="Calibri" panose="020F0502020204030204" pitchFamily="34" charset="0"/>
        <a:buChar char="‒"/>
        <a:defRPr sz="1625" kern="1200">
          <a:solidFill>
            <a:schemeClr val="tx2"/>
          </a:solidFill>
          <a:latin typeface="+mn-lt"/>
          <a:ea typeface="+mn-ea"/>
          <a:cs typeface="+mn-cs"/>
        </a:defRPr>
      </a:lvl3pPr>
      <a:lvl4pPr marL="1431925" indent="-317500" algn="l" defTabSz="742950" rtl="0" eaLnBrk="1" latinLnBrk="0" hangingPunct="1">
        <a:lnSpc>
          <a:spcPct val="90000"/>
        </a:lnSpc>
        <a:spcBef>
          <a:spcPts val="406"/>
        </a:spcBef>
        <a:buClr>
          <a:schemeClr val="accent2"/>
        </a:buClr>
        <a:buFont typeface="Wingdings" panose="05000000000000000000" pitchFamily="2" charset="2"/>
        <a:buChar char="§"/>
        <a:defRPr sz="1463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09563" algn="l" defTabSz="742950" rtl="0" eaLnBrk="1" latinLnBrk="0" hangingPunct="1">
        <a:lnSpc>
          <a:spcPct val="90000"/>
        </a:lnSpc>
        <a:spcBef>
          <a:spcPts val="406"/>
        </a:spcBef>
        <a:buClr>
          <a:schemeClr val="accent2"/>
        </a:buClr>
        <a:buFont typeface="Calibri" panose="020F0502020204030204" pitchFamily="34" charset="0"/>
        <a:buChar char="◦"/>
        <a:defRPr sz="1463" kern="1200">
          <a:solidFill>
            <a:schemeClr val="tx2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challenge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uk/url?sa=i&amp;rct=j&amp;q=&amp;esrc=s&amp;source=images&amp;cd=&amp;cad=rja&amp;uact=8&amp;ved=0ahUKEwiD5r-h1ZrWAhUOLFAKHXUJALIQjRwIBw&amp;url=https://www.safaribooksonline.com/library/view/planning-extreme-programming/0201710919/&amp;psig=AFQjCNFCQ9UTjg3FHP0NreNq-z_qur7FBg&amp;ust=15051345272760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8399" y="3381268"/>
            <a:ext cx="6858000" cy="2024040"/>
          </a:xfrm>
        </p:spPr>
        <p:txBody>
          <a:bodyPr>
            <a:normAutofit fontScale="92500" lnSpcReduction="20000"/>
          </a:bodyPr>
          <a:lstStyle/>
          <a:p>
            <a:endParaRPr lang="en-GB" sz="2800" dirty="0"/>
          </a:p>
          <a:p>
            <a:r>
              <a:rPr lang="en-GB" sz="2800" dirty="0"/>
              <a:t>Agile Wars and How to Avoid Them</a:t>
            </a:r>
          </a:p>
          <a:p>
            <a:endParaRPr lang="en-GB" sz="2800" dirty="0"/>
          </a:p>
          <a:p>
            <a:r>
              <a:rPr lang="en-GB" sz="2800" dirty="0"/>
              <a:t>Barbara Roberts</a:t>
            </a:r>
          </a:p>
          <a:p>
            <a:r>
              <a:rPr lang="en-GB" sz="2800" dirty="0"/>
              <a:t>Director for Professional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830855" y="1092114"/>
            <a:ext cx="1512518" cy="6069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189425" y="132203"/>
            <a:ext cx="2153949" cy="12392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B981C-E919-4C2B-900E-2562798423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96" y="4944862"/>
            <a:ext cx="2153949" cy="165538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997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Blending Agile – Some Real 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 global phone manufacturing company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Chose </a:t>
            </a:r>
            <a:r>
              <a:rPr lang="en-GB" dirty="0" err="1"/>
              <a:t>SAFe</a:t>
            </a:r>
            <a:r>
              <a:rPr lang="en-GB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But… needed the concept of Project and Project Management built 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With a constraint “We don’t want DSDM” (!!)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We built in almost all of DSDM to provide the Project Management element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We just didn’t tell them it was DSDM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They loved it, it worked very well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(We never told them about the DSDM bit!)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1EA45-3507-48CA-83F8-8485E34C5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94" y="5370278"/>
            <a:ext cx="1630948" cy="1273946"/>
          </a:xfrm>
          <a:prstGeom prst="rect">
            <a:avLst/>
          </a:prstGeom>
        </p:spPr>
      </p:pic>
      <p:pic>
        <p:nvPicPr>
          <p:cNvPr id="6" name="Picture 26" descr="aa j0078719">
            <a:extLst>
              <a:ext uri="{FF2B5EF4-FFF2-40B4-BE49-F238E27FC236}">
                <a16:creationId xmlns:a16="http://schemas.microsoft.com/office/drawing/2014/main" id="{11AA5265-7F31-419A-A90E-EF58A679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67" y="4049478"/>
            <a:ext cx="6080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AgilePM</a:t>
            </a:r>
            <a:r>
              <a:rPr lang="en-GB" dirty="0"/>
              <a:t> and Scrum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An organisation fully committed to Scrum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Used by all development teams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Large budget already spent on Scrum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But… having problems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Keep Scrum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Why get rid of something that is working OK ? (at the base level)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Add </a:t>
            </a:r>
            <a:r>
              <a:rPr lang="en-GB" dirty="0" err="1"/>
              <a:t>AgilePM</a:t>
            </a:r>
            <a:r>
              <a:rPr lang="en-GB" dirty="0"/>
              <a:t> on top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Tried and tested combination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Keeps the simplicity of the team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Adds the project level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Enhances the roles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Adds the project products, especially around planning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C6253-4162-4D86-BF73-958BC3421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25" y="1303372"/>
            <a:ext cx="2654263" cy="3712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DD184D-E04C-4D74-AE51-E6F952235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10" y="5308575"/>
            <a:ext cx="1630948" cy="12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3AFC568-CD8E-429C-9EEC-C9F9FBDC1043}"/>
              </a:ext>
            </a:extLst>
          </p:cNvPr>
          <p:cNvGrpSpPr/>
          <p:nvPr/>
        </p:nvGrpSpPr>
        <p:grpSpPr>
          <a:xfrm>
            <a:off x="795844" y="1526959"/>
            <a:ext cx="7617041" cy="5033639"/>
            <a:chOff x="1331650" y="1526959"/>
            <a:chExt cx="7617041" cy="50336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BDC8AB-DE70-48D0-A244-A945A413006D}"/>
                </a:ext>
              </a:extLst>
            </p:cNvPr>
            <p:cNvSpPr/>
            <p:nvPr/>
          </p:nvSpPr>
          <p:spPr>
            <a:xfrm>
              <a:off x="1331650" y="1526959"/>
              <a:ext cx="7617041" cy="50336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CC5B374-0FED-4595-A521-CC872DB0D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407" y="1526959"/>
              <a:ext cx="7590408" cy="50070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AgilePM</a:t>
            </a:r>
            <a:r>
              <a:rPr lang="en-GB" dirty="0"/>
              <a:t> and Scrum – Combined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1C75F-BD67-4863-8382-2B85777FA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6" y="1526959"/>
            <a:ext cx="7563775" cy="478506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043173F-63DF-4486-80EA-A955CEAAE8EA}"/>
              </a:ext>
            </a:extLst>
          </p:cNvPr>
          <p:cNvSpPr/>
          <p:nvPr/>
        </p:nvSpPr>
        <p:spPr>
          <a:xfrm>
            <a:off x="878889" y="2920753"/>
            <a:ext cx="3409025" cy="33291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0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AgilePM</a:t>
            </a:r>
            <a:r>
              <a:rPr lang="en-GB" dirty="0"/>
              <a:t> and Scrum – Enhanced Roles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34DC9D-6382-4E28-A071-988DB27F1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50" y="1251751"/>
            <a:ext cx="6692063" cy="615730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B397D6-184E-48A5-B519-3467701F3793}"/>
              </a:ext>
            </a:extLst>
          </p:cNvPr>
          <p:cNvGrpSpPr/>
          <p:nvPr/>
        </p:nvGrpSpPr>
        <p:grpSpPr>
          <a:xfrm>
            <a:off x="1324240" y="1229492"/>
            <a:ext cx="5894772" cy="5273336"/>
            <a:chOff x="1324240" y="1229492"/>
            <a:chExt cx="5894772" cy="52733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23821F-B699-4752-8C65-70E8C4AE4C6B}"/>
                </a:ext>
              </a:extLst>
            </p:cNvPr>
            <p:cNvGrpSpPr/>
            <p:nvPr/>
          </p:nvGrpSpPr>
          <p:grpSpPr>
            <a:xfrm>
              <a:off x="1324240" y="1229492"/>
              <a:ext cx="5894772" cy="5273336"/>
              <a:chOff x="1287262" y="1251751"/>
              <a:chExt cx="5894772" cy="527333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30B3AB-CACA-495E-B39E-2877A366DE82}"/>
                  </a:ext>
                </a:extLst>
              </p:cNvPr>
              <p:cNvSpPr/>
              <p:nvPr/>
            </p:nvSpPr>
            <p:spPr>
              <a:xfrm>
                <a:off x="1287262" y="1251751"/>
                <a:ext cx="3382392" cy="52733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E4F4D8-85C7-4734-A45C-FF08334B1C3A}"/>
                  </a:ext>
                </a:extLst>
              </p:cNvPr>
              <p:cNvSpPr/>
              <p:nvPr/>
            </p:nvSpPr>
            <p:spPr>
              <a:xfrm>
                <a:off x="3799642" y="1251751"/>
                <a:ext cx="3382392" cy="18404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5B548996-DD89-440B-A039-5C12839AA110}"/>
                  </a:ext>
                </a:extLst>
              </p:cNvPr>
              <p:cNvSpPr/>
              <p:nvPr/>
            </p:nvSpPr>
            <p:spPr>
              <a:xfrm rot="4105108">
                <a:off x="4089455" y="2252724"/>
                <a:ext cx="2175029" cy="275819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8B68BBFD-AE07-43DB-BC7F-942FEE468D69}"/>
                  </a:ext>
                </a:extLst>
              </p:cNvPr>
              <p:cNvSpPr/>
              <p:nvPr/>
            </p:nvSpPr>
            <p:spPr>
              <a:xfrm rot="2387248">
                <a:off x="4621816" y="3870847"/>
                <a:ext cx="676139" cy="157324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BD7B15F8-5E56-4207-880E-D35E0FA60DE3}"/>
                </a:ext>
              </a:extLst>
            </p:cNvPr>
            <p:cNvSpPr/>
            <p:nvPr/>
          </p:nvSpPr>
          <p:spPr>
            <a:xfrm rot="13276038">
              <a:off x="4134060" y="1849006"/>
              <a:ext cx="2175029" cy="275819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62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Blending Agile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6787" y="1410658"/>
            <a:ext cx="9132425" cy="47450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Sometimes there is no need – a single agile approach is enough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                      or                                            </a:t>
            </a:r>
            <a:r>
              <a:rPr lang="en-GB" dirty="0" err="1"/>
              <a:t>or</a:t>
            </a:r>
            <a:r>
              <a:rPr lang="en-GB" dirty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Sometimes choosing and blending “best of breed”                                             from several approaches provides the best of all worlds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It’s your choice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D9FB5-629C-43DF-A572-3F19E73D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55" y="4173396"/>
            <a:ext cx="1630948" cy="1273946"/>
          </a:xfrm>
          <a:prstGeom prst="rect">
            <a:avLst/>
          </a:prstGeom>
        </p:spPr>
      </p:pic>
      <p:pic>
        <p:nvPicPr>
          <p:cNvPr id="6" name="Picture 20" descr="Puzzle_solved">
            <a:extLst>
              <a:ext uri="{FF2B5EF4-FFF2-40B4-BE49-F238E27FC236}">
                <a16:creationId xmlns:a16="http://schemas.microsoft.com/office/drawing/2014/main" id="{490F8D79-77F6-48AD-9AD4-EFAB599F4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34" y="3823494"/>
            <a:ext cx="2917091" cy="178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8F8C9-1E9A-437F-83C2-02971A1C4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9" y="1828800"/>
            <a:ext cx="1782435" cy="816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A99B8-4994-426B-8F70-91F5159F4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38" y="1832360"/>
            <a:ext cx="2472755" cy="809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B5533-2FB8-4452-A449-B7BA7E0216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53" y="1828801"/>
            <a:ext cx="2180809" cy="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896279" y="1665741"/>
            <a:ext cx="7772400" cy="844062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954" dirty="0">
                <a:latin typeface="Helvetica" pitchFamily="34" charset="0"/>
                <a:ea typeface="Geneva"/>
                <a:cs typeface="Helvetica" pitchFamily="34" charset="0"/>
              </a:rPr>
              <a:t>Questions</a:t>
            </a:r>
          </a:p>
        </p:txBody>
      </p:sp>
      <p:pic>
        <p:nvPicPr>
          <p:cNvPr id="6" name="Picture 3" descr="C:\Users\Barbara\AppData\Local\Microsoft\Windows\Temporary Internet Files\Low\Content.IE5\4TP82XC4\MC90043379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923" y="2727517"/>
            <a:ext cx="3558745" cy="301124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5EE71-B654-4D17-A183-95FCAD4477EE}"/>
              </a:ext>
            </a:extLst>
          </p:cNvPr>
          <p:cNvSpPr txBox="1"/>
          <p:nvPr/>
        </p:nvSpPr>
        <p:spPr>
          <a:xfrm>
            <a:off x="452761" y="5885895"/>
            <a:ext cx="9321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pdf of these slides will be available at </a:t>
            </a:r>
            <a:r>
              <a:rPr lang="en-GB" dirty="0">
                <a:hlinkClick r:id="rId3"/>
              </a:rPr>
              <a:t>www.projchallenge.com</a:t>
            </a:r>
            <a:r>
              <a:rPr lang="en-GB" dirty="0"/>
              <a:t> after this event</a:t>
            </a:r>
          </a:p>
          <a:p>
            <a:endParaRPr lang="en-GB" dirty="0"/>
          </a:p>
          <a:p>
            <a:r>
              <a:rPr lang="en-GB" dirty="0"/>
              <a:t>A white paper on this topic is also available at the Agile Business Consortium stand</a:t>
            </a:r>
          </a:p>
        </p:txBody>
      </p:sp>
    </p:spTree>
    <p:extLst>
      <p:ext uri="{BB962C8B-B14F-4D97-AF65-F5344CB8AC3E}">
        <p14:creationId xmlns:p14="http://schemas.microsoft.com/office/powerpoint/2010/main" val="311520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Agile - based on collaboration and cooperation</a:t>
            </a:r>
          </a:p>
          <a:p>
            <a:endParaRPr lang="en-GB" dirty="0"/>
          </a:p>
          <a:p>
            <a:r>
              <a:rPr lang="en-GB" dirty="0"/>
              <a:t> But…Historically has come across more like Agile Wars!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“</a:t>
            </a:r>
            <a:r>
              <a:rPr lang="en-GB" b="1" dirty="0"/>
              <a:t>My </a:t>
            </a:r>
            <a:r>
              <a:rPr lang="en-GB" dirty="0"/>
              <a:t>agile approach is the one you need, not theirs”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US" dirty="0"/>
              <a:t> This is not sensible</a:t>
            </a:r>
          </a:p>
          <a:p>
            <a:endParaRPr lang="en-US" dirty="0"/>
          </a:p>
          <a:p>
            <a:r>
              <a:rPr lang="en-US" dirty="0"/>
              <a:t> Starting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need to understand what is on offer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Then make the right choices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497E1-42F1-41FC-B77A-04300B48B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6120" y="1233996"/>
            <a:ext cx="2448758" cy="5122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9D558F-5B4C-404F-83E6-9603EADC5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3" y="1233996"/>
            <a:ext cx="2223115" cy="20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81F3E3-6AD7-439D-9C70-347F8D4B3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41" y="1261276"/>
            <a:ext cx="3906961" cy="245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 Options - Scrum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390" y="1529542"/>
            <a:ext cx="9132425" cy="50754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most well-known Agile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For many people, Agile = Scrum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Defines Agile team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Brilliant at what it does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Typically used in an IT context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Scrum’s strength is simplicity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Basic concepts can be explained on a single page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This makes it easy to sell in </a:t>
            </a:r>
          </a:p>
          <a:p>
            <a:r>
              <a:rPr lang="en-GB" dirty="0"/>
              <a:t> Scrum’s weakness is its simplicity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No concept of “project”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/>
              <a:t>If you deliver projects, this guidance needs to be built 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No guidance on getting to the starting point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E.g. An assumption that </a:t>
            </a:r>
            <a:r>
              <a:rPr lang="en-GB" i="1" u="sng" dirty="0"/>
              <a:t>Product Backlog </a:t>
            </a:r>
            <a:r>
              <a:rPr lang="en-GB" dirty="0"/>
              <a:t>is available.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Reality is that this takes significant effort to create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i="1" u="sng" dirty="0"/>
              <a:t>Product Owner role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Finding a single person with all the knowledge and availability expected of them is a big ask</a:t>
            </a:r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Agile Options – </a:t>
            </a:r>
            <a:r>
              <a:rPr lang="en-GB" dirty="0" err="1"/>
              <a:t>e</a:t>
            </a:r>
            <a:r>
              <a:rPr lang="en-GB" b="1" dirty="0" err="1"/>
              <a:t>X</a:t>
            </a:r>
            <a:r>
              <a:rPr lang="en-GB" dirty="0" err="1"/>
              <a:t>treme</a:t>
            </a:r>
            <a:r>
              <a:rPr lang="en-GB" dirty="0"/>
              <a:t> </a:t>
            </a:r>
            <a:r>
              <a:rPr lang="en-GB" b="1" dirty="0"/>
              <a:t>P</a:t>
            </a:r>
            <a:r>
              <a:rPr lang="en-GB" dirty="0"/>
              <a:t>rogramming (XP)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390" y="1529542"/>
            <a:ext cx="9386169" cy="50754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Collection of (very good) software engineering practices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E.g. Pair Programming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Test Driven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Continuous Integration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Whole Team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Design Improvement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Planning game etc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Pure IT Focus (obviously)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XP’s weakness : it’s just for IT development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It’s for </a:t>
            </a:r>
            <a:r>
              <a:rPr lang="en-GB" dirty="0" err="1"/>
              <a:t>tecchies</a:t>
            </a:r>
            <a:endParaRPr lang="en-GB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Doesn’t talk senior management 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No concept of “project”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Based on the concept of “No design up front”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This is impractical in a complex technical environment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Some XP practices have been fully embraced by Scrum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To the point where some Scrum practitioners have forgotten 				where Scrum ends and XP starts</a:t>
            </a:r>
          </a:p>
          <a:p>
            <a:endParaRPr lang="en-US" dirty="0"/>
          </a:p>
        </p:txBody>
      </p:sp>
      <p:pic>
        <p:nvPicPr>
          <p:cNvPr id="2050" name="Picture 2" descr="Image result for extreme programming logo">
            <a:hlinkClick r:id="rId2"/>
            <a:extLst>
              <a:ext uri="{FF2B5EF4-FFF2-40B4-BE49-F238E27FC236}">
                <a16:creationId xmlns:a16="http://schemas.microsoft.com/office/drawing/2014/main" id="{398896C4-B57A-4C10-8571-403B78A70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62" y="1323883"/>
            <a:ext cx="27241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 Options – Lean (and Kanban)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390" y="1529542"/>
            <a:ext cx="9368414" cy="50754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Lean - More of a mindset than a “method”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Evolved out of manufacturing environment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Toyota the most well-known example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Organising practices to minimise waste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Kanban the most well-used lean technique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Visualisation of work flow, using cards or post-its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Called “Team Board”, “Information Radiator” etc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Underpins Agile value - Transparency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Current position always visible to 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Work (stories, tasks etc) moving from “Not started” through to “Done”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Concept of “pulling” work, rather than pushing it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E.g. A tester is now free and can see what is ready to be tested and pick it up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No specific weaknesses, just probably not enough on its own</a:t>
            </a:r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FB084-8E22-48D7-A802-201595560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62" y="3291908"/>
            <a:ext cx="3489664" cy="1473693"/>
          </a:xfrm>
          <a:prstGeom prst="rect">
            <a:avLst/>
          </a:prstGeom>
        </p:spPr>
      </p:pic>
      <p:sp>
        <p:nvSpPr>
          <p:cNvPr id="8" name="AutoShape 2" descr="Image result for lean image">
            <a:extLst>
              <a:ext uri="{FF2B5EF4-FFF2-40B4-BE49-F238E27FC236}">
                <a16:creationId xmlns:a16="http://schemas.microsoft.com/office/drawing/2014/main" id="{10CD83FF-1B87-4510-A35D-2AC84BAA04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00525" y="2828925"/>
            <a:ext cx="15049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2A01E1-E4D2-4DDF-B2FC-246DFDCCD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67" y="1372626"/>
            <a:ext cx="1864368" cy="1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FC57D8-CA50-4ABA-B2E6-F47ADB2EF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05" y="2181687"/>
            <a:ext cx="3762086" cy="24946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Focus on 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Great for coordinating complex technical work being delivered 		by large numbers of people across multiple teams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Defines 2-4 levels of working: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“Team”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“Program” (continuously delivering pipeline 						using an agile team-of-agile-teams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+ either / both “Large Solution” and “Portfolio”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/>
              <a:t>SAFe’s</a:t>
            </a:r>
            <a:r>
              <a:rPr lang="en-GB" dirty="0"/>
              <a:t> weaknesses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Pure technology focus, not suitable for non-technical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Very limited information around business engagement or business 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Terms “Programme” and “Portfolio” used with a different meaning to standard usage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Agile Options – </a:t>
            </a:r>
            <a:r>
              <a:rPr lang="en-GB" dirty="0" err="1"/>
              <a:t>SAFe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4AD6F-FF50-4F3D-9FF7-152C0EF94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2" y="320314"/>
            <a:ext cx="36671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Agile Options – DSDM / </a:t>
            </a:r>
            <a:r>
              <a:rPr lang="en-GB" dirty="0" err="1"/>
              <a:t>AgilePM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389" y="1529542"/>
            <a:ext cx="9386169" cy="53284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DSDM – the first RAD / Agile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/>
              <a:t>AgilePM</a:t>
            </a:r>
            <a:r>
              <a:rPr lang="en-GB" dirty="0"/>
              <a:t> = a subset of DSDM (the PM view)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Based around the delivery of projects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Applicable to all types of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IT and business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Evolved in the complex corporate world – 						seen as “corporate strength” agile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Works equally well for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Small simple projects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Large complex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Enables Agile in highly regulated environments (e.g. Pharma, Finance, Military etc)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only agile approach that is Project based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Weaknesses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There is a lot in there!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Harder to explain quickly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F0F9C-545D-486D-898C-1979C7C93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23" y="1276527"/>
            <a:ext cx="1489570" cy="2008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DAE9A-87DF-4C11-AA62-1C89BC3CB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97" y="1276527"/>
            <a:ext cx="1489570" cy="2008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93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Blending Agile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reality – each agile approach has strengths and weaknesses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Why make choice a binary option?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Why not choose best of breed and then blend them together?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So – how does this work?</a:t>
            </a:r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057659-FDFF-4D0D-8DF3-74B50F811F2E}"/>
              </a:ext>
            </a:extLst>
          </p:cNvPr>
          <p:cNvGrpSpPr/>
          <p:nvPr/>
        </p:nvGrpSpPr>
        <p:grpSpPr>
          <a:xfrm>
            <a:off x="5495277" y="2911876"/>
            <a:ext cx="3887174" cy="2383438"/>
            <a:chOff x="5495277" y="2911876"/>
            <a:chExt cx="3887174" cy="2383438"/>
          </a:xfrm>
        </p:grpSpPr>
        <p:pic>
          <p:nvPicPr>
            <p:cNvPr id="7" name="Picture 18" descr="Puzzled">
              <a:extLst>
                <a:ext uri="{FF2B5EF4-FFF2-40B4-BE49-F238E27FC236}">
                  <a16:creationId xmlns:a16="http://schemas.microsoft.com/office/drawing/2014/main" id="{F5E187F2-DAD1-4577-8AFE-7B44C3E14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277" y="2911876"/>
              <a:ext cx="2754759" cy="238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Puzzlepiece2">
              <a:extLst>
                <a:ext uri="{FF2B5EF4-FFF2-40B4-BE49-F238E27FC236}">
                  <a16:creationId xmlns:a16="http://schemas.microsoft.com/office/drawing/2014/main" id="{BFA0A03D-4003-497D-B49C-FE92E7B43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50034" y="2911877"/>
              <a:ext cx="1132417" cy="202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23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390" y="1245451"/>
            <a:ext cx="9132425" cy="519085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One of the largest global financial management companies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false start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Head of Development decided XP was the answer to everything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Decided to sack all Project managers, since “There is no PM role in XP” !!!!!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Luckily (for organisation and PMs) I joined as Transformation coach                                         before PM cull started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restart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XP stays – it’s a great basis for good software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Add DSDM on top, to provide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The project level guidance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The interface between developers and management (both sides very happy about this)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Lean thinking and Kanban built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Some extra complexity to deal with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On-shore / Off-shore development the “norm”                                                                                                         (often 3-5 sites, and time zones from GMT -12h to GMT +12h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Some areas used Prince2 – DSDM interfaces easily with this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Formal quality procedures a Must Have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GB" dirty="0"/>
              <a:t>DSDM interfaced comfortably with CMMI Level 5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GB" dirty="0"/>
              <a:t>And passed a full CMMI Level 5 audit with a few minor tweaks (changes to some documents)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It worked!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692CEB-D0D7-40A4-B6E4-1CCAFC68E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09" y="2271605"/>
            <a:ext cx="713234" cy="72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Blending Agile – Some Real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6F1B2-656D-40AE-90D9-9FFF12B6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37" y="5788240"/>
            <a:ext cx="1630948" cy="1069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C3B4F-67A2-4D8D-98E2-37FF294C0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3" y="1634633"/>
            <a:ext cx="724270" cy="6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4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ABC1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5B9BD5"/>
      </a:accent1>
      <a:accent2>
        <a:srgbClr val="E86908"/>
      </a:accent2>
      <a:accent3>
        <a:srgbClr val="454545"/>
      </a:accent3>
      <a:accent4>
        <a:srgbClr val="F9B60A"/>
      </a:accent4>
      <a:accent5>
        <a:srgbClr val="4472C4"/>
      </a:accent5>
      <a:accent6>
        <a:srgbClr val="70AD47"/>
      </a:accent6>
      <a:hlink>
        <a:srgbClr val="DC031B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Agile Business Consortium Template 2016</Template>
  <TotalTime>227</TotalTime>
  <Words>947</Words>
  <Application>Microsoft Office PowerPoint</Application>
  <PresentationFormat>A4 Paper (210x297 mm)</PresentationFormat>
  <Paragraphs>174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Geneva</vt:lpstr>
      <vt:lpstr>Helvetica</vt:lpstr>
      <vt:lpstr>Wingdings</vt:lpstr>
      <vt:lpstr>1_Custom Design</vt:lpstr>
      <vt:lpstr> </vt:lpstr>
      <vt:lpstr>Agile</vt:lpstr>
      <vt:lpstr>Agile Options - Scrum</vt:lpstr>
      <vt:lpstr>Agile Options – eXtreme Programming (XP)</vt:lpstr>
      <vt:lpstr>Agile Options – Lean (and Kanban)</vt:lpstr>
      <vt:lpstr>Agile Options – SAFe</vt:lpstr>
      <vt:lpstr>Agile Options – DSDM / AgilePM</vt:lpstr>
      <vt:lpstr>Blending Agile</vt:lpstr>
      <vt:lpstr>Blending Agile – Some Real Examples</vt:lpstr>
      <vt:lpstr>Blending Agile – Some Real Examples</vt:lpstr>
      <vt:lpstr>AgilePM and Scrum</vt:lpstr>
      <vt:lpstr>AgilePM and Scrum – Combined process</vt:lpstr>
      <vt:lpstr>AgilePM and Scrum – Enhanced Roles</vt:lpstr>
      <vt:lpstr>Blending Agile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Green</dc:creator>
  <cp:lastModifiedBy>Barbara Roberts</cp:lastModifiedBy>
  <cp:revision>41</cp:revision>
  <dcterms:created xsi:type="dcterms:W3CDTF">2016-11-17T15:59:50Z</dcterms:created>
  <dcterms:modified xsi:type="dcterms:W3CDTF">2018-02-26T14:14:44Z</dcterms:modified>
</cp:coreProperties>
</file>