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3482" r:id="rId4"/>
    <p:sldMasterId id="2147493480" r:id="rId5"/>
    <p:sldMasterId id="2147493455" r:id="rId6"/>
  </p:sldMasterIdLst>
  <p:notesMasterIdLst>
    <p:notesMasterId r:id="rId28"/>
  </p:notesMasterIdLst>
  <p:handoutMasterIdLst>
    <p:handoutMasterId r:id="rId29"/>
  </p:handoutMasterIdLst>
  <p:sldIdLst>
    <p:sldId id="380" r:id="rId7"/>
    <p:sldId id="429" r:id="rId8"/>
    <p:sldId id="439" r:id="rId9"/>
    <p:sldId id="440" r:id="rId10"/>
    <p:sldId id="424" r:id="rId11"/>
    <p:sldId id="430" r:id="rId12"/>
    <p:sldId id="442" r:id="rId13"/>
    <p:sldId id="443" r:id="rId14"/>
    <p:sldId id="427" r:id="rId15"/>
    <p:sldId id="447" r:id="rId16"/>
    <p:sldId id="444" r:id="rId17"/>
    <p:sldId id="441" r:id="rId18"/>
    <p:sldId id="448" r:id="rId19"/>
    <p:sldId id="449" r:id="rId20"/>
    <p:sldId id="398" r:id="rId21"/>
    <p:sldId id="450" r:id="rId22"/>
    <p:sldId id="446" r:id="rId23"/>
    <p:sldId id="451" r:id="rId24"/>
    <p:sldId id="452" r:id="rId25"/>
    <p:sldId id="453" r:id="rId26"/>
    <p:sldId id="437" r:id="rId27"/>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71D1D"/>
    <a:srgbClr val="456A1C"/>
    <a:srgbClr val="7F7F7F"/>
    <a:srgbClr val="595959"/>
    <a:srgbClr val="EB2819"/>
    <a:srgbClr val="E4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957" autoAdjust="0"/>
  </p:normalViewPr>
  <p:slideViewPr>
    <p:cSldViewPr snapToGrid="0" snapToObjects="1" showGuides="1">
      <p:cViewPr varScale="1">
        <p:scale>
          <a:sx n="80" d="100"/>
          <a:sy n="80" d="100"/>
        </p:scale>
        <p:origin x="936" y="78"/>
      </p:cViewPr>
      <p:guideLst>
        <p:guide orient="horz" pos="1620"/>
        <p:guide pos="2880"/>
        <p:guide orient="horz" pos="216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4D3F41CC-28CB-1245-A9A3-1B87F6E9A66A}" type="datetimeFigureOut">
              <a:rPr lang="en-US"/>
              <a:pPr>
                <a:defRPr/>
              </a:pPr>
              <a:t>3/6/2018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F1398D26-946E-1444-9FD7-78A342E10466}" type="slidenum">
              <a:rPr lang="en-US"/>
              <a:pPr>
                <a:defRPr/>
              </a:pPr>
              <a:t>‹#›</a:t>
            </a:fld>
            <a:endParaRPr 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AFD852FF-7CC7-3641-A133-609717ED0196}" type="datetimeFigureOut">
              <a:rPr lang="en-US"/>
              <a:pPr>
                <a:defRPr/>
              </a:pPr>
              <a:t>3/6/2018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0BE59ADA-CF08-9440-BACD-BF7F5C851E71}" type="slidenum">
              <a:rPr lang="en-US"/>
              <a:pPr>
                <a:defRPr/>
              </a:pPr>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a:t>Currently Project Managers use a variety of tools and forms across all project phases that need the same information (job name, job number, district </a:t>
            </a:r>
            <a:r>
              <a:rPr lang="en-GB" sz="1200" dirty="0" err="1"/>
              <a:t>etc</a:t>
            </a:r>
            <a:r>
              <a:rPr lang="en-GB" sz="1200" dirty="0"/>
              <a:t>) completed each time</a:t>
            </a:r>
            <a:endParaRPr lang="en-US" sz="1200" dirty="0"/>
          </a:p>
          <a:p>
            <a:endParaRPr lang="en-GB" dirty="0"/>
          </a:p>
        </p:txBody>
      </p:sp>
      <p:sp>
        <p:nvSpPr>
          <p:cNvPr id="4" name="Slide Number Placeholder 3"/>
          <p:cNvSpPr>
            <a:spLocks noGrp="1"/>
          </p:cNvSpPr>
          <p:nvPr>
            <p:ph type="sldNum" sz="quarter" idx="10"/>
          </p:nvPr>
        </p:nvSpPr>
        <p:spPr/>
        <p:txBody>
          <a:bodyPr/>
          <a:lstStyle/>
          <a:p>
            <a:pPr>
              <a:defRPr/>
            </a:pPr>
            <a:fld id="{0BE59ADA-CF08-9440-BACD-BF7F5C851E71}" type="slidenum">
              <a:rPr lang="en-US" smtClean="0"/>
              <a:pPr>
                <a:defRPr/>
              </a:pPr>
              <a:t>4</a:t>
            </a:fld>
            <a:endParaRPr lang="en-US"/>
          </a:p>
        </p:txBody>
      </p:sp>
    </p:spTree>
    <p:extLst>
      <p:ext uri="{BB962C8B-B14F-4D97-AF65-F5344CB8AC3E}">
        <p14:creationId xmlns:p14="http://schemas.microsoft.com/office/powerpoint/2010/main" val="405093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lti-Image Cover">
    <p:spTree>
      <p:nvGrpSpPr>
        <p:cNvPr id="1" name=""/>
        <p:cNvGrpSpPr/>
        <p:nvPr/>
      </p:nvGrpSpPr>
      <p:grpSpPr>
        <a:xfrm>
          <a:off x="0" y="0"/>
          <a:ext cx="0" cy="0"/>
          <a:chOff x="0" y="0"/>
          <a:chExt cx="0" cy="0"/>
        </a:xfrm>
      </p:grpSpPr>
      <p:sp>
        <p:nvSpPr>
          <p:cNvPr id="13" name="Text Placeholder 19"/>
          <p:cNvSpPr>
            <a:spLocks noGrp="1"/>
          </p:cNvSpPr>
          <p:nvPr>
            <p:ph type="body" sz="quarter" idx="13"/>
          </p:nvPr>
        </p:nvSpPr>
        <p:spPr>
          <a:xfrm>
            <a:off x="2148587" y="6501432"/>
            <a:ext cx="4963414" cy="254118"/>
          </a:xfrm>
          <a:prstGeom prst="rect">
            <a:avLst/>
          </a:prstGeom>
        </p:spPr>
        <p:txBody>
          <a:bodyPr vert="horz" anchor="ctr"/>
          <a:lstStyle>
            <a:lvl1pPr>
              <a:defRPr sz="16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
        <p:nvSpPr>
          <p:cNvPr id="14" name="Text Placeholder 17"/>
          <p:cNvSpPr>
            <a:spLocks noGrp="1"/>
          </p:cNvSpPr>
          <p:nvPr>
            <p:ph type="body" sz="quarter" idx="12"/>
          </p:nvPr>
        </p:nvSpPr>
        <p:spPr>
          <a:xfrm>
            <a:off x="2148586" y="5960248"/>
            <a:ext cx="4963415" cy="249655"/>
          </a:xfrm>
          <a:prstGeom prst="rect">
            <a:avLst/>
          </a:prstGeom>
        </p:spPr>
        <p:txBody>
          <a:bodyPr vert="horz" anchor="ctr"/>
          <a:lstStyle>
            <a:lvl1pPr>
              <a:defRPr sz="2400" b="1" i="0" cap="all" baseline="0">
                <a:solidFill>
                  <a:schemeClr val="tx1"/>
                </a:solidFill>
                <a:latin typeface="Arial" pitchFamily="34" charset="0"/>
                <a:cs typeface="Arial" pitchFamily="34" charset="0"/>
              </a:defRPr>
            </a:lvl1pPr>
          </a:lstStyle>
          <a:p>
            <a:pPr lvl="0"/>
            <a:r>
              <a:rPr lang="en-US"/>
              <a:t>Click to edit Master text styles</a:t>
            </a:r>
          </a:p>
        </p:txBody>
      </p:sp>
      <p:sp>
        <p:nvSpPr>
          <p:cNvPr id="15" name="Content Placeholder 6"/>
          <p:cNvSpPr>
            <a:spLocks noGrp="1"/>
          </p:cNvSpPr>
          <p:nvPr>
            <p:ph sz="quarter" idx="10"/>
          </p:nvPr>
        </p:nvSpPr>
        <p:spPr>
          <a:xfrm>
            <a:off x="200025" y="6229090"/>
            <a:ext cx="1862455" cy="236792"/>
          </a:xfrm>
          <a:prstGeom prst="rect">
            <a:avLst/>
          </a:prstGeom>
        </p:spPr>
        <p:txBody>
          <a:bodyPr vert="horz" anchor="t"/>
          <a:lstStyle>
            <a:lvl1pPr algn="r">
              <a:defRPr sz="1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
        <p:nvSpPr>
          <p:cNvPr id="16" name="Text Placeholder 8"/>
          <p:cNvSpPr>
            <a:spLocks noGrp="1"/>
          </p:cNvSpPr>
          <p:nvPr>
            <p:ph type="body" sz="quarter" idx="11"/>
          </p:nvPr>
        </p:nvSpPr>
        <p:spPr>
          <a:xfrm>
            <a:off x="200025" y="6478451"/>
            <a:ext cx="1862456" cy="248524"/>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cxnSp>
        <p:nvCxnSpPr>
          <p:cNvPr id="17" name="Straight Connector 16"/>
          <p:cNvCxnSpPr/>
          <p:nvPr userDrawn="1"/>
        </p:nvCxnSpPr>
        <p:spPr>
          <a:xfrm>
            <a:off x="2138892" y="6238618"/>
            <a:ext cx="0" cy="49212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3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 Layout W/ Takeawa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55575" y="6149977"/>
            <a:ext cx="249299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a:solidFill>
                  <a:schemeClr val="accent2"/>
                </a:solidFill>
                <a:cs typeface="Arial" panose="020B0604020202020204" pitchFamily="34" charset="0"/>
              </a:rPr>
              <a:t>© 2015 by Honeywell International Inc. All rights reserved. </a:t>
            </a:r>
          </a:p>
        </p:txBody>
      </p:sp>
      <p:sp>
        <p:nvSpPr>
          <p:cNvPr id="5" name="Rectangle 4"/>
          <p:cNvSpPr/>
          <p:nvPr userDrawn="1"/>
        </p:nvSpPr>
        <p:spPr>
          <a:xfrm>
            <a:off x="6929438" y="6350000"/>
            <a:ext cx="1990725" cy="508000"/>
          </a:xfrm>
          <a:prstGeom prst="rect">
            <a:avLst/>
          </a:prstGeom>
          <a:solidFill>
            <a:schemeClr val="bg1"/>
          </a:solid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ound Single Corner Rectangle 5"/>
          <p:cNvSpPr/>
          <p:nvPr userDrawn="1"/>
        </p:nvSpPr>
        <p:spPr>
          <a:xfrm>
            <a:off x="0" y="6364290"/>
            <a:ext cx="86883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7" name="Text Placeholder 9"/>
          <p:cNvSpPr>
            <a:spLocks noGrp="1"/>
          </p:cNvSpPr>
          <p:nvPr>
            <p:ph type="body" sz="quarter" idx="15"/>
          </p:nvPr>
        </p:nvSpPr>
        <p:spPr>
          <a:xfrm>
            <a:off x="236538" y="6384610"/>
            <a:ext cx="8297862" cy="457200"/>
          </a:xfrm>
          <a:prstGeom prst="rect">
            <a:avLst/>
          </a:prstGeom>
        </p:spPr>
        <p:txBody>
          <a:bodyPr/>
          <a:lstStyle>
            <a:lvl1pPr marL="0" indent="0" algn="ctr">
              <a:buNone/>
              <a:defRPr sz="2400" b="1">
                <a:solidFill>
                  <a:schemeClr val="bg1"/>
                </a:solidFill>
              </a:defRPr>
            </a:lvl1pPr>
          </a:lstStyle>
          <a:p>
            <a:pPr lvl="0"/>
            <a:r>
              <a:rPr lang="en-US" dirty="0"/>
              <a:t>Click to edit Master text styles</a:t>
            </a:r>
          </a:p>
        </p:txBody>
      </p:sp>
      <p:sp>
        <p:nvSpPr>
          <p:cNvPr id="8" name="Slide Number Placeholder 2"/>
          <p:cNvSpPr>
            <a:spLocks noGrp="1"/>
          </p:cNvSpPr>
          <p:nvPr>
            <p:ph type="sldNum" sz="quarter" idx="16"/>
          </p:nvPr>
        </p:nvSpPr>
        <p:spPr/>
        <p:txBody>
          <a:bodyPr/>
          <a:lstStyle>
            <a:lvl1pPr>
              <a:defRPr/>
            </a:lvl1pPr>
          </a:lstStyle>
          <a:p>
            <a:pPr>
              <a:defRPr/>
            </a:pPr>
            <a:fld id="{0C998C0A-3FDF-A343-89AA-469E5F1A16BE}" type="slidenum">
              <a:rPr lang="en-US"/>
              <a:pPr>
                <a:defRPr/>
              </a:pPr>
              <a:t>‹#›</a:t>
            </a:fld>
            <a:endParaRPr lang="en-US" dirty="0"/>
          </a:p>
        </p:txBody>
      </p:sp>
    </p:spTree>
    <p:extLst>
      <p:ext uri="{BB962C8B-B14F-4D97-AF65-F5344CB8AC3E}">
        <p14:creationId xmlns:p14="http://schemas.microsoft.com/office/powerpoint/2010/main" val="102520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093" y="959139"/>
            <a:ext cx="8163499" cy="5034039"/>
          </a:xfrm>
          <a:prstGeom prst="rect">
            <a:avLst/>
          </a:prstGeom>
          <a:noFill/>
          <a:ln>
            <a:noFill/>
          </a:ln>
          <a:effectLst/>
          <a:extLst/>
        </p:spPr>
        <p:txBody>
          <a:bodyPr lIns="45720" rIns="45720"/>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lIns="45720" rIns="45720" rtlCol="0">
            <a:noAutofit/>
          </a:bodyPr>
          <a:lstStyle>
            <a:lvl1pPr>
              <a:defRPr lang="en-US"/>
            </a:lvl1pPr>
          </a:lstStyle>
          <a:p>
            <a:pPr lvl="0"/>
            <a:r>
              <a:rPr lang="en-US"/>
              <a:t>Click to edit Master title style</a:t>
            </a:r>
            <a:endParaRPr lang="en-US" dirty="0"/>
          </a:p>
        </p:txBody>
      </p:sp>
    </p:spTree>
    <p:extLst>
      <p:ext uri="{BB962C8B-B14F-4D97-AF65-F5344CB8AC3E}">
        <p14:creationId xmlns:p14="http://schemas.microsoft.com/office/powerpoint/2010/main" val="103803985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724400"/>
            <a:ext cx="54864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057400" y="457200"/>
            <a:ext cx="5486400"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57400" y="52911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6EB7948D-65B7-4FEC-80B5-36D7629B101D}" type="datetimeFigureOut">
              <a:rPr lang="en-US" smtClean="0">
                <a:solidFill>
                  <a:prstClr val="black">
                    <a:tint val="75000"/>
                  </a:prstClr>
                </a:solidFill>
              </a:rPr>
              <a:pPr/>
              <a:t>3/6/2018</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228600" cy="6854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8352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Image Cover">
    <p:spTree>
      <p:nvGrpSpPr>
        <p:cNvPr id="1" name=""/>
        <p:cNvGrpSpPr/>
        <p:nvPr/>
      </p:nvGrpSpPr>
      <p:grpSpPr>
        <a:xfrm>
          <a:off x="0" y="0"/>
          <a:ext cx="0" cy="0"/>
          <a:chOff x="0" y="0"/>
          <a:chExt cx="0" cy="0"/>
        </a:xfrm>
      </p:grpSpPr>
      <p:cxnSp>
        <p:nvCxnSpPr>
          <p:cNvPr id="6" name="Straight Connector 5"/>
          <p:cNvCxnSpPr/>
          <p:nvPr userDrawn="1"/>
        </p:nvCxnSpPr>
        <p:spPr>
          <a:xfrm>
            <a:off x="2139950" y="6210703"/>
            <a:ext cx="0" cy="49212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Text Placeholder 19"/>
          <p:cNvSpPr>
            <a:spLocks noGrp="1"/>
          </p:cNvSpPr>
          <p:nvPr>
            <p:ph type="body" sz="quarter" idx="13"/>
          </p:nvPr>
        </p:nvSpPr>
        <p:spPr>
          <a:xfrm>
            <a:off x="2148587" y="6473518"/>
            <a:ext cx="4963414" cy="254118"/>
          </a:xfrm>
          <a:prstGeom prst="rect">
            <a:avLst/>
          </a:prstGeom>
        </p:spPr>
        <p:txBody>
          <a:bodyPr vert="horz" anchor="ctr"/>
          <a:lstStyle>
            <a:lvl1pPr>
              <a:defRPr sz="16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
        <p:nvSpPr>
          <p:cNvPr id="10" name="Text Placeholder 17"/>
          <p:cNvSpPr>
            <a:spLocks noGrp="1"/>
          </p:cNvSpPr>
          <p:nvPr>
            <p:ph type="body" sz="quarter" idx="12"/>
          </p:nvPr>
        </p:nvSpPr>
        <p:spPr>
          <a:xfrm>
            <a:off x="2138892" y="5961819"/>
            <a:ext cx="4963415" cy="249655"/>
          </a:xfrm>
          <a:prstGeom prst="rect">
            <a:avLst/>
          </a:prstGeom>
        </p:spPr>
        <p:txBody>
          <a:bodyPr vert="horz" anchor="ctr"/>
          <a:lstStyle>
            <a:lvl1pPr>
              <a:defRPr sz="2400" b="1" i="0" cap="all" baseline="0">
                <a:solidFill>
                  <a:schemeClr val="tx1"/>
                </a:solidFill>
                <a:latin typeface="Arial" pitchFamily="34" charset="0"/>
                <a:cs typeface="Arial" pitchFamily="34" charset="0"/>
              </a:defRPr>
            </a:lvl1pPr>
          </a:lstStyle>
          <a:p>
            <a:pPr lvl="0"/>
            <a:r>
              <a:rPr lang="en-US" dirty="0"/>
              <a:t>Click to edit Master text styles</a:t>
            </a:r>
          </a:p>
        </p:txBody>
      </p:sp>
      <p:sp>
        <p:nvSpPr>
          <p:cNvPr id="12" name="Content Placeholder 6"/>
          <p:cNvSpPr>
            <a:spLocks noGrp="1"/>
          </p:cNvSpPr>
          <p:nvPr>
            <p:ph sz="quarter" idx="10"/>
          </p:nvPr>
        </p:nvSpPr>
        <p:spPr>
          <a:xfrm>
            <a:off x="200025" y="6201176"/>
            <a:ext cx="1862455" cy="236792"/>
          </a:xfrm>
          <a:prstGeom prst="rect">
            <a:avLst/>
          </a:prstGeom>
        </p:spPr>
        <p:txBody>
          <a:bodyPr vert="horz" anchor="t"/>
          <a:lstStyle>
            <a:lvl1pPr algn="r">
              <a:defRPr sz="14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
        <p:nvSpPr>
          <p:cNvPr id="13" name="Text Placeholder 8"/>
          <p:cNvSpPr>
            <a:spLocks noGrp="1"/>
          </p:cNvSpPr>
          <p:nvPr>
            <p:ph type="body" sz="quarter" idx="11"/>
          </p:nvPr>
        </p:nvSpPr>
        <p:spPr>
          <a:xfrm>
            <a:off x="200025" y="6450537"/>
            <a:ext cx="1862456" cy="248524"/>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cxnSp>
        <p:nvCxnSpPr>
          <p:cNvPr id="7" name="Straight Connector 6"/>
          <p:cNvCxnSpPr/>
          <p:nvPr userDrawn="1"/>
        </p:nvCxnSpPr>
        <p:spPr>
          <a:xfrm>
            <a:off x="2138892" y="6210704"/>
            <a:ext cx="0" cy="49212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88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514579" y="357810"/>
            <a:ext cx="8002359" cy="498610"/>
          </a:xfrm>
        </p:spPr>
        <p:txBody>
          <a:bodyPr/>
          <a:lstStyle>
            <a:lvl1pPr>
              <a:defRPr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514350" y="1074738"/>
            <a:ext cx="8002588" cy="5308600"/>
          </a:xfrm>
          <a:prstGeom prst="rect">
            <a:avLst/>
          </a:prstGeom>
        </p:spPr>
        <p:txBody>
          <a:bodyPr>
            <a:normAutofit/>
          </a:bodyPr>
          <a:lstStyle>
            <a:lvl1pPr>
              <a:buClr>
                <a:schemeClr val="tx2"/>
              </a:buClr>
              <a:defRPr>
                <a:solidFill>
                  <a:schemeClr val="tx1"/>
                </a:solidFill>
              </a:defRPr>
            </a:lvl1pPr>
            <a:lvl2pPr marL="457200" indent="-169863">
              <a:buClr>
                <a:schemeClr val="accent2"/>
              </a:buClr>
              <a:defRPr>
                <a:solidFill>
                  <a:schemeClr val="tx1"/>
                </a:solidFill>
              </a:defRPr>
            </a:lvl2pPr>
            <a:lvl3pPr marL="804863" indent="-177800">
              <a:buClr>
                <a:schemeClr val="accent2"/>
              </a:buClr>
              <a:defRPr>
                <a:solidFill>
                  <a:schemeClr val="tx1"/>
                </a:solidFill>
              </a:defRPr>
            </a:lvl3pPr>
            <a:lvl4pPr marL="1201738" indent="-168275">
              <a:buClr>
                <a:schemeClr val="accent2"/>
              </a:buClr>
              <a:buFontTx/>
              <a:buChar char="-"/>
              <a:defRPr sz="1400">
                <a:solidFill>
                  <a:schemeClr val="tx1"/>
                </a:solidFill>
              </a:defRPr>
            </a:lvl4pPr>
            <a:lvl5pPr marL="1719263" indent="-177800">
              <a:buClr>
                <a:schemeClr val="accent2"/>
              </a:buCl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1"/>
          </p:nvPr>
        </p:nvSpPr>
        <p:spPr/>
        <p:txBody>
          <a:bodyPr/>
          <a:lstStyle>
            <a:lvl1pPr>
              <a:defRPr/>
            </a:lvl1pPr>
          </a:lstStyle>
          <a:p>
            <a:pPr>
              <a:defRPr/>
            </a:pPr>
            <a:fld id="{C9814D0C-58DA-754D-96DF-668AE432F1BF}" type="slidenum">
              <a:rPr lang="en-US"/>
              <a:pPr>
                <a:defRPr/>
              </a:pPr>
              <a:t>‹#›</a:t>
            </a:fld>
            <a:endParaRPr lang="en-US" dirty="0"/>
          </a:p>
        </p:txBody>
      </p:sp>
    </p:spTree>
    <p:extLst>
      <p:ext uri="{BB962C8B-B14F-4D97-AF65-F5344CB8AC3E}">
        <p14:creationId xmlns:p14="http://schemas.microsoft.com/office/powerpoint/2010/main" val="168169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Text with Takeaway">
    <p:spTree>
      <p:nvGrpSpPr>
        <p:cNvPr id="1" name=""/>
        <p:cNvGrpSpPr/>
        <p:nvPr/>
      </p:nvGrpSpPr>
      <p:grpSpPr>
        <a:xfrm>
          <a:off x="0" y="0"/>
          <a:ext cx="0" cy="0"/>
          <a:chOff x="0" y="0"/>
          <a:chExt cx="0" cy="0"/>
        </a:xfrm>
      </p:grpSpPr>
      <p:sp>
        <p:nvSpPr>
          <p:cNvPr id="5" name="Rectangle 4"/>
          <p:cNvSpPr/>
          <p:nvPr userDrawn="1"/>
        </p:nvSpPr>
        <p:spPr>
          <a:xfrm>
            <a:off x="160338" y="6364288"/>
            <a:ext cx="8983662"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ound Single Corner Rectangle 5"/>
          <p:cNvSpPr/>
          <p:nvPr userDrawn="1"/>
        </p:nvSpPr>
        <p:spPr>
          <a:xfrm>
            <a:off x="0" y="6364290"/>
            <a:ext cx="86883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a:spLocks noChangeArrowheads="1"/>
          </p:cNvSpPr>
          <p:nvPr userDrawn="1"/>
        </p:nvSpPr>
        <p:spPr bwMode="auto">
          <a:xfrm>
            <a:off x="155575" y="6149977"/>
            <a:ext cx="249299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chemeClr val="accent2"/>
                </a:solidFill>
                <a:cs typeface="Arial" panose="020B0604020202020204" pitchFamily="34" charset="0"/>
              </a:rPr>
              <a:t>© 2015 by Honeywell International Inc. All rights reserved. </a:t>
            </a:r>
          </a:p>
        </p:txBody>
      </p:sp>
      <p:sp>
        <p:nvSpPr>
          <p:cNvPr id="16" name="Title 1"/>
          <p:cNvSpPr>
            <a:spLocks noGrp="1"/>
          </p:cNvSpPr>
          <p:nvPr>
            <p:ph type="title"/>
          </p:nvPr>
        </p:nvSpPr>
        <p:spPr>
          <a:xfrm>
            <a:off x="514578" y="344558"/>
            <a:ext cx="8123010" cy="511862"/>
          </a:xfrm>
        </p:spPr>
        <p:txBody>
          <a:bodyPr/>
          <a:lstStyle/>
          <a:p>
            <a:r>
              <a:rPr lang="en-US" dirty="0"/>
              <a:t>Click to edit Master title style</a:t>
            </a:r>
          </a:p>
        </p:txBody>
      </p:sp>
      <p:sp>
        <p:nvSpPr>
          <p:cNvPr id="22" name="Text Placeholder 2"/>
          <p:cNvSpPr>
            <a:spLocks noGrp="1"/>
          </p:cNvSpPr>
          <p:nvPr>
            <p:ph type="body" sz="quarter" idx="16"/>
          </p:nvPr>
        </p:nvSpPr>
        <p:spPr>
          <a:xfrm>
            <a:off x="514350" y="1074739"/>
            <a:ext cx="8002588" cy="5059047"/>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5"/>
          </p:nvPr>
        </p:nvSpPr>
        <p:spPr>
          <a:xfrm>
            <a:off x="236538" y="6384610"/>
            <a:ext cx="8297862" cy="457200"/>
          </a:xfrm>
          <a:prstGeom prst="rect">
            <a:avLst/>
          </a:prstGeom>
        </p:spPr>
        <p:txBody>
          <a:bodyPr/>
          <a:lstStyle>
            <a:lvl1pPr marL="0" indent="0" algn="ctr">
              <a:buNone/>
              <a:defRPr sz="2400" b="1">
                <a:solidFill>
                  <a:schemeClr val="bg1"/>
                </a:solidFill>
              </a:defRPr>
            </a:lvl1pPr>
          </a:lstStyle>
          <a:p>
            <a:pPr lvl="0"/>
            <a:r>
              <a:rPr lang="en-US" dirty="0"/>
              <a:t>Click to edit Master text styles</a:t>
            </a:r>
          </a:p>
        </p:txBody>
      </p:sp>
      <p:sp>
        <p:nvSpPr>
          <p:cNvPr id="8" name="Slide Number Placeholder 5"/>
          <p:cNvSpPr>
            <a:spLocks noGrp="1"/>
          </p:cNvSpPr>
          <p:nvPr>
            <p:ph type="sldNum" sz="quarter" idx="17"/>
          </p:nvPr>
        </p:nvSpPr>
        <p:spPr/>
        <p:txBody>
          <a:bodyPr/>
          <a:lstStyle>
            <a:lvl1pPr algn="l">
              <a:defRPr sz="1000" b="1" i="0">
                <a:solidFill>
                  <a:schemeClr val="bg1"/>
                </a:solidFill>
                <a:latin typeface="HelveticaNeue MediumCond"/>
                <a:cs typeface="HelveticaNeue MediumCond"/>
              </a:defRPr>
            </a:lvl1pPr>
          </a:lstStyle>
          <a:p>
            <a:pPr>
              <a:defRPr/>
            </a:pPr>
            <a:fld id="{6A011D3D-470C-6841-80D1-ED00CD694525}" type="slidenum">
              <a:rPr lang="en-US"/>
              <a:pPr>
                <a:defRPr/>
              </a:pPr>
              <a:t>‹#›</a:t>
            </a:fld>
            <a:endParaRPr lang="en-US" dirty="0"/>
          </a:p>
        </p:txBody>
      </p:sp>
    </p:spTree>
    <p:extLst>
      <p:ext uri="{BB962C8B-B14F-4D97-AF65-F5344CB8AC3E}">
        <p14:creationId xmlns:p14="http://schemas.microsoft.com/office/powerpoint/2010/main" val="164976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3" name="Title 1"/>
          <p:cNvSpPr>
            <a:spLocks noGrp="1"/>
          </p:cNvSpPr>
          <p:nvPr>
            <p:ph type="title"/>
          </p:nvPr>
        </p:nvSpPr>
        <p:spPr>
          <a:xfrm>
            <a:off x="514579" y="357810"/>
            <a:ext cx="8129894" cy="498610"/>
          </a:xfrm>
        </p:spPr>
        <p:txBody>
          <a:bodyPr/>
          <a:lstStyle/>
          <a:p>
            <a:r>
              <a:rPr lang="en-US" dirty="0"/>
              <a:t>Click to edit Master title style</a:t>
            </a:r>
          </a:p>
        </p:txBody>
      </p:sp>
      <p:sp>
        <p:nvSpPr>
          <p:cNvPr id="17" name="Text Placeholder 2"/>
          <p:cNvSpPr>
            <a:spLocks noGrp="1"/>
          </p:cNvSpPr>
          <p:nvPr>
            <p:ph type="body" sz="quarter" idx="12"/>
          </p:nvPr>
        </p:nvSpPr>
        <p:spPr>
          <a:xfrm>
            <a:off x="514351" y="1074738"/>
            <a:ext cx="3981410" cy="5308600"/>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3"/>
          </p:nvPr>
        </p:nvSpPr>
        <p:spPr>
          <a:xfrm>
            <a:off x="4663291" y="1074738"/>
            <a:ext cx="3981410" cy="5308600"/>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a:defRPr/>
            </a:lvl1pPr>
          </a:lstStyle>
          <a:p>
            <a:pPr>
              <a:defRPr/>
            </a:pPr>
            <a:fld id="{B570C130-3947-5746-9F16-5E7E49C44C45}" type="slidenum">
              <a:rPr lang="en-US"/>
              <a:pPr>
                <a:defRPr/>
              </a:pPr>
              <a:t>‹#›</a:t>
            </a:fld>
            <a:endParaRPr lang="en-US" dirty="0"/>
          </a:p>
        </p:txBody>
      </p:sp>
      <p:cxnSp>
        <p:nvCxnSpPr>
          <p:cNvPr id="6" name="Straight Connector 5"/>
          <p:cNvCxnSpPr/>
          <p:nvPr userDrawn="1"/>
        </p:nvCxnSpPr>
        <p:spPr>
          <a:xfrm>
            <a:off x="4567727" y="1000125"/>
            <a:ext cx="0" cy="547687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63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with Takeaway">
    <p:spTree>
      <p:nvGrpSpPr>
        <p:cNvPr id="1" name=""/>
        <p:cNvGrpSpPr/>
        <p:nvPr/>
      </p:nvGrpSpPr>
      <p:grpSpPr>
        <a:xfrm>
          <a:off x="0" y="0"/>
          <a:ext cx="0" cy="0"/>
          <a:chOff x="0" y="0"/>
          <a:chExt cx="0" cy="0"/>
        </a:xfrm>
      </p:grpSpPr>
      <p:sp>
        <p:nvSpPr>
          <p:cNvPr id="13" name="Rectangle 12"/>
          <p:cNvSpPr/>
          <p:nvPr userDrawn="1"/>
        </p:nvSpPr>
        <p:spPr>
          <a:xfrm>
            <a:off x="8229600" y="6350000"/>
            <a:ext cx="685800" cy="491810"/>
          </a:xfrm>
          <a:prstGeom prst="rect">
            <a:avLst/>
          </a:prstGeom>
          <a:solidFill>
            <a:schemeClr val="bg1"/>
          </a:solid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58E27D68-75D7-1046-B88F-55C44A5ED9A6}" type="slidenum">
              <a:rPr lang="en-US" smtClean="0"/>
              <a:pPr>
                <a:defRPr/>
              </a:pPr>
              <a:t>‹#›</a:t>
            </a:fld>
            <a:endParaRPr lang="en-US" dirty="0"/>
          </a:p>
        </p:txBody>
      </p:sp>
      <p:sp>
        <p:nvSpPr>
          <p:cNvPr id="4" name="Text Placeholder 2"/>
          <p:cNvSpPr>
            <a:spLocks noGrp="1"/>
          </p:cNvSpPr>
          <p:nvPr>
            <p:ph type="body" sz="quarter" idx="12"/>
          </p:nvPr>
        </p:nvSpPr>
        <p:spPr>
          <a:xfrm>
            <a:off x="514351" y="1074738"/>
            <a:ext cx="3981410" cy="5047934"/>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3"/>
          </p:nvPr>
        </p:nvSpPr>
        <p:spPr>
          <a:xfrm>
            <a:off x="4663291" y="1074738"/>
            <a:ext cx="3981410" cy="5047934"/>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567727" y="1000127"/>
            <a:ext cx="0" cy="524827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Round Single Corner Rectangle 6"/>
          <p:cNvSpPr/>
          <p:nvPr userDrawn="1"/>
        </p:nvSpPr>
        <p:spPr>
          <a:xfrm>
            <a:off x="0" y="6364290"/>
            <a:ext cx="86883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a:spLocks noChangeArrowheads="1"/>
          </p:cNvSpPr>
          <p:nvPr userDrawn="1"/>
        </p:nvSpPr>
        <p:spPr bwMode="auto">
          <a:xfrm>
            <a:off x="155575" y="6149977"/>
            <a:ext cx="249299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chemeClr val="accent2"/>
                </a:solidFill>
                <a:cs typeface="Arial" panose="020B0604020202020204" pitchFamily="34" charset="0"/>
              </a:rPr>
              <a:t>© 2015 by Honeywell International Inc. All rights reserved. </a:t>
            </a:r>
          </a:p>
        </p:txBody>
      </p:sp>
      <p:sp>
        <p:nvSpPr>
          <p:cNvPr id="9" name="Text Placeholder 9"/>
          <p:cNvSpPr>
            <a:spLocks noGrp="1"/>
          </p:cNvSpPr>
          <p:nvPr>
            <p:ph type="body" sz="quarter" idx="15"/>
          </p:nvPr>
        </p:nvSpPr>
        <p:spPr>
          <a:xfrm>
            <a:off x="236538" y="6384610"/>
            <a:ext cx="8297862" cy="457200"/>
          </a:xfrm>
          <a:prstGeom prst="rect">
            <a:avLst/>
          </a:prstGeom>
        </p:spPr>
        <p:txBody>
          <a:bodyPr/>
          <a:lstStyle>
            <a:lvl1pPr marL="0" indent="0" algn="ctr">
              <a:buNone/>
              <a:defRPr sz="24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03354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444501" y="3698875"/>
            <a:ext cx="8215313"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xmlns="">
                <a:solidFill>
                  <a:srgbClr val="0005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userDrawn="1"/>
        </p:nvCxnSpPr>
        <p:spPr bwMode="auto">
          <a:xfrm>
            <a:off x="4605338" y="962027"/>
            <a:ext cx="0" cy="5445125"/>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xmlns="">
                <a:solidFill>
                  <a:srgbClr val="0005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 name="Text Placeholder 2"/>
          <p:cNvSpPr>
            <a:spLocks noGrp="1"/>
          </p:cNvSpPr>
          <p:nvPr>
            <p:ph type="body" sz="quarter" idx="18"/>
          </p:nvPr>
        </p:nvSpPr>
        <p:spPr>
          <a:xfrm>
            <a:off x="4694620" y="962652"/>
            <a:ext cx="4071938"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p:cNvSpPr>
            <a:spLocks noGrp="1"/>
          </p:cNvSpPr>
          <p:nvPr>
            <p:ph type="body" sz="quarter" idx="12"/>
          </p:nvPr>
        </p:nvSpPr>
        <p:spPr>
          <a:xfrm>
            <a:off x="444500" y="962652"/>
            <a:ext cx="4071938"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432000" y="331306"/>
            <a:ext cx="8346678" cy="525115"/>
          </a:xfrm>
        </p:spPr>
        <p:txBody>
          <a:bodyPr/>
          <a:lstStyle/>
          <a:p>
            <a:r>
              <a:rPr lang="en-US" dirty="0"/>
              <a:t>Click to edit Master title style</a:t>
            </a:r>
          </a:p>
        </p:txBody>
      </p:sp>
      <p:sp>
        <p:nvSpPr>
          <p:cNvPr id="23" name="Text Placeholder 2"/>
          <p:cNvSpPr>
            <a:spLocks noGrp="1"/>
          </p:cNvSpPr>
          <p:nvPr>
            <p:ph type="body" sz="quarter" idx="19"/>
          </p:nvPr>
        </p:nvSpPr>
        <p:spPr>
          <a:xfrm>
            <a:off x="4706740" y="3804586"/>
            <a:ext cx="4071938"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p:cNvSpPr>
            <a:spLocks noGrp="1"/>
          </p:cNvSpPr>
          <p:nvPr>
            <p:ph type="body" sz="quarter" idx="20"/>
          </p:nvPr>
        </p:nvSpPr>
        <p:spPr>
          <a:xfrm>
            <a:off x="456621" y="3804586"/>
            <a:ext cx="4071938"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21"/>
          </p:nvPr>
        </p:nvSpPr>
        <p:spPr/>
        <p:txBody>
          <a:bodyPr/>
          <a:lstStyle>
            <a:lvl1pPr algn="l">
              <a:defRPr sz="1000" b="1" i="0">
                <a:solidFill>
                  <a:schemeClr val="bg1"/>
                </a:solidFill>
                <a:latin typeface="HelveticaNeue MediumCond"/>
                <a:cs typeface="HelveticaNeue MediumCond"/>
              </a:defRPr>
            </a:lvl1pPr>
          </a:lstStyle>
          <a:p>
            <a:pPr>
              <a:defRPr/>
            </a:pPr>
            <a:fld id="{E075DB8A-71E0-F944-83F6-A83A2D996DB4}" type="slidenum">
              <a:rPr lang="en-US"/>
              <a:pPr>
                <a:defRPr/>
              </a:pPr>
              <a:t>‹#›</a:t>
            </a:fld>
            <a:endParaRPr lang="en-US" dirty="0"/>
          </a:p>
        </p:txBody>
      </p:sp>
    </p:spTree>
    <p:extLst>
      <p:ext uri="{BB962C8B-B14F-4D97-AF65-F5344CB8AC3E}">
        <p14:creationId xmlns:p14="http://schemas.microsoft.com/office/powerpoint/2010/main" val="59651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Up Layout With Takeaway">
    <p:spTree>
      <p:nvGrpSpPr>
        <p:cNvPr id="1" name=""/>
        <p:cNvGrpSpPr/>
        <p:nvPr/>
      </p:nvGrpSpPr>
      <p:grpSpPr>
        <a:xfrm>
          <a:off x="0" y="0"/>
          <a:ext cx="0" cy="0"/>
          <a:chOff x="0" y="0"/>
          <a:chExt cx="0" cy="0"/>
        </a:xfrm>
      </p:grpSpPr>
      <p:sp>
        <p:nvSpPr>
          <p:cNvPr id="8" name="Rectangle 7"/>
          <p:cNvSpPr/>
          <p:nvPr userDrawn="1"/>
        </p:nvSpPr>
        <p:spPr>
          <a:xfrm>
            <a:off x="0" y="6324600"/>
            <a:ext cx="9144000" cy="53340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ound Single Corner Rectangle 8"/>
          <p:cNvSpPr/>
          <p:nvPr userDrawn="1"/>
        </p:nvSpPr>
        <p:spPr>
          <a:xfrm>
            <a:off x="0" y="6364290"/>
            <a:ext cx="86883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a:spLocks noChangeArrowheads="1"/>
          </p:cNvSpPr>
          <p:nvPr userDrawn="1"/>
        </p:nvSpPr>
        <p:spPr bwMode="auto">
          <a:xfrm>
            <a:off x="177800" y="6181727"/>
            <a:ext cx="249299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a:solidFill>
                  <a:schemeClr val="accent2"/>
                </a:solidFill>
                <a:cs typeface="Arial" panose="020B0604020202020204" pitchFamily="34" charset="0"/>
              </a:rPr>
              <a:t>© 2015 by Honeywell International Inc. All rights reserved. </a:t>
            </a:r>
          </a:p>
        </p:txBody>
      </p:sp>
      <p:cxnSp>
        <p:nvCxnSpPr>
          <p:cNvPr id="12" name="Straight Connector 11"/>
          <p:cNvCxnSpPr/>
          <p:nvPr userDrawn="1"/>
        </p:nvCxnSpPr>
        <p:spPr bwMode="auto">
          <a:xfrm>
            <a:off x="4605338" y="962027"/>
            <a:ext cx="0" cy="5445125"/>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xmlns="">
                <a:solidFill>
                  <a:srgbClr val="0005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Connector 12"/>
          <p:cNvCxnSpPr/>
          <p:nvPr userDrawn="1"/>
        </p:nvCxnSpPr>
        <p:spPr bwMode="auto">
          <a:xfrm flipH="1">
            <a:off x="444500" y="3579813"/>
            <a:ext cx="8334375"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xmlns="">
                <a:solidFill>
                  <a:srgbClr val="0005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Text Placeholder 2"/>
          <p:cNvSpPr>
            <a:spLocks noGrp="1"/>
          </p:cNvSpPr>
          <p:nvPr>
            <p:ph type="body" sz="quarter" idx="12"/>
          </p:nvPr>
        </p:nvSpPr>
        <p:spPr>
          <a:xfrm>
            <a:off x="444500" y="962652"/>
            <a:ext cx="4071938" cy="2544798"/>
          </a:xfrm>
          <a:prstGeom prst="rect">
            <a:avLst/>
          </a:prstGeom>
        </p:spPr>
        <p:txBody>
          <a:bodyPr>
            <a:normAutofit/>
          </a:bodyPr>
          <a:lstStyle>
            <a:lvl1pPr>
              <a:buClr>
                <a:schemeClr val="tx2"/>
              </a:buClr>
              <a:defRPr sz="1800">
                <a:solidFill>
                  <a:schemeClr val="tx1"/>
                </a:solidFill>
              </a:defRPr>
            </a:lvl1pPr>
            <a:lvl2pPr marL="457200" indent="-169863">
              <a:buClr>
                <a:schemeClr val="accent2"/>
              </a:buClr>
              <a:defRPr sz="1600">
                <a:solidFill>
                  <a:schemeClr val="tx1"/>
                </a:solidFill>
              </a:defRPr>
            </a:lvl2pPr>
            <a:lvl3pPr marL="804863" indent="-177800">
              <a:buClr>
                <a:schemeClr val="accent2"/>
              </a:buClr>
              <a:defRPr sz="1400">
                <a:solidFill>
                  <a:schemeClr val="tx1"/>
                </a:solidFill>
              </a:defRPr>
            </a:lvl3pPr>
            <a:lvl4pPr marL="1201738" indent="-168275">
              <a:buClr>
                <a:schemeClr val="accent2"/>
              </a:buClr>
              <a:buFontTx/>
              <a:buChar char="-"/>
              <a:defRPr sz="1200">
                <a:solidFill>
                  <a:schemeClr val="tx1"/>
                </a:solidFill>
              </a:defRPr>
            </a:lvl4pPr>
            <a:lvl5pPr marL="1719263" indent="-177800">
              <a:buClr>
                <a:schemeClr val="accent2"/>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9"/>
          <p:cNvSpPr>
            <a:spLocks noGrp="1"/>
          </p:cNvSpPr>
          <p:nvPr>
            <p:ph type="body" sz="quarter" idx="15"/>
          </p:nvPr>
        </p:nvSpPr>
        <p:spPr>
          <a:xfrm>
            <a:off x="236538" y="6384610"/>
            <a:ext cx="8297862" cy="457200"/>
          </a:xfrm>
          <a:prstGeom prst="rect">
            <a:avLst/>
          </a:prstGeom>
        </p:spPr>
        <p:txBody>
          <a:bodyPr/>
          <a:lstStyle>
            <a:lvl1pPr marL="0" indent="0" algn="ctr">
              <a:buNone/>
              <a:defRPr sz="2400" b="1">
                <a:solidFill>
                  <a:schemeClr val="bg1"/>
                </a:solidFill>
              </a:defRPr>
            </a:lvl1pPr>
          </a:lstStyle>
          <a:p>
            <a:pPr lvl="0"/>
            <a:r>
              <a:rPr lang="en-US" dirty="0"/>
              <a:t>Click to edit Master text styles</a:t>
            </a:r>
          </a:p>
        </p:txBody>
      </p:sp>
      <p:sp>
        <p:nvSpPr>
          <p:cNvPr id="16" name="Title 1"/>
          <p:cNvSpPr>
            <a:spLocks noGrp="1"/>
          </p:cNvSpPr>
          <p:nvPr>
            <p:ph type="title"/>
          </p:nvPr>
        </p:nvSpPr>
        <p:spPr>
          <a:xfrm>
            <a:off x="444120" y="371062"/>
            <a:ext cx="8290241" cy="485358"/>
          </a:xfrm>
        </p:spPr>
        <p:txBody>
          <a:bodyPr/>
          <a:lstStyle/>
          <a:p>
            <a:r>
              <a:rPr lang="en-US" dirty="0"/>
              <a:t>Click to edit Master title style</a:t>
            </a:r>
          </a:p>
        </p:txBody>
      </p:sp>
      <p:sp>
        <p:nvSpPr>
          <p:cNvPr id="19" name="Text Placeholder 2"/>
          <p:cNvSpPr>
            <a:spLocks noGrp="1"/>
          </p:cNvSpPr>
          <p:nvPr>
            <p:ph type="body" sz="quarter" idx="19"/>
          </p:nvPr>
        </p:nvSpPr>
        <p:spPr>
          <a:xfrm>
            <a:off x="4706740" y="962652"/>
            <a:ext cx="4071938" cy="2544798"/>
          </a:xfrm>
          <a:prstGeom prst="rect">
            <a:avLst/>
          </a:prstGeom>
        </p:spPr>
        <p:txBody>
          <a:bodyPr>
            <a:normAutofit/>
          </a:bodyPr>
          <a:lstStyle>
            <a:lvl1pPr>
              <a:buClr>
                <a:schemeClr val="tx2"/>
              </a:buClr>
              <a:defRPr sz="1800"/>
            </a:lvl1pPr>
            <a:lvl2pPr marL="457200" indent="-169863">
              <a:buClr>
                <a:schemeClr val="accent2"/>
              </a:buClr>
              <a:buFont typeface="Arial" panose="020B0604020202020204" pitchFamily="34" charset="0"/>
              <a:buChar cha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20"/>
          </p:nvPr>
        </p:nvSpPr>
        <p:spPr>
          <a:xfrm>
            <a:off x="444120" y="3654408"/>
            <a:ext cx="4071938" cy="254479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p:cNvSpPr>
            <a:spLocks noGrp="1"/>
          </p:cNvSpPr>
          <p:nvPr>
            <p:ph type="body" sz="quarter" idx="21"/>
          </p:nvPr>
        </p:nvSpPr>
        <p:spPr>
          <a:xfrm>
            <a:off x="4702776" y="3654408"/>
            <a:ext cx="4071938" cy="254479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22"/>
          </p:nvPr>
        </p:nvSpPr>
        <p:spPr/>
        <p:txBody>
          <a:bodyPr/>
          <a:lstStyle>
            <a:lvl1pPr algn="l">
              <a:defRPr sz="1000" b="1" i="0">
                <a:solidFill>
                  <a:schemeClr val="bg1"/>
                </a:solidFill>
                <a:latin typeface="HelveticaNeue MediumCond"/>
                <a:cs typeface="HelveticaNeue MediumCond"/>
              </a:defRPr>
            </a:lvl1pPr>
          </a:lstStyle>
          <a:p>
            <a:pPr>
              <a:defRPr/>
            </a:pPr>
            <a:fld id="{8D2DB58E-2992-2040-8E77-3A8E9F68BABB}" type="slidenum">
              <a:rPr lang="en-US"/>
              <a:pPr>
                <a:defRPr/>
              </a:pPr>
              <a:t>‹#›</a:t>
            </a:fld>
            <a:endParaRPr lang="en-US" dirty="0"/>
          </a:p>
        </p:txBody>
      </p:sp>
    </p:spTree>
    <p:extLst>
      <p:ext uri="{BB962C8B-B14F-4D97-AF65-F5344CB8AC3E}">
        <p14:creationId xmlns:p14="http://schemas.microsoft.com/office/powerpoint/2010/main" val="11896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FF1F74E8-2156-B64F-A723-2FC713503C5D}" type="slidenum">
              <a:rPr lang="en-US"/>
              <a:pPr>
                <a:defRPr/>
              </a:pPr>
              <a:t>‹#›</a:t>
            </a:fld>
            <a:endParaRPr lang="en-US" dirty="0"/>
          </a:p>
        </p:txBody>
      </p:sp>
    </p:spTree>
    <p:extLst>
      <p:ext uri="{BB962C8B-B14F-4D97-AF65-F5344CB8AC3E}">
        <p14:creationId xmlns:p14="http://schemas.microsoft.com/office/powerpoint/2010/main" val="195774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file:///\\localhost\Volumes\DMS-Server\Clients\Honeywell%20PPT%20\Honeywell%20-%20Freestanding%20Logos\Honeywell%20-%20Freestanding%20Logo%20RGB.png" TargetMode="External"/><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teams.honeywell.com/sites/GlobalMarcomFieldGuide/Building%20%20Architecture_General/BSL_Buildings%20looking%20up.jpg" TargetMode="External"/><Relationship Id="rId7"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file:///\\localhost\Volumes\DMS-Server\Clients\Honeywell%20PPT%20\Honeywell%20-%20Freestanding%20Logos\Honeywell%20-%20Freestanding%20Logo%20RGB.png" TargetMode="Externa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5"/>
          <p:cNvPicPr>
            <a:picLocks noChangeAspect="1"/>
          </p:cNvPicPr>
          <p:nvPr/>
        </p:nvPicPr>
        <p:blipFill>
          <a:blip r:embed="rId3" cstate="screen">
            <a:extLst>
              <a:ext uri="{28A0092B-C50C-407E-A947-70E740481C1C}">
                <a14:useLocalDpi xmlns:a14="http://schemas.microsoft.com/office/drawing/2010/main" val="0"/>
              </a:ext>
            </a:extLst>
          </a:blip>
          <a:srcRect l="12701" t="8743" r="4581"/>
          <a:stretch>
            <a:fillRect/>
          </a:stretch>
        </p:blipFill>
        <p:spPr bwMode="auto">
          <a:xfrm>
            <a:off x="1" y="-28514"/>
            <a:ext cx="3481388" cy="5684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6"/>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418264" y="1973265"/>
            <a:ext cx="2733675" cy="366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yric_iPhone_dashboard_f.jpg"/>
          <p:cNvPicPr>
            <a:picLocks noChangeAspect="1"/>
          </p:cNvPicPr>
          <p:nvPr/>
        </p:nvPicPr>
        <p:blipFill>
          <a:blip r:embed="rId5" cstate="screen"/>
          <a:srcRect/>
          <a:stretch>
            <a:fillRect/>
          </a:stretch>
        </p:blipFill>
        <p:spPr>
          <a:xfrm>
            <a:off x="3573463" y="1973265"/>
            <a:ext cx="2751137" cy="2015873"/>
          </a:xfrm>
          <a:prstGeom prst="rect">
            <a:avLst/>
          </a:prstGeom>
        </p:spPr>
      </p:pic>
      <p:pic>
        <p:nvPicPr>
          <p:cNvPr id="9" name="Picture 8" descr="494348113_low.jpg"/>
          <p:cNvPicPr>
            <a:picLocks noChangeAspect="1"/>
          </p:cNvPicPr>
          <p:nvPr/>
        </p:nvPicPr>
        <p:blipFill>
          <a:blip r:embed="rId6" cstate="screen"/>
          <a:srcRect/>
          <a:stretch>
            <a:fillRect/>
          </a:stretch>
        </p:blipFill>
        <p:spPr>
          <a:xfrm>
            <a:off x="3573464" y="4052744"/>
            <a:ext cx="2751136" cy="1587618"/>
          </a:xfrm>
          <a:prstGeom prst="rect">
            <a:avLst/>
          </a:prstGeom>
        </p:spPr>
      </p:pic>
      <p:pic>
        <p:nvPicPr>
          <p:cNvPr id="10" name="Picture 4" descr="Corner-01 copy.pn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0" y="4310063"/>
            <a:ext cx="9144000"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7" descr="Cover - Airplane.jp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573464" y="-7938"/>
            <a:ext cx="5570537" cy="190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2" descr="\\localhost\Volumes\DMS-Server\Clients\Honeywell PPT \Honeywell - Freestanding Logos\Honeywell - Freestanding Logo RGB.png"/>
          <p:cNvPicPr>
            <a:picLocks noChangeAspect="1"/>
          </p:cNvPicPr>
          <p:nvPr/>
        </p:nvPicPr>
        <p:blipFill>
          <a:blip r:embed="rId9" r:link="rId10" cstate="screen">
            <a:extLst>
              <a:ext uri="{28A0092B-C50C-407E-A947-70E740481C1C}">
                <a14:useLocalDpi xmlns:a14="http://schemas.microsoft.com/office/drawing/2010/main" val="0"/>
              </a:ext>
            </a:extLst>
          </a:blip>
          <a:srcRect/>
          <a:stretch>
            <a:fillRect/>
          </a:stretch>
        </p:blipFill>
        <p:spPr bwMode="auto">
          <a:xfrm>
            <a:off x="7251701" y="6464371"/>
            <a:ext cx="1425575"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514" r:id="rId1"/>
  </p:sldLayoutIdLst>
  <p:hf hdr="0" ftr="0" dt="0"/>
  <p:txStyles>
    <p:titleStyle>
      <a:lvl1pPr algn="l" defTabSz="457200" rtl="0" eaLnBrk="1" fontAlgn="base" hangingPunct="1">
        <a:spcBef>
          <a:spcPct val="0"/>
        </a:spcBef>
        <a:spcAft>
          <a:spcPct val="0"/>
        </a:spcAft>
        <a:defRPr sz="2400" kern="1200">
          <a:solidFill>
            <a:schemeClr val="tx1"/>
          </a:solidFill>
          <a:latin typeface="HelveticaNeue BoldCond"/>
          <a:ea typeface="HelveticaNeue BoldCond"/>
          <a:cs typeface="HelveticaNeue BoldCond"/>
        </a:defRPr>
      </a:lvl1pPr>
      <a:lvl2pPr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2pPr>
      <a:lvl3pPr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3pPr>
      <a:lvl4pPr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4pPr>
      <a:lvl5pPr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5pPr>
      <a:lvl6pPr marL="4572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6pPr>
      <a:lvl7pPr marL="9144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7pPr>
      <a:lvl8pPr marL="13716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8pPr>
      <a:lvl9pPr marL="18288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9pPr>
    </p:titleStyle>
    <p:bodyStyle>
      <a:lvl1pPr algn="l" defTabSz="457200" rtl="0" eaLnBrk="1" fontAlgn="base" hangingPunct="1">
        <a:spcBef>
          <a:spcPct val="20000"/>
        </a:spcBef>
        <a:spcAft>
          <a:spcPct val="0"/>
        </a:spcAft>
        <a:buFont typeface="Arial" charset="0"/>
        <a:defRPr kern="1200">
          <a:solidFill>
            <a:schemeClr val="tx1"/>
          </a:solidFill>
          <a:latin typeface="Helvetica 55 Roman"/>
          <a:ea typeface="Helvetica 55 Roman"/>
          <a:cs typeface="Helvetica 55 Roman"/>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Helvetica Neue"/>
          <a:ea typeface="Helvetica Neue"/>
          <a:cs typeface="Helvetica Neue"/>
        </a:defRPr>
      </a:lvl2pPr>
      <a:lvl3pPr marL="1143000" indent="-228600" algn="l" defTabSz="457200" rtl="0" eaLnBrk="1" fontAlgn="base" hangingPunct="1">
        <a:spcBef>
          <a:spcPct val="20000"/>
        </a:spcBef>
        <a:spcAft>
          <a:spcPct val="0"/>
        </a:spcAft>
        <a:buSzPct val="90000"/>
        <a:buFont typeface="Courier New" charset="0"/>
        <a:buChar char="o"/>
        <a:defRPr sz="1400" kern="1200">
          <a:solidFill>
            <a:schemeClr val="tx1"/>
          </a:solidFill>
          <a:latin typeface="Helvetica Neue"/>
          <a:ea typeface="Helvetica Neue"/>
          <a:cs typeface="Helvetica Neue"/>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Neue"/>
          <a:ea typeface="Helvetica Neue"/>
          <a:cs typeface="Helvetica Neue"/>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3" descr="Picture">
            <a:hlinkClick r:id="rId3"/>
          </p:cNvPr>
          <p:cNvPicPr>
            <a:picLocks noChangeAspect="1" noChangeArrowheads="1"/>
          </p:cNvPicPr>
          <p:nvPr userDrawn="1"/>
        </p:nvPicPr>
        <p:blipFill>
          <a:blip r:embed="rId4" cstate="print"/>
          <a:srcRect/>
          <a:stretch>
            <a:fillRect/>
          </a:stretch>
        </p:blipFill>
        <p:spPr bwMode="auto">
          <a:xfrm>
            <a:off x="0" y="-27806"/>
            <a:ext cx="9133306" cy="6079357"/>
          </a:xfrm>
          <a:prstGeom prst="rect">
            <a:avLst/>
          </a:prstGeom>
          <a:noFill/>
        </p:spPr>
      </p:pic>
      <p:pic>
        <p:nvPicPr>
          <p:cNvPr id="2051" name="Picture 4" descr="Corner-01 copy.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4310063"/>
            <a:ext cx="9144000"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5" descr="\\localhost\Volumes\DMS-Server\Clients\Honeywell PPT \Honeywell - Freestanding Logos\Honeywell - Freestanding Logo RGB.png"/>
          <p:cNvPicPr>
            <a:picLocks noChangeAspect="1"/>
          </p:cNvPicPr>
          <p:nvPr/>
        </p:nvPicPr>
        <p:blipFill>
          <a:blip r:embed="rId6" r:link="rId7" cstate="screen">
            <a:extLst>
              <a:ext uri="{28A0092B-C50C-407E-A947-70E740481C1C}">
                <a14:useLocalDpi xmlns:a14="http://schemas.microsoft.com/office/drawing/2010/main" val="0"/>
              </a:ext>
            </a:extLst>
          </a:blip>
          <a:srcRect/>
          <a:stretch>
            <a:fillRect/>
          </a:stretch>
        </p:blipFill>
        <p:spPr bwMode="auto">
          <a:xfrm>
            <a:off x="7251701" y="6478328"/>
            <a:ext cx="1425575"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515" r:id="rId1"/>
  </p:sldLayoutIdLst>
  <p:hf hdr="0" ftr="0" dt="0"/>
  <p:txStyles>
    <p:titleStyle>
      <a:lvl1pPr algn="l" defTabSz="457200" rtl="0" eaLnBrk="0" fontAlgn="base" hangingPunct="0">
        <a:spcBef>
          <a:spcPct val="0"/>
        </a:spcBef>
        <a:spcAft>
          <a:spcPct val="0"/>
        </a:spcAft>
        <a:defRPr sz="2400" kern="1200">
          <a:solidFill>
            <a:schemeClr val="tx1"/>
          </a:solidFill>
          <a:latin typeface="HelveticaNeue BoldCond"/>
          <a:ea typeface="HelveticaNeue BoldCond"/>
          <a:cs typeface="HelveticaNeue BoldCond"/>
        </a:defRPr>
      </a:lvl1pPr>
      <a:lvl2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2pPr>
      <a:lvl3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3pPr>
      <a:lvl4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4pPr>
      <a:lvl5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5pPr>
      <a:lvl6pPr marL="457200" algn="l" defTabSz="457200" rtl="0" fontAlgn="base">
        <a:spcBef>
          <a:spcPct val="0"/>
        </a:spcBef>
        <a:spcAft>
          <a:spcPct val="0"/>
        </a:spcAft>
        <a:defRPr sz="2400">
          <a:solidFill>
            <a:schemeClr val="tx1"/>
          </a:solidFill>
          <a:latin typeface="HelveticaNeue BoldCond"/>
          <a:ea typeface="HelveticaNeue BoldCond"/>
          <a:cs typeface="HelveticaNeue BoldCond"/>
        </a:defRPr>
      </a:lvl6pPr>
      <a:lvl7pPr marL="914400" algn="l" defTabSz="457200" rtl="0" fontAlgn="base">
        <a:spcBef>
          <a:spcPct val="0"/>
        </a:spcBef>
        <a:spcAft>
          <a:spcPct val="0"/>
        </a:spcAft>
        <a:defRPr sz="2400">
          <a:solidFill>
            <a:schemeClr val="tx1"/>
          </a:solidFill>
          <a:latin typeface="HelveticaNeue BoldCond"/>
          <a:ea typeface="HelveticaNeue BoldCond"/>
          <a:cs typeface="HelveticaNeue BoldCond"/>
        </a:defRPr>
      </a:lvl7pPr>
      <a:lvl8pPr marL="1371600" algn="l" defTabSz="457200" rtl="0" fontAlgn="base">
        <a:spcBef>
          <a:spcPct val="0"/>
        </a:spcBef>
        <a:spcAft>
          <a:spcPct val="0"/>
        </a:spcAft>
        <a:defRPr sz="2400">
          <a:solidFill>
            <a:schemeClr val="tx1"/>
          </a:solidFill>
          <a:latin typeface="HelveticaNeue BoldCond"/>
          <a:ea typeface="HelveticaNeue BoldCond"/>
          <a:cs typeface="HelveticaNeue BoldCond"/>
        </a:defRPr>
      </a:lvl8pPr>
      <a:lvl9pPr marL="1828800" algn="l" defTabSz="457200" rtl="0" fontAlgn="base">
        <a:spcBef>
          <a:spcPct val="0"/>
        </a:spcBef>
        <a:spcAft>
          <a:spcPct val="0"/>
        </a:spcAft>
        <a:defRPr sz="2400">
          <a:solidFill>
            <a:schemeClr val="tx1"/>
          </a:solidFill>
          <a:latin typeface="HelveticaNeue BoldCond"/>
          <a:ea typeface="HelveticaNeue BoldCond"/>
          <a:cs typeface="HelveticaNeue BoldCond"/>
        </a:defRPr>
      </a:lvl9pPr>
    </p:titleStyle>
    <p:bodyStyle>
      <a:lvl1pPr algn="l" defTabSz="457200" rtl="0" eaLnBrk="0" fontAlgn="base" hangingPunct="0">
        <a:spcBef>
          <a:spcPct val="20000"/>
        </a:spcBef>
        <a:spcAft>
          <a:spcPct val="0"/>
        </a:spcAft>
        <a:buFont typeface="Arial" charset="0"/>
        <a:defRPr kern="1200">
          <a:solidFill>
            <a:schemeClr val="tx1"/>
          </a:solidFill>
          <a:latin typeface="Helvetica 55 Roman"/>
          <a:ea typeface="Helvetica 55 Roman"/>
          <a:cs typeface="Helvetica 55 Roman"/>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Helvetica Neue"/>
          <a:ea typeface="Helvetica Neue"/>
          <a:cs typeface="Helvetica Neue"/>
        </a:defRPr>
      </a:lvl2pPr>
      <a:lvl3pPr marL="1143000" indent="-228600" algn="l" defTabSz="457200" rtl="0" eaLnBrk="0" fontAlgn="base" hangingPunct="0">
        <a:spcBef>
          <a:spcPct val="20000"/>
        </a:spcBef>
        <a:spcAft>
          <a:spcPct val="0"/>
        </a:spcAft>
        <a:buSzPct val="90000"/>
        <a:buFont typeface="Courier New" charset="0"/>
        <a:buChar char="o"/>
        <a:defRPr sz="1400" kern="1200">
          <a:solidFill>
            <a:schemeClr val="tx1"/>
          </a:solidFill>
          <a:latin typeface="Helvetica Neue"/>
          <a:ea typeface="Helvetica Neue"/>
          <a:cs typeface="Helvetica Neue"/>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ound Single Corner Rectangle 1"/>
          <p:cNvSpPr>
            <a:spLocks noChangeAspect="1"/>
          </p:cNvSpPr>
          <p:nvPr/>
        </p:nvSpPr>
        <p:spPr>
          <a:xfrm rot="5400000">
            <a:off x="7772400" y="0"/>
            <a:ext cx="1371600" cy="1371542"/>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3075" name="Title Placeholder 1"/>
          <p:cNvSpPr>
            <a:spLocks noGrp="1"/>
          </p:cNvSpPr>
          <p:nvPr>
            <p:ph type="title"/>
          </p:nvPr>
        </p:nvSpPr>
        <p:spPr bwMode="auto">
          <a:xfrm>
            <a:off x="534988" y="357190"/>
            <a:ext cx="8102600"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Rectangle 23"/>
          <p:cNvSpPr>
            <a:spLocks noChangeArrowheads="1"/>
          </p:cNvSpPr>
          <p:nvPr/>
        </p:nvSpPr>
        <p:spPr bwMode="auto">
          <a:xfrm>
            <a:off x="195264" y="6656390"/>
            <a:ext cx="249299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a:solidFill>
                  <a:schemeClr val="accent2"/>
                </a:solidFill>
                <a:cs typeface="Arial" panose="020B0604020202020204" pitchFamily="34" charset="0"/>
              </a:rPr>
              <a:t>© 2015 by Honeywell International Inc. All rights reserved. </a:t>
            </a:r>
          </a:p>
        </p:txBody>
      </p:sp>
      <p:sp>
        <p:nvSpPr>
          <p:cNvPr id="10" name="Slide Number Placeholder 5"/>
          <p:cNvSpPr>
            <a:spLocks noGrp="1"/>
          </p:cNvSpPr>
          <p:nvPr>
            <p:ph type="sldNum" sz="quarter" idx="4"/>
          </p:nvPr>
        </p:nvSpPr>
        <p:spPr>
          <a:xfrm>
            <a:off x="8734426" y="-28574"/>
            <a:ext cx="506413" cy="504825"/>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bg1"/>
                </a:solidFill>
                <a:latin typeface="HelveticaNeue MediumCond"/>
                <a:cs typeface="HelveticaNeue MediumCond"/>
              </a:defRPr>
            </a:lvl1pPr>
          </a:lstStyle>
          <a:p>
            <a:pPr>
              <a:defRPr/>
            </a:pPr>
            <a:fld id="{58E27D68-75D7-1046-B88F-55C44A5ED9A6}" type="slidenum">
              <a:rPr lang="en-US"/>
              <a:pPr>
                <a:defRPr/>
              </a:pPr>
              <a:t>‹#›</a:t>
            </a:fld>
            <a:endParaRPr lang="en-US" dirty="0"/>
          </a:p>
        </p:txBody>
      </p:sp>
      <p:pic>
        <p:nvPicPr>
          <p:cNvPr id="3078" name="Picture 10" descr="\\localhost\Volumes\DMS-Server\Clients\Honeywell PPT \Honeywell - Freestanding Logos\Honeywell - Freestanding Logo RGB.png"/>
          <p:cNvPicPr>
            <a:picLocks noChangeAspect="1"/>
          </p:cNvPicPr>
          <p:nvPr/>
        </p:nvPicPr>
        <p:blipFill>
          <a:blip r:embed="rId12" r:link="rId13" cstate="screen">
            <a:extLst>
              <a:ext uri="{28A0092B-C50C-407E-A947-70E740481C1C}">
                <a14:useLocalDpi xmlns:a14="http://schemas.microsoft.com/office/drawing/2010/main" val="0"/>
              </a:ext>
            </a:extLst>
          </a:blip>
          <a:srcRect/>
          <a:stretch>
            <a:fillRect/>
          </a:stretch>
        </p:blipFill>
        <p:spPr bwMode="auto">
          <a:xfrm>
            <a:off x="7791451" y="6519865"/>
            <a:ext cx="1031875"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511" r:id="rId1"/>
    <p:sldLayoutId id="2147493516" r:id="rId2"/>
    <p:sldLayoutId id="2147493512" r:id="rId3"/>
    <p:sldLayoutId id="2147493520" r:id="rId4"/>
    <p:sldLayoutId id="2147493517" r:id="rId5"/>
    <p:sldLayoutId id="2147493518" r:id="rId6"/>
    <p:sldLayoutId id="2147493513" r:id="rId7"/>
    <p:sldLayoutId id="2147493519" r:id="rId8"/>
    <p:sldLayoutId id="2147493521" r:id="rId9"/>
    <p:sldLayoutId id="2147493547" r:id="rId10"/>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4213" y="6422058"/>
            <a:ext cx="4963414" cy="254118"/>
          </a:xfrm>
        </p:spPr>
        <p:txBody>
          <a:bodyPr/>
          <a:lstStyle/>
          <a:p>
            <a:r>
              <a:rPr lang="en-US" dirty="0"/>
              <a:t>Our continuing journey</a:t>
            </a:r>
          </a:p>
        </p:txBody>
      </p:sp>
      <p:sp>
        <p:nvSpPr>
          <p:cNvPr id="3" name="Text Placeholder 2"/>
          <p:cNvSpPr>
            <a:spLocks noGrp="1"/>
          </p:cNvSpPr>
          <p:nvPr>
            <p:ph type="body" sz="quarter" idx="12"/>
          </p:nvPr>
        </p:nvSpPr>
        <p:spPr>
          <a:xfrm>
            <a:off x="2234212" y="5764645"/>
            <a:ext cx="6884816" cy="543262"/>
          </a:xfrm>
        </p:spPr>
        <p:txBody>
          <a:bodyPr/>
          <a:lstStyle/>
          <a:p>
            <a:r>
              <a:rPr lang="en-US" dirty="0"/>
              <a:t>PPM tools to answer business needs including forecasting</a:t>
            </a:r>
          </a:p>
        </p:txBody>
      </p:sp>
      <p:sp>
        <p:nvSpPr>
          <p:cNvPr id="4" name="Content Placeholder 3"/>
          <p:cNvSpPr>
            <a:spLocks noGrp="1"/>
          </p:cNvSpPr>
          <p:nvPr>
            <p:ph sz="quarter" idx="10"/>
          </p:nvPr>
        </p:nvSpPr>
        <p:spPr>
          <a:xfrm>
            <a:off x="200025" y="6193565"/>
            <a:ext cx="1862455" cy="236792"/>
          </a:xfrm>
        </p:spPr>
        <p:txBody>
          <a:bodyPr/>
          <a:lstStyle/>
          <a:p>
            <a:r>
              <a:rPr lang="en-US" dirty="0"/>
              <a:t>Phil Howe</a:t>
            </a:r>
          </a:p>
        </p:txBody>
      </p:sp>
      <p:sp>
        <p:nvSpPr>
          <p:cNvPr id="5" name="Text Placeholder 4"/>
          <p:cNvSpPr>
            <a:spLocks noGrp="1"/>
          </p:cNvSpPr>
          <p:nvPr>
            <p:ph type="body" sz="quarter" idx="11"/>
          </p:nvPr>
        </p:nvSpPr>
        <p:spPr>
          <a:xfrm>
            <a:off x="200025" y="6399077"/>
            <a:ext cx="1862456" cy="248524"/>
          </a:xfrm>
        </p:spPr>
        <p:txBody>
          <a:bodyPr/>
          <a:lstStyle/>
          <a:p>
            <a:r>
              <a:rPr lang="en-US" dirty="0"/>
              <a:t>March 2017</a:t>
            </a:r>
          </a:p>
        </p:txBody>
      </p:sp>
    </p:spTree>
    <p:extLst>
      <p:ext uri="{BB962C8B-B14F-4D97-AF65-F5344CB8AC3E}">
        <p14:creationId xmlns:p14="http://schemas.microsoft.com/office/powerpoint/2010/main" val="145710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B050"/>
                </a:solidFill>
              </a:rPr>
              <a:t>Project Management Functionality</a:t>
            </a:r>
          </a:p>
        </p:txBody>
      </p:sp>
      <p:pic>
        <p:nvPicPr>
          <p:cNvPr id="1026" name="Picture 2"/>
          <p:cNvPicPr>
            <a:picLocks noChangeAspect="1" noChangeArrowheads="1"/>
          </p:cNvPicPr>
          <p:nvPr/>
        </p:nvPicPr>
        <p:blipFill>
          <a:blip r:embed="rId2" cstate="print"/>
          <a:srcRect/>
          <a:stretch>
            <a:fillRect/>
          </a:stretch>
        </p:blipFill>
        <p:spPr bwMode="auto">
          <a:xfrm>
            <a:off x="177259" y="1444478"/>
            <a:ext cx="8818057" cy="4983617"/>
          </a:xfrm>
          <a:prstGeom prst="rect">
            <a:avLst/>
          </a:prstGeom>
          <a:noFill/>
          <a:ln w="9525">
            <a:noFill/>
            <a:miter lim="800000"/>
            <a:headEnd/>
            <a:tailEnd/>
          </a:ln>
        </p:spPr>
      </p:pic>
      <p:sp>
        <p:nvSpPr>
          <p:cNvPr id="2" name="TextBox 1"/>
          <p:cNvSpPr txBox="1"/>
          <p:nvPr/>
        </p:nvSpPr>
        <p:spPr>
          <a:xfrm>
            <a:off x="177259" y="968991"/>
            <a:ext cx="3794240" cy="369332"/>
          </a:xfrm>
          <a:prstGeom prst="rect">
            <a:avLst/>
          </a:prstGeom>
          <a:noFill/>
        </p:spPr>
        <p:txBody>
          <a:bodyPr wrap="square" rtlCol="0">
            <a:spAutoFit/>
          </a:bodyPr>
          <a:lstStyle/>
          <a:p>
            <a:r>
              <a:rPr lang="en-GB" dirty="0">
                <a:solidFill>
                  <a:schemeClr val="accent6">
                    <a:lumMod val="75000"/>
                  </a:schemeClr>
                </a:solidFill>
              </a:rPr>
              <a:t>Planning Functionality (Gantt)</a:t>
            </a:r>
            <a:endParaRPr lang="en-US" dirty="0">
              <a:solidFill>
                <a:schemeClr val="accent6">
                  <a:lumMod val="75000"/>
                </a:schemeClr>
              </a:solidFill>
            </a:endParaRPr>
          </a:p>
        </p:txBody>
      </p:sp>
    </p:spTree>
    <p:extLst>
      <p:ext uri="{BB962C8B-B14F-4D97-AF65-F5344CB8AC3E}">
        <p14:creationId xmlns:p14="http://schemas.microsoft.com/office/powerpoint/2010/main" val="285281981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Project Management Training is now supported by a standard application available to all – PMI </a:t>
            </a:r>
            <a:r>
              <a:rPr lang="en-GB" dirty="0" err="1"/>
              <a:t>PMBok</a:t>
            </a:r>
            <a:r>
              <a:rPr lang="en-GB" dirty="0"/>
              <a:t> is the basis of our menus</a:t>
            </a:r>
          </a:p>
          <a:p>
            <a:endParaRPr lang="en-GB" dirty="0"/>
          </a:p>
          <a:p>
            <a:endParaRPr lang="en-GB" dirty="0"/>
          </a:p>
          <a:p>
            <a:endParaRPr lang="en-GB" dirty="0"/>
          </a:p>
          <a:p>
            <a:pPr marL="0" indent="0">
              <a:buNone/>
            </a:pPr>
            <a:endParaRPr lang="en-GB" dirty="0"/>
          </a:p>
          <a:p>
            <a:endParaRPr lang="en-GB" dirty="0"/>
          </a:p>
          <a:p>
            <a:r>
              <a:rPr lang="en-GB" dirty="0"/>
              <a:t>Policy requirements are embedded in the process so the rules are applied automatically</a:t>
            </a:r>
          </a:p>
          <a:p>
            <a:endParaRPr lang="en-GB" dirty="0"/>
          </a:p>
          <a:p>
            <a:r>
              <a:rPr lang="en-GB" dirty="0"/>
              <a:t>Repeatable Project Management in every country for every project</a:t>
            </a:r>
          </a:p>
          <a:p>
            <a:endParaRPr lang="en-GB" dirty="0"/>
          </a:p>
          <a:p>
            <a:r>
              <a:rPr lang="en-GB" dirty="0"/>
              <a:t>Reporting is a subset of running the project rather than a separate activity</a:t>
            </a:r>
          </a:p>
        </p:txBody>
      </p:sp>
      <p:sp>
        <p:nvSpPr>
          <p:cNvPr id="3" name="Title 2"/>
          <p:cNvSpPr>
            <a:spLocks noGrp="1"/>
          </p:cNvSpPr>
          <p:nvPr>
            <p:ph type="title"/>
          </p:nvPr>
        </p:nvSpPr>
        <p:spPr/>
        <p:txBody>
          <a:bodyPr/>
          <a:lstStyle/>
          <a:p>
            <a:r>
              <a:rPr lang="en-GB" dirty="0">
                <a:solidFill>
                  <a:srgbClr val="00B050"/>
                </a:solidFill>
              </a:rPr>
              <a:t>Embedding</a:t>
            </a:r>
            <a:endParaRPr lang="en-US" dirty="0">
              <a:solidFill>
                <a:srgbClr val="00B050"/>
              </a:solidFill>
            </a:endParaRPr>
          </a:p>
        </p:txBody>
      </p:sp>
      <p:pic>
        <p:nvPicPr>
          <p:cNvPr id="5" name="Picture 4"/>
          <p:cNvPicPr>
            <a:picLocks noChangeAspect="1"/>
          </p:cNvPicPr>
          <p:nvPr/>
        </p:nvPicPr>
        <p:blipFill>
          <a:blip r:embed="rId2"/>
          <a:stretch>
            <a:fillRect/>
          </a:stretch>
        </p:blipFill>
        <p:spPr>
          <a:xfrm>
            <a:off x="368129" y="1965989"/>
            <a:ext cx="8353425" cy="933450"/>
          </a:xfrm>
          <a:prstGeom prst="rect">
            <a:avLst/>
          </a:prstGeom>
        </p:spPr>
      </p:pic>
    </p:spTree>
    <p:extLst>
      <p:ext uri="{BB962C8B-B14F-4D97-AF65-F5344CB8AC3E}">
        <p14:creationId xmlns:p14="http://schemas.microsoft.com/office/powerpoint/2010/main" val="9775686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1000"/>
                                        <p:tgtEl>
                                          <p:spTgt spid="2">
                                            <p:txEl>
                                              <p:pRg st="8" end="8"/>
                                            </p:txEl>
                                          </p:spTgt>
                                        </p:tgtEl>
                                      </p:cBhvr>
                                    </p:animEffect>
                                    <p:anim calcmode="lin" valueType="num">
                                      <p:cBhvr>
                                        <p:cTn id="2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a:solidFill>
                  <a:srgbClr val="00B050"/>
                </a:solidFill>
              </a:rPr>
              <a:t>What we have achieved</a:t>
            </a:r>
            <a:endParaRPr altLang="en-US" dirty="0">
              <a:solidFill>
                <a:srgbClr val="00B050"/>
              </a:solidFill>
            </a:endParaRPr>
          </a:p>
        </p:txBody>
      </p:sp>
      <p:sp>
        <p:nvSpPr>
          <p:cNvPr id="4" name="Slide Number Placeholder 3"/>
          <p:cNvSpPr>
            <a:spLocks noGrp="1"/>
          </p:cNvSpPr>
          <p:nvPr>
            <p:ph type="sldNum" sz="quarter" idx="4294967295"/>
          </p:nvPr>
        </p:nvSpPr>
        <p:spPr>
          <a:xfrm>
            <a:off x="6918722" y="5624513"/>
            <a:ext cx="2057400" cy="275035"/>
          </a:xfrm>
          <a:prstGeom prst="rect">
            <a:avLst/>
          </a:prstGeom>
        </p:spPr>
        <p:txBody>
          <a:bodyPr/>
          <a:lstStyle/>
          <a:p>
            <a:pPr>
              <a:defRPr/>
            </a:pPr>
            <a:fld id="{E0185B27-12A3-4A15-91D2-BE5002D829CE}" type="slidenum">
              <a:rPr lang="en-US" smtClean="0"/>
              <a:pPr>
                <a:defRPr/>
              </a:pPr>
              <a:t>11</a:t>
            </a:fld>
            <a:endParaRPr lang="en-US" dirty="0"/>
          </a:p>
        </p:txBody>
      </p:sp>
      <p:pic>
        <p:nvPicPr>
          <p:cNvPr id="3" name="Picture 2"/>
          <p:cNvPicPr>
            <a:picLocks noChangeAspect="1"/>
          </p:cNvPicPr>
          <p:nvPr/>
        </p:nvPicPr>
        <p:blipFill>
          <a:blip r:embed="rId2"/>
          <a:stretch>
            <a:fillRect/>
          </a:stretch>
        </p:blipFill>
        <p:spPr>
          <a:xfrm>
            <a:off x="1996201" y="1257300"/>
            <a:ext cx="5123659" cy="4367213"/>
          </a:xfrm>
          <a:prstGeom prst="rect">
            <a:avLst/>
          </a:prstGeom>
        </p:spPr>
      </p:pic>
      <p:sp>
        <p:nvSpPr>
          <p:cNvPr id="8" name="Rectangle 7"/>
          <p:cNvSpPr/>
          <p:nvPr/>
        </p:nvSpPr>
        <p:spPr>
          <a:xfrm>
            <a:off x="139939" y="1257300"/>
            <a:ext cx="4237122" cy="369332"/>
          </a:xfrm>
          <a:prstGeom prst="rect">
            <a:avLst/>
          </a:prstGeom>
        </p:spPr>
        <p:txBody>
          <a:bodyPr wrap="none">
            <a:spAutoFit/>
          </a:bodyPr>
          <a:lstStyle/>
          <a:p>
            <a:r>
              <a:rPr lang="en-GB" altLang="en-US" dirty="0"/>
              <a:t>Answering the Triple Constraint with PV</a:t>
            </a:r>
            <a:endParaRPr lang="en-US" dirty="0"/>
          </a:p>
        </p:txBody>
      </p:sp>
    </p:spTree>
    <p:extLst>
      <p:ext uri="{BB962C8B-B14F-4D97-AF65-F5344CB8AC3E}">
        <p14:creationId xmlns:p14="http://schemas.microsoft.com/office/powerpoint/2010/main" val="307308326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As a NSE listed company we advise Wall Street each year and each quarter our Revenue targets and expected profit targets and our free cash flow, and our progress against those targets.</a:t>
            </a:r>
          </a:p>
          <a:p>
            <a:r>
              <a:rPr lang="en-GB" dirty="0"/>
              <a:t>This is based on the roll up of the AOP / results of each business unit in Honeywell Inc.</a:t>
            </a:r>
          </a:p>
          <a:p>
            <a:r>
              <a:rPr lang="en-GB" dirty="0"/>
              <a:t>For us in Project Operations we forecast our projects based on our predicted cost incurred each month in accordance with each Programme of Works.</a:t>
            </a:r>
          </a:p>
          <a:p>
            <a:r>
              <a:rPr lang="en-GB" dirty="0"/>
              <a:t>The cost incurred generates revenue when multiplied by the gross margin.</a:t>
            </a:r>
          </a:p>
          <a:p>
            <a:r>
              <a:rPr lang="en-GB" dirty="0"/>
              <a:t>The total for each Project and then each Portfolio rolls up to the total of the business showing our progress towards our commitment per each quarter and each year.</a:t>
            </a:r>
          </a:p>
          <a:p>
            <a:pPr marL="0" indent="0">
              <a:buNone/>
            </a:pPr>
            <a:endParaRPr lang="en-GB" dirty="0"/>
          </a:p>
        </p:txBody>
      </p:sp>
      <p:sp>
        <p:nvSpPr>
          <p:cNvPr id="3" name="Title 2"/>
          <p:cNvSpPr>
            <a:spLocks noGrp="1"/>
          </p:cNvSpPr>
          <p:nvPr>
            <p:ph type="title"/>
          </p:nvPr>
        </p:nvSpPr>
        <p:spPr/>
        <p:txBody>
          <a:bodyPr/>
          <a:lstStyle/>
          <a:p>
            <a:r>
              <a:rPr lang="en-GB" dirty="0"/>
              <a:t>What do we mean by Forecasting?</a:t>
            </a:r>
          </a:p>
        </p:txBody>
      </p:sp>
    </p:spTree>
    <p:extLst>
      <p:ext uri="{BB962C8B-B14F-4D97-AF65-F5344CB8AC3E}">
        <p14:creationId xmlns:p14="http://schemas.microsoft.com/office/powerpoint/2010/main" val="296360732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We had 3 different forecasting “tools” in HBS that needed to be pulled together into one global standard process taking the best of each and improving the overall functionality and performance.</a:t>
            </a:r>
          </a:p>
          <a:p>
            <a:r>
              <a:rPr lang="en-GB" dirty="0"/>
              <a:t>Working with Cora Systems in a workshop we demonstrated our existing systems, explained our requirements and applicable policy requirements and standard operating procedures.</a:t>
            </a:r>
          </a:p>
          <a:p>
            <a:r>
              <a:rPr lang="en-GB" dirty="0"/>
              <a:t>A wire frame and prototype was developed and user feedback taken to improve the final design.</a:t>
            </a:r>
          </a:p>
          <a:p>
            <a:r>
              <a:rPr lang="en-GB" dirty="0"/>
              <a:t>We launched in October 2017 and have added further enhancements since following wider user feedback.</a:t>
            </a:r>
          </a:p>
          <a:p>
            <a:r>
              <a:rPr lang="en-GB" dirty="0"/>
              <a:t>We also solved the problem of PMs maintaining separate Excel sheets to maintain a bottom-up EAC.</a:t>
            </a:r>
          </a:p>
        </p:txBody>
      </p:sp>
      <p:sp>
        <p:nvSpPr>
          <p:cNvPr id="3" name="Title 2"/>
          <p:cNvSpPr>
            <a:spLocks noGrp="1"/>
          </p:cNvSpPr>
          <p:nvPr>
            <p:ph type="title"/>
          </p:nvPr>
        </p:nvSpPr>
        <p:spPr/>
        <p:txBody>
          <a:bodyPr/>
          <a:lstStyle/>
          <a:p>
            <a:r>
              <a:rPr lang="en-GB" dirty="0"/>
              <a:t>What have developed</a:t>
            </a:r>
          </a:p>
        </p:txBody>
      </p:sp>
    </p:spTree>
    <p:extLst>
      <p:ext uri="{BB962C8B-B14F-4D97-AF65-F5344CB8AC3E}">
        <p14:creationId xmlns:p14="http://schemas.microsoft.com/office/powerpoint/2010/main" val="81867015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B050"/>
                </a:solidFill>
              </a:rPr>
              <a:t>Forecasting</a:t>
            </a:r>
          </a:p>
        </p:txBody>
      </p:sp>
      <p:pic>
        <p:nvPicPr>
          <p:cNvPr id="5" name="Picture 4"/>
          <p:cNvPicPr>
            <a:picLocks noChangeAspect="1"/>
          </p:cNvPicPr>
          <p:nvPr/>
        </p:nvPicPr>
        <p:blipFill>
          <a:blip r:embed="rId2"/>
          <a:stretch>
            <a:fillRect/>
          </a:stretch>
        </p:blipFill>
        <p:spPr>
          <a:xfrm>
            <a:off x="80461" y="1219200"/>
            <a:ext cx="9011653" cy="5251558"/>
          </a:xfrm>
          <a:prstGeom prst="rect">
            <a:avLst/>
          </a:prstGeom>
        </p:spPr>
      </p:pic>
      <p:sp>
        <p:nvSpPr>
          <p:cNvPr id="2" name="TextBox 1"/>
          <p:cNvSpPr txBox="1"/>
          <p:nvPr/>
        </p:nvSpPr>
        <p:spPr>
          <a:xfrm>
            <a:off x="534988" y="849868"/>
            <a:ext cx="3248025" cy="369332"/>
          </a:xfrm>
          <a:prstGeom prst="rect">
            <a:avLst/>
          </a:prstGeom>
          <a:noFill/>
        </p:spPr>
        <p:txBody>
          <a:bodyPr wrap="square" rtlCol="0">
            <a:spAutoFit/>
          </a:bodyPr>
          <a:lstStyle/>
          <a:p>
            <a:r>
              <a:rPr lang="en-GB" dirty="0">
                <a:solidFill>
                  <a:schemeClr val="accent6">
                    <a:lumMod val="60000"/>
                    <a:lumOff val="40000"/>
                  </a:schemeClr>
                </a:solidFill>
              </a:rPr>
              <a:t>Main Project Forecast Tab</a:t>
            </a:r>
          </a:p>
        </p:txBody>
      </p:sp>
      <p:sp>
        <p:nvSpPr>
          <p:cNvPr id="4" name="Rectangle 3"/>
          <p:cNvSpPr/>
          <p:nvPr/>
        </p:nvSpPr>
        <p:spPr>
          <a:xfrm>
            <a:off x="0" y="2832100"/>
            <a:ext cx="1574800" cy="1460500"/>
          </a:xfrm>
          <a:prstGeom prst="rect">
            <a:avLst/>
          </a:prstGeom>
          <a:noFill/>
          <a:ln w="38100" cmpd="sng">
            <a:solidFill>
              <a:srgbClr val="E71D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3543300" y="2527300"/>
            <a:ext cx="3721100" cy="1460500"/>
          </a:xfrm>
          <a:prstGeom prst="rect">
            <a:avLst/>
          </a:prstGeom>
          <a:noFill/>
          <a:ln w="38100" cmpd="sng">
            <a:solidFill>
              <a:srgbClr val="E71D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4292600"/>
            <a:ext cx="1676400" cy="1612900"/>
          </a:xfrm>
          <a:prstGeom prst="rect">
            <a:avLst/>
          </a:prstGeom>
          <a:noFill/>
          <a:ln w="38100" cmpd="sng">
            <a:solidFill>
              <a:srgbClr val="E71D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3494046" y="4565650"/>
            <a:ext cx="3721100" cy="1905108"/>
          </a:xfrm>
          <a:prstGeom prst="rect">
            <a:avLst/>
          </a:prstGeom>
          <a:noFill/>
          <a:ln w="38100" cmpd="sng">
            <a:solidFill>
              <a:srgbClr val="E71D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7517314" y="2384478"/>
            <a:ext cx="1574800" cy="4086279"/>
          </a:xfrm>
          <a:prstGeom prst="rect">
            <a:avLst/>
          </a:prstGeom>
          <a:noFill/>
          <a:ln w="38100" cmpd="sng">
            <a:solidFill>
              <a:srgbClr val="E71D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82130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B050"/>
                </a:solidFill>
              </a:rPr>
              <a:t>Forecasting</a:t>
            </a:r>
            <a:endParaRPr lang="en-GB" dirty="0"/>
          </a:p>
        </p:txBody>
      </p:sp>
      <p:pic>
        <p:nvPicPr>
          <p:cNvPr id="4" name="Picture 3"/>
          <p:cNvPicPr>
            <a:picLocks noChangeAspect="1"/>
          </p:cNvPicPr>
          <p:nvPr/>
        </p:nvPicPr>
        <p:blipFill>
          <a:blip r:embed="rId2"/>
          <a:stretch>
            <a:fillRect/>
          </a:stretch>
        </p:blipFill>
        <p:spPr>
          <a:xfrm>
            <a:off x="153375" y="1902135"/>
            <a:ext cx="8865825" cy="3574740"/>
          </a:xfrm>
          <a:prstGeom prst="rect">
            <a:avLst/>
          </a:prstGeom>
        </p:spPr>
      </p:pic>
      <p:sp>
        <p:nvSpPr>
          <p:cNvPr id="5" name="TextBox 4"/>
          <p:cNvSpPr txBox="1"/>
          <p:nvPr/>
        </p:nvSpPr>
        <p:spPr>
          <a:xfrm>
            <a:off x="534988" y="861970"/>
            <a:ext cx="3248025" cy="369332"/>
          </a:xfrm>
          <a:prstGeom prst="rect">
            <a:avLst/>
          </a:prstGeom>
          <a:noFill/>
        </p:spPr>
        <p:txBody>
          <a:bodyPr wrap="square" rtlCol="0">
            <a:spAutoFit/>
          </a:bodyPr>
          <a:lstStyle/>
          <a:p>
            <a:r>
              <a:rPr lang="en-GB" dirty="0">
                <a:solidFill>
                  <a:schemeClr val="accent6">
                    <a:lumMod val="60000"/>
                    <a:lumOff val="40000"/>
                  </a:schemeClr>
                </a:solidFill>
              </a:rPr>
              <a:t>Labour Details Forecast Tab</a:t>
            </a:r>
          </a:p>
        </p:txBody>
      </p:sp>
      <p:sp>
        <p:nvSpPr>
          <p:cNvPr id="6" name="Rectangle 5"/>
          <p:cNvSpPr/>
          <p:nvPr/>
        </p:nvSpPr>
        <p:spPr>
          <a:xfrm>
            <a:off x="36096" y="4464385"/>
            <a:ext cx="9019200" cy="1460500"/>
          </a:xfrm>
          <a:prstGeom prst="rect">
            <a:avLst/>
          </a:prstGeom>
          <a:noFill/>
          <a:ln w="38100" cmpd="sng">
            <a:solidFill>
              <a:srgbClr val="E71D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52310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3550" y="1972313"/>
            <a:ext cx="8162925" cy="3007037"/>
          </a:xfrm>
          <a:prstGeom prst="rect">
            <a:avLst/>
          </a:prstGeom>
        </p:spPr>
      </p:pic>
      <p:sp>
        <p:nvSpPr>
          <p:cNvPr id="5" name="Title 2"/>
          <p:cNvSpPr>
            <a:spLocks noGrp="1"/>
          </p:cNvSpPr>
          <p:nvPr>
            <p:ph type="title"/>
          </p:nvPr>
        </p:nvSpPr>
        <p:spPr/>
        <p:txBody>
          <a:bodyPr/>
          <a:lstStyle/>
          <a:p>
            <a:r>
              <a:rPr lang="en-US" dirty="0">
                <a:solidFill>
                  <a:srgbClr val="00B050"/>
                </a:solidFill>
              </a:rPr>
              <a:t>Forecasting</a:t>
            </a:r>
            <a:endParaRPr lang="en-GB" dirty="0"/>
          </a:p>
        </p:txBody>
      </p:sp>
      <p:sp>
        <p:nvSpPr>
          <p:cNvPr id="6" name="TextBox 5"/>
          <p:cNvSpPr txBox="1"/>
          <p:nvPr/>
        </p:nvSpPr>
        <p:spPr>
          <a:xfrm>
            <a:off x="534988" y="849868"/>
            <a:ext cx="3248025" cy="369332"/>
          </a:xfrm>
          <a:prstGeom prst="rect">
            <a:avLst/>
          </a:prstGeom>
          <a:noFill/>
        </p:spPr>
        <p:txBody>
          <a:bodyPr wrap="square" rtlCol="0">
            <a:spAutoFit/>
          </a:bodyPr>
          <a:lstStyle/>
          <a:p>
            <a:r>
              <a:rPr lang="en-GB" dirty="0">
                <a:solidFill>
                  <a:schemeClr val="accent6">
                    <a:lumMod val="60000"/>
                    <a:lumOff val="40000"/>
                  </a:schemeClr>
                </a:solidFill>
              </a:rPr>
              <a:t>Assigning a Purchase Order</a:t>
            </a:r>
          </a:p>
        </p:txBody>
      </p:sp>
    </p:spTree>
    <p:extLst>
      <p:ext uri="{BB962C8B-B14F-4D97-AF65-F5344CB8AC3E}">
        <p14:creationId xmlns:p14="http://schemas.microsoft.com/office/powerpoint/2010/main" val="3480048220"/>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888" y="1676570"/>
            <a:ext cx="8940800" cy="3426973"/>
          </a:xfrm>
          <a:prstGeom prst="rect">
            <a:avLst/>
          </a:prstGeom>
        </p:spPr>
      </p:pic>
      <p:sp>
        <p:nvSpPr>
          <p:cNvPr id="7" name="Title 2"/>
          <p:cNvSpPr>
            <a:spLocks noGrp="1"/>
          </p:cNvSpPr>
          <p:nvPr>
            <p:ph type="title"/>
          </p:nvPr>
        </p:nvSpPr>
        <p:spPr/>
        <p:txBody>
          <a:bodyPr/>
          <a:lstStyle/>
          <a:p>
            <a:r>
              <a:rPr lang="en-US" dirty="0">
                <a:solidFill>
                  <a:srgbClr val="00B050"/>
                </a:solidFill>
              </a:rPr>
              <a:t>Forecasting</a:t>
            </a:r>
            <a:endParaRPr lang="en-GB" dirty="0"/>
          </a:p>
        </p:txBody>
      </p:sp>
      <p:sp>
        <p:nvSpPr>
          <p:cNvPr id="8" name="TextBox 7"/>
          <p:cNvSpPr txBox="1"/>
          <p:nvPr/>
        </p:nvSpPr>
        <p:spPr>
          <a:xfrm>
            <a:off x="534988" y="849868"/>
            <a:ext cx="3478212" cy="369332"/>
          </a:xfrm>
          <a:prstGeom prst="rect">
            <a:avLst/>
          </a:prstGeom>
          <a:noFill/>
        </p:spPr>
        <p:txBody>
          <a:bodyPr wrap="square" rtlCol="0">
            <a:spAutoFit/>
          </a:bodyPr>
          <a:lstStyle/>
          <a:p>
            <a:r>
              <a:rPr lang="en-GB" dirty="0">
                <a:solidFill>
                  <a:schemeClr val="accent6">
                    <a:lumMod val="60000"/>
                    <a:lumOff val="40000"/>
                  </a:schemeClr>
                </a:solidFill>
              </a:rPr>
              <a:t>Profiling cost over a long period</a:t>
            </a:r>
          </a:p>
        </p:txBody>
      </p:sp>
    </p:spTree>
    <p:extLst>
      <p:ext uri="{BB962C8B-B14F-4D97-AF65-F5344CB8AC3E}">
        <p14:creationId xmlns:p14="http://schemas.microsoft.com/office/powerpoint/2010/main" val="169452866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It is all well and good putting a new application in place that the deployment team promote and believe in and business leaders decree but what actually causes the teams to use them?</a:t>
            </a:r>
          </a:p>
          <a:p>
            <a:r>
              <a:rPr lang="en-GB" dirty="0"/>
              <a:t>We have shutdown the old systems</a:t>
            </a:r>
          </a:p>
          <a:p>
            <a:r>
              <a:rPr lang="en-GB" dirty="0"/>
              <a:t>We drive our project reviews now directly out of PV</a:t>
            </a:r>
          </a:p>
          <a:p>
            <a:r>
              <a:rPr lang="en-GB" dirty="0"/>
              <a:t>The embedding of the monthly forecasting process is now forcing even the most sceptical PM to use PV</a:t>
            </a:r>
          </a:p>
          <a:p>
            <a:r>
              <a:rPr lang="en-GB" dirty="0"/>
              <a:t>More and more functions within the business are now seeing PV as a vehicle to launch new or re-launch old failed processes</a:t>
            </a:r>
          </a:p>
          <a:p>
            <a:r>
              <a:rPr lang="en-GB" dirty="0"/>
              <a:t>We now issue a “Tip of the Week” from a dedicated PV Support email address</a:t>
            </a:r>
          </a:p>
          <a:p>
            <a:r>
              <a:rPr lang="en-GB" dirty="0"/>
              <a:t>We have developed and are continuing to develop on-line e-books (Digi-Books) for our training modules</a:t>
            </a:r>
          </a:p>
        </p:txBody>
      </p:sp>
      <p:sp>
        <p:nvSpPr>
          <p:cNvPr id="3" name="Title 2"/>
          <p:cNvSpPr>
            <a:spLocks noGrp="1"/>
          </p:cNvSpPr>
          <p:nvPr>
            <p:ph type="title"/>
          </p:nvPr>
        </p:nvSpPr>
        <p:spPr/>
        <p:txBody>
          <a:bodyPr/>
          <a:lstStyle/>
          <a:p>
            <a:r>
              <a:rPr lang="en-GB" dirty="0">
                <a:solidFill>
                  <a:schemeClr val="accent5">
                    <a:lumMod val="75000"/>
                  </a:schemeClr>
                </a:solidFill>
              </a:rPr>
              <a:t>Adoption</a:t>
            </a:r>
          </a:p>
        </p:txBody>
      </p:sp>
    </p:spTree>
    <p:extLst>
      <p:ext uri="{BB962C8B-B14F-4D97-AF65-F5344CB8AC3E}">
        <p14:creationId xmlns:p14="http://schemas.microsoft.com/office/powerpoint/2010/main" val="893263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tom_book_cover_11932.png"/>
          <p:cNvPicPr>
            <a:picLocks noGrp="1" noChangeAspect="1"/>
          </p:cNvPicPr>
          <p:nvPr>
            <p:ph idx="1"/>
          </p:nvPr>
        </p:nvPicPr>
        <p:blipFill>
          <a:blip r:embed="rId2">
            <a:extLst>
              <a:ext uri="{28A0092B-C50C-407E-A947-70E740481C1C}">
                <a14:useLocalDpi xmlns:a14="http://schemas.microsoft.com/office/drawing/2010/main" val="0"/>
              </a:ext>
            </a:extLst>
          </a:blip>
          <a:srcRect t="6240" b="6240"/>
          <a:stretch>
            <a:fillRect/>
          </a:stretch>
        </p:blipFill>
        <p:spPr>
          <a:xfrm rot="1604009">
            <a:off x="397142" y="2038064"/>
            <a:ext cx="3701066" cy="3239207"/>
          </a:xfrm>
        </p:spPr>
      </p:pic>
      <p:sp>
        <p:nvSpPr>
          <p:cNvPr id="5" name="TextBox 4"/>
          <p:cNvSpPr txBox="1"/>
          <p:nvPr/>
        </p:nvSpPr>
        <p:spPr>
          <a:xfrm>
            <a:off x="3547734" y="3014844"/>
            <a:ext cx="5596266" cy="3970318"/>
          </a:xfrm>
          <a:prstGeom prst="rect">
            <a:avLst/>
          </a:prstGeom>
          <a:noFill/>
        </p:spPr>
        <p:txBody>
          <a:bodyPr wrap="square" rtlCol="0">
            <a:spAutoFit/>
          </a:bodyPr>
          <a:lstStyle/>
          <a:p>
            <a:pPr marL="285750" indent="-285750">
              <a:buFont typeface="Arial"/>
              <a:buChar char="•"/>
            </a:pPr>
            <a:r>
              <a:rPr lang="en-GB" dirty="0"/>
              <a:t>34 Years with in the Controls industry for Commercial Buildings</a:t>
            </a:r>
          </a:p>
          <a:p>
            <a:pPr marL="285750" indent="-285750">
              <a:buFont typeface="Arial"/>
              <a:buChar char="•"/>
            </a:pPr>
            <a:r>
              <a:rPr lang="en-GB" dirty="0"/>
              <a:t>34 Years with Honeywell</a:t>
            </a:r>
          </a:p>
          <a:p>
            <a:pPr marL="285750" indent="-285750">
              <a:buFont typeface="Arial"/>
              <a:buChar char="•"/>
            </a:pPr>
            <a:r>
              <a:rPr lang="en-GB" dirty="0"/>
              <a:t>In last 12 years have been part of the Project Operations Function previously directly involved in projects managing many large projects e.g. Terminal 5, Wembley Stadium and Olympic Games LV Systems packages</a:t>
            </a:r>
          </a:p>
          <a:p>
            <a:pPr marL="285750" indent="-285750">
              <a:buFont typeface="Arial"/>
              <a:buChar char="•"/>
            </a:pPr>
            <a:r>
              <a:rPr lang="en-GB" dirty="0"/>
              <a:t>Broad knowledge of PM methodologies policies, systems and processes within Honeywell and external controls e.g. SOX</a:t>
            </a:r>
          </a:p>
          <a:p>
            <a:pPr marL="285750" indent="-285750">
              <a:buFont typeface="Arial"/>
              <a:buChar char="•"/>
            </a:pPr>
            <a:r>
              <a:rPr lang="en-GB" dirty="0"/>
              <a:t>Hobbies are comedy, films, music and tracing my family history</a:t>
            </a:r>
          </a:p>
          <a:p>
            <a:endParaRPr lang="en-GB" dirty="0"/>
          </a:p>
        </p:txBody>
      </p:sp>
      <p:sp>
        <p:nvSpPr>
          <p:cNvPr id="6" name="Title 1"/>
          <p:cNvSpPr>
            <a:spLocks noGrp="1"/>
          </p:cNvSpPr>
          <p:nvPr>
            <p:ph type="title"/>
          </p:nvPr>
        </p:nvSpPr>
        <p:spPr>
          <a:xfrm>
            <a:off x="170464" y="121657"/>
            <a:ext cx="8458200" cy="658812"/>
          </a:xfrm>
        </p:spPr>
        <p:txBody>
          <a:bodyPr/>
          <a:lstStyle/>
          <a:p>
            <a:r>
              <a:rPr lang="en-GB" altLang="en-US" dirty="0"/>
              <a:t>Who am I ?</a:t>
            </a:r>
            <a:endParaRPr lang="en-US" altLang="en-US" dirty="0"/>
          </a:p>
        </p:txBody>
      </p:sp>
    </p:spTree>
    <p:extLst>
      <p:ext uri="{BB962C8B-B14F-4D97-AF65-F5344CB8AC3E}">
        <p14:creationId xmlns:p14="http://schemas.microsoft.com/office/powerpoint/2010/main" val="3924247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accent5">
                    <a:lumMod val="75000"/>
                  </a:schemeClr>
                </a:solidFill>
              </a:rPr>
              <a:t>Digi-Books</a:t>
            </a:r>
          </a:p>
        </p:txBody>
      </p:sp>
      <p:pic>
        <p:nvPicPr>
          <p:cNvPr id="4" name="Picture 3"/>
          <p:cNvPicPr>
            <a:picLocks noChangeAspect="1"/>
          </p:cNvPicPr>
          <p:nvPr/>
        </p:nvPicPr>
        <p:blipFill>
          <a:blip r:embed="rId2"/>
          <a:stretch>
            <a:fillRect/>
          </a:stretch>
        </p:blipFill>
        <p:spPr>
          <a:xfrm>
            <a:off x="534988" y="1167314"/>
            <a:ext cx="2772497" cy="3188118"/>
          </a:xfrm>
          <a:prstGeom prst="rect">
            <a:avLst/>
          </a:prstGeom>
        </p:spPr>
      </p:pic>
      <p:pic>
        <p:nvPicPr>
          <p:cNvPr id="5" name="Picture 4"/>
          <p:cNvPicPr>
            <a:picLocks noChangeAspect="1"/>
          </p:cNvPicPr>
          <p:nvPr/>
        </p:nvPicPr>
        <p:blipFill>
          <a:blip r:embed="rId3"/>
          <a:stretch>
            <a:fillRect/>
          </a:stretch>
        </p:blipFill>
        <p:spPr>
          <a:xfrm>
            <a:off x="2121284" y="3645568"/>
            <a:ext cx="4930007" cy="2982290"/>
          </a:xfrm>
          <a:prstGeom prst="rect">
            <a:avLst/>
          </a:prstGeom>
        </p:spPr>
      </p:pic>
      <p:pic>
        <p:nvPicPr>
          <p:cNvPr id="6" name="Picture 5"/>
          <p:cNvPicPr>
            <a:picLocks noChangeAspect="1"/>
          </p:cNvPicPr>
          <p:nvPr/>
        </p:nvPicPr>
        <p:blipFill>
          <a:blip r:embed="rId4"/>
          <a:stretch>
            <a:fillRect/>
          </a:stretch>
        </p:blipFill>
        <p:spPr>
          <a:xfrm>
            <a:off x="5919787" y="1542403"/>
            <a:ext cx="2478255" cy="2813029"/>
          </a:xfrm>
          <a:prstGeom prst="rect">
            <a:avLst/>
          </a:prstGeom>
        </p:spPr>
      </p:pic>
    </p:spTree>
    <p:extLst>
      <p:ext uri="{BB962C8B-B14F-4D97-AF65-F5344CB8AC3E}">
        <p14:creationId xmlns:p14="http://schemas.microsoft.com/office/powerpoint/2010/main" val="396563275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23998">
            <a:off x="1729652" y="4475994"/>
            <a:ext cx="4623406" cy="751405"/>
          </a:xfrm>
        </p:spPr>
        <p:txBody>
          <a:bodyPr>
            <a:normAutofit/>
          </a:bodyPr>
          <a:lstStyle/>
          <a:p>
            <a:r>
              <a:rPr lang="en-US" sz="1800" dirty="0"/>
              <a:t>Need to ask any questions?</a:t>
            </a:r>
          </a:p>
        </p:txBody>
      </p:sp>
      <p:pic>
        <p:nvPicPr>
          <p:cNvPr id="6" name="Picture 5"/>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rot="21326863">
            <a:off x="6935275" y="4953149"/>
            <a:ext cx="1465394" cy="753851"/>
          </a:xfrm>
          <a:prstGeom prst="rect">
            <a:avLst/>
          </a:prstGeom>
          <a:effectLst>
            <a:outerShdw blurRad="50800" dist="38100" dir="2700000" algn="tl" rotWithShape="0">
              <a:srgbClr val="000000">
                <a:alpha val="43000"/>
              </a:srgbClr>
            </a:outerShdw>
          </a:effectLst>
        </p:spPr>
      </p:pic>
      <p:pic>
        <p:nvPicPr>
          <p:cNvPr id="7" name="Picture 6" descr="stick_figures_enjoying_coffee_800_clr_128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77800"/>
            <a:ext cx="3538210" cy="4546600"/>
          </a:xfrm>
          <a:prstGeom prst="rect">
            <a:avLst/>
          </a:prstGeo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5571067"/>
            <a:ext cx="812800" cy="1083733"/>
          </a:xfrm>
          <a:prstGeom prst="rect">
            <a:avLst/>
          </a:prstGeom>
        </p:spPr>
      </p:pic>
      <p:sp>
        <p:nvSpPr>
          <p:cNvPr id="8" name="Title 1"/>
          <p:cNvSpPr txBox="1">
            <a:spLocks/>
          </p:cNvSpPr>
          <p:nvPr/>
        </p:nvSpPr>
        <p:spPr bwMode="auto">
          <a:xfrm rot="21323998">
            <a:off x="1729651" y="4088594"/>
            <a:ext cx="4623406" cy="751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lang="en-US" sz="2000" b="1" kern="120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sz="1800" dirty="0"/>
              <a:t>Thank you !</a:t>
            </a:r>
          </a:p>
        </p:txBody>
      </p:sp>
    </p:spTree>
    <p:extLst>
      <p:ext uri="{BB962C8B-B14F-4D97-AF65-F5344CB8AC3E}">
        <p14:creationId xmlns:p14="http://schemas.microsoft.com/office/powerpoint/2010/main" val="2007775279"/>
      </p:ext>
    </p:extLst>
  </p:cSld>
  <p:clrMapOvr>
    <a:masterClrMapping/>
  </p:clrMapOvr>
  <mc:AlternateContent xmlns:mc="http://schemas.openxmlformats.org/markup-compatibility/2006" xmlns:p14="http://schemas.microsoft.com/office/powerpoint/2010/main">
    <mc:Choice Requires="p14">
      <p:transition spd="slow" p14:dur="2000" advTm="6063"/>
    </mc:Choice>
    <mc:Fallback xmlns="">
      <p:transition spd="slow" advTm="6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1"/>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850" y="1176337"/>
            <a:ext cx="8496300" cy="4505325"/>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175" y="1009650"/>
            <a:ext cx="7867650" cy="4838700"/>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113" y="2535670"/>
            <a:ext cx="8582025" cy="155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itle 1"/>
          <p:cNvSpPr>
            <a:spLocks noGrp="1"/>
          </p:cNvSpPr>
          <p:nvPr>
            <p:ph type="title"/>
          </p:nvPr>
        </p:nvSpPr>
        <p:spPr>
          <a:xfrm>
            <a:off x="170464" y="121657"/>
            <a:ext cx="8458200" cy="658812"/>
          </a:xfrm>
        </p:spPr>
        <p:txBody>
          <a:bodyPr/>
          <a:lstStyle/>
          <a:p>
            <a:r>
              <a:rPr lang="en-GB" altLang="en-US" dirty="0"/>
              <a:t>The Problem</a:t>
            </a:r>
            <a:endParaRPr lang="en-US" altLang="en-US" dirty="0"/>
          </a:p>
        </p:txBody>
      </p:sp>
      <p:sp>
        <p:nvSpPr>
          <p:cNvPr id="6" name="TextBox 5"/>
          <p:cNvSpPr txBox="1"/>
          <p:nvPr/>
        </p:nvSpPr>
        <p:spPr>
          <a:xfrm>
            <a:off x="599372" y="1312741"/>
            <a:ext cx="5253939" cy="584775"/>
          </a:xfrm>
          <a:prstGeom prst="rect">
            <a:avLst/>
          </a:prstGeom>
          <a:noFill/>
        </p:spPr>
        <p:txBody>
          <a:bodyPr wrap="none" rtlCol="0">
            <a:spAutoFit/>
          </a:bodyPr>
          <a:lstStyle/>
          <a:p>
            <a:r>
              <a:rPr lang="en-GB" sz="3200" b="1" dirty="0"/>
              <a:t>We had lots of systems …</a:t>
            </a:r>
          </a:p>
        </p:txBody>
      </p:sp>
      <p:sp>
        <p:nvSpPr>
          <p:cNvPr id="21" name="TextBox 20"/>
          <p:cNvSpPr txBox="1"/>
          <p:nvPr/>
        </p:nvSpPr>
        <p:spPr>
          <a:xfrm>
            <a:off x="642185" y="4279187"/>
            <a:ext cx="7915372" cy="3077766"/>
          </a:xfrm>
          <a:prstGeom prst="rect">
            <a:avLst/>
          </a:prstGeom>
          <a:noFill/>
        </p:spPr>
        <p:txBody>
          <a:bodyPr wrap="none" rtlCol="0">
            <a:spAutoFit/>
          </a:bodyPr>
          <a:lstStyle/>
          <a:p>
            <a:r>
              <a:rPr lang="en-GB" sz="3200" b="1" dirty="0"/>
              <a:t>Lots of</a:t>
            </a:r>
          </a:p>
          <a:p>
            <a:pPr marL="285750" indent="-285750">
              <a:buFont typeface="Arial"/>
              <a:buChar char="•"/>
            </a:pPr>
            <a:r>
              <a:rPr lang="en-GB" dirty="0"/>
              <a:t>Duplication of entry </a:t>
            </a:r>
          </a:p>
          <a:p>
            <a:pPr marL="285750" indent="-285750">
              <a:buFont typeface="Arial"/>
              <a:buChar char="•"/>
            </a:pPr>
            <a:r>
              <a:rPr lang="en-GB" dirty="0"/>
              <a:t>Excel Spreadsheets widely used</a:t>
            </a:r>
          </a:p>
          <a:p>
            <a:pPr marL="285750" indent="-285750">
              <a:buFont typeface="Arial"/>
              <a:buChar char="•"/>
            </a:pPr>
            <a:r>
              <a:rPr lang="en-GB" dirty="0"/>
              <a:t>Sources of information</a:t>
            </a:r>
          </a:p>
          <a:p>
            <a:pPr marL="285750" indent="-285750">
              <a:buFont typeface="Arial"/>
              <a:buChar char="•"/>
            </a:pPr>
            <a:r>
              <a:rPr lang="en-GB" dirty="0"/>
              <a:t>Possibilities for misinterpretation / error</a:t>
            </a:r>
          </a:p>
          <a:p>
            <a:pPr marL="285750" indent="-285750">
              <a:buFont typeface="Arial"/>
              <a:buChar char="•"/>
            </a:pPr>
            <a:r>
              <a:rPr lang="en-GB" dirty="0"/>
              <a:t>Missed opportunities to “see” early warnings</a:t>
            </a:r>
          </a:p>
          <a:p>
            <a:pPr marL="285750" indent="-285750">
              <a:buFont typeface="Arial"/>
              <a:buChar char="•"/>
            </a:pPr>
            <a:r>
              <a:rPr lang="en-GB" dirty="0"/>
              <a:t>Time taken to update systems and report, rather than work on the project</a:t>
            </a:r>
          </a:p>
          <a:p>
            <a:pPr marL="285750" indent="-285750">
              <a:buFont typeface="Arial"/>
              <a:buChar char="•"/>
            </a:pPr>
            <a:r>
              <a:rPr lang="en-GB" dirty="0"/>
              <a:t>Costs associated with maintaining those systems</a:t>
            </a:r>
          </a:p>
          <a:p>
            <a:pPr marL="285750" indent="-285750">
              <a:buFont typeface="Arial"/>
              <a:buChar char="•"/>
            </a:pPr>
            <a:endParaRPr lang="en-GB" dirty="0"/>
          </a:p>
          <a:p>
            <a:pPr marL="285750" indent="-285750">
              <a:buFont typeface="Arial"/>
              <a:buChar char="•"/>
            </a:pPr>
            <a:endParaRPr lang="en-GB" dirty="0"/>
          </a:p>
        </p:txBody>
      </p:sp>
      <p:sp>
        <p:nvSpPr>
          <p:cNvPr id="7" name="Alternate Process 6"/>
          <p:cNvSpPr/>
          <p:nvPr/>
        </p:nvSpPr>
        <p:spPr>
          <a:xfrm>
            <a:off x="157096" y="2137867"/>
            <a:ext cx="8839852" cy="2111800"/>
          </a:xfrm>
          <a:prstGeom prst="flowChartAlternateProcess">
            <a:avLst/>
          </a:prstGeom>
          <a:noFill/>
          <a:ln w="381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85774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200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500"/>
                                        <p:tgtEl>
                                          <p:spTgt spid="12290"/>
                                        </p:tgtEl>
                                      </p:cBhvr>
                                    </p:animEffect>
                                  </p:childTnLst>
                                </p:cTn>
                              </p:par>
                            </p:childTnLst>
                          </p:cTn>
                        </p:par>
                        <p:par>
                          <p:cTn id="13" fill="hold">
                            <p:stCondLst>
                              <p:cond delay="4000"/>
                            </p:stCondLst>
                            <p:childTnLst>
                              <p:par>
                                <p:cTn id="14" presetID="21" presetClass="entr" presetSubtype="1" fill="hold" grpId="0" nodeType="after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nodeType="afterEffect">
                                  <p:stCondLst>
                                    <p:cond delay="4000"/>
                                  </p:stCondLst>
                                  <p:childTnLst>
                                    <p:set>
                                      <p:cBhvr>
                                        <p:cTn id="25" dur="1" fill="hold">
                                          <p:stCondLst>
                                            <p:cond delay="0"/>
                                          </p:stCondLst>
                                        </p:cTn>
                                        <p:tgtEl>
                                          <p:spTgt spid="21">
                                            <p:txEl>
                                              <p:pRg st="1" end="1"/>
                                            </p:txEl>
                                          </p:spTgt>
                                        </p:tgtEl>
                                        <p:attrNameLst>
                                          <p:attrName>style.visibility</p:attrName>
                                        </p:attrNameLst>
                                      </p:cBhvr>
                                      <p:to>
                                        <p:strVal val="visible"/>
                                      </p:to>
                                    </p:set>
                                    <p:anim calcmode="lin" valueType="num">
                                      <p:cBhvr additive="base">
                                        <p:cTn id="26" dur="500" fill="hold"/>
                                        <p:tgtEl>
                                          <p:spTgt spid="21">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2" presetClass="entr" presetSubtype="2" fill="hold" nodeType="afterEffect">
                                  <p:stCondLst>
                                    <p:cond delay="4000"/>
                                  </p:stCondLst>
                                  <p:childTnLst>
                                    <p:set>
                                      <p:cBhvr>
                                        <p:cTn id="30" dur="1" fill="hold">
                                          <p:stCondLst>
                                            <p:cond delay="0"/>
                                          </p:stCondLst>
                                        </p:cTn>
                                        <p:tgtEl>
                                          <p:spTgt spid="21">
                                            <p:txEl>
                                              <p:pRg st="2" end="2"/>
                                            </p:txEl>
                                          </p:spTgt>
                                        </p:tgtEl>
                                        <p:attrNameLst>
                                          <p:attrName>style.visibility</p:attrName>
                                        </p:attrNameLst>
                                      </p:cBhvr>
                                      <p:to>
                                        <p:strVal val="visible"/>
                                      </p:to>
                                    </p:set>
                                    <p:anim calcmode="lin" valueType="num">
                                      <p:cBhvr additive="base">
                                        <p:cTn id="31" dur="500" fill="hold"/>
                                        <p:tgtEl>
                                          <p:spTgt spid="21">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9500"/>
                            </p:stCondLst>
                            <p:childTnLst>
                              <p:par>
                                <p:cTn id="34" presetID="2" presetClass="entr" presetSubtype="2" fill="hold" nodeType="afterEffect">
                                  <p:stCondLst>
                                    <p:cond delay="4000"/>
                                  </p:stCondLst>
                                  <p:childTnLst>
                                    <p:set>
                                      <p:cBhvr>
                                        <p:cTn id="35" dur="1" fill="hold">
                                          <p:stCondLst>
                                            <p:cond delay="0"/>
                                          </p:stCondLst>
                                        </p:cTn>
                                        <p:tgtEl>
                                          <p:spTgt spid="21">
                                            <p:txEl>
                                              <p:pRg st="3" end="3"/>
                                            </p:txEl>
                                          </p:spTgt>
                                        </p:tgtEl>
                                        <p:attrNameLst>
                                          <p:attrName>style.visibility</p:attrName>
                                        </p:attrNameLst>
                                      </p:cBhvr>
                                      <p:to>
                                        <p:strVal val="visible"/>
                                      </p:to>
                                    </p:set>
                                    <p:anim calcmode="lin" valueType="num">
                                      <p:cBhvr additive="base">
                                        <p:cTn id="36" dur="500" fill="hold"/>
                                        <p:tgtEl>
                                          <p:spTgt spid="21">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14000"/>
                            </p:stCondLst>
                            <p:childTnLst>
                              <p:par>
                                <p:cTn id="39" presetID="2" presetClass="entr" presetSubtype="2" fill="hold" nodeType="afterEffect">
                                  <p:stCondLst>
                                    <p:cond delay="4000"/>
                                  </p:stCondLst>
                                  <p:childTnLst>
                                    <p:set>
                                      <p:cBhvr>
                                        <p:cTn id="40" dur="1" fill="hold">
                                          <p:stCondLst>
                                            <p:cond delay="0"/>
                                          </p:stCondLst>
                                        </p:cTn>
                                        <p:tgtEl>
                                          <p:spTgt spid="21">
                                            <p:txEl>
                                              <p:pRg st="4" end="4"/>
                                            </p:txEl>
                                          </p:spTgt>
                                        </p:tgtEl>
                                        <p:attrNameLst>
                                          <p:attrName>style.visibility</p:attrName>
                                        </p:attrNameLst>
                                      </p:cBhvr>
                                      <p:to>
                                        <p:strVal val="visible"/>
                                      </p:to>
                                    </p:set>
                                    <p:anim calcmode="lin" valueType="num">
                                      <p:cBhvr additive="base">
                                        <p:cTn id="41" dur="500" fill="hold"/>
                                        <p:tgtEl>
                                          <p:spTgt spid="21">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par>
                          <p:cTn id="43" fill="hold">
                            <p:stCondLst>
                              <p:cond delay="18500"/>
                            </p:stCondLst>
                            <p:childTnLst>
                              <p:par>
                                <p:cTn id="44" presetID="2" presetClass="entr" presetSubtype="2" fill="hold" nodeType="afterEffect">
                                  <p:stCondLst>
                                    <p:cond delay="4000"/>
                                  </p:stCondLst>
                                  <p:childTnLst>
                                    <p:set>
                                      <p:cBhvr>
                                        <p:cTn id="45" dur="1" fill="hold">
                                          <p:stCondLst>
                                            <p:cond delay="0"/>
                                          </p:stCondLst>
                                        </p:cTn>
                                        <p:tgtEl>
                                          <p:spTgt spid="21">
                                            <p:txEl>
                                              <p:pRg st="5" end="5"/>
                                            </p:txEl>
                                          </p:spTgt>
                                        </p:tgtEl>
                                        <p:attrNameLst>
                                          <p:attrName>style.visibility</p:attrName>
                                        </p:attrNameLst>
                                      </p:cBhvr>
                                      <p:to>
                                        <p:strVal val="visible"/>
                                      </p:to>
                                    </p:set>
                                    <p:anim calcmode="lin" valueType="num">
                                      <p:cBhvr additive="base">
                                        <p:cTn id="46" dur="500" fill="hold"/>
                                        <p:tgtEl>
                                          <p:spTgt spid="21">
                                            <p:txEl>
                                              <p:pRg st="5" end="5"/>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23000"/>
                            </p:stCondLst>
                            <p:childTnLst>
                              <p:par>
                                <p:cTn id="49" presetID="2" presetClass="entr" presetSubtype="2" fill="hold" nodeType="afterEffect">
                                  <p:stCondLst>
                                    <p:cond delay="4000"/>
                                  </p:stCondLst>
                                  <p:childTnLst>
                                    <p:set>
                                      <p:cBhvr>
                                        <p:cTn id="50" dur="1" fill="hold">
                                          <p:stCondLst>
                                            <p:cond delay="0"/>
                                          </p:stCondLst>
                                        </p:cTn>
                                        <p:tgtEl>
                                          <p:spTgt spid="21">
                                            <p:txEl>
                                              <p:pRg st="6" end="6"/>
                                            </p:txEl>
                                          </p:spTgt>
                                        </p:tgtEl>
                                        <p:attrNameLst>
                                          <p:attrName>style.visibility</p:attrName>
                                        </p:attrNameLst>
                                      </p:cBhvr>
                                      <p:to>
                                        <p:strVal val="visible"/>
                                      </p:to>
                                    </p:set>
                                    <p:anim calcmode="lin" valueType="num">
                                      <p:cBhvr additive="base">
                                        <p:cTn id="51" dur="500" fill="hold"/>
                                        <p:tgtEl>
                                          <p:spTgt spid="21">
                                            <p:txEl>
                                              <p:pRg st="6" end="6"/>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1">
                                            <p:txEl>
                                              <p:pRg st="6" end="6"/>
                                            </p:txEl>
                                          </p:spTgt>
                                        </p:tgtEl>
                                        <p:attrNameLst>
                                          <p:attrName>ppt_y</p:attrName>
                                        </p:attrNameLst>
                                      </p:cBhvr>
                                      <p:tavLst>
                                        <p:tav tm="0">
                                          <p:val>
                                            <p:strVal val="#ppt_y"/>
                                          </p:val>
                                        </p:tav>
                                        <p:tav tm="100000">
                                          <p:val>
                                            <p:strVal val="#ppt_y"/>
                                          </p:val>
                                        </p:tav>
                                      </p:tavLst>
                                    </p:anim>
                                  </p:childTnLst>
                                </p:cTn>
                              </p:par>
                            </p:childTnLst>
                          </p:cTn>
                        </p:par>
                        <p:par>
                          <p:cTn id="53" fill="hold">
                            <p:stCondLst>
                              <p:cond delay="27500"/>
                            </p:stCondLst>
                            <p:childTnLst>
                              <p:par>
                                <p:cTn id="54" presetID="2" presetClass="entr" presetSubtype="2" fill="hold" nodeType="afterEffect">
                                  <p:stCondLst>
                                    <p:cond delay="4000"/>
                                  </p:stCondLst>
                                  <p:childTnLst>
                                    <p:set>
                                      <p:cBhvr>
                                        <p:cTn id="55" dur="1" fill="hold">
                                          <p:stCondLst>
                                            <p:cond delay="0"/>
                                          </p:stCondLst>
                                        </p:cTn>
                                        <p:tgtEl>
                                          <p:spTgt spid="21">
                                            <p:txEl>
                                              <p:pRg st="7" end="7"/>
                                            </p:txEl>
                                          </p:spTgt>
                                        </p:tgtEl>
                                        <p:attrNameLst>
                                          <p:attrName>style.visibility</p:attrName>
                                        </p:attrNameLst>
                                      </p:cBhvr>
                                      <p:to>
                                        <p:strVal val="visible"/>
                                      </p:to>
                                    </p:set>
                                    <p:anim calcmode="lin" valueType="num">
                                      <p:cBhvr additive="base">
                                        <p:cTn id="56" dur="500" fill="hold"/>
                                        <p:tgtEl>
                                          <p:spTgt spid="21">
                                            <p:txEl>
                                              <p:pRg st="7" end="7"/>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2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73684" y="1108911"/>
            <a:ext cx="762000" cy="723900"/>
          </a:xfrm>
          <a:prstGeom prst="rect">
            <a:avLst/>
          </a:prstGeom>
        </p:spPr>
      </p:pic>
      <p:sp>
        <p:nvSpPr>
          <p:cNvPr id="3" name="Title 2"/>
          <p:cNvSpPr>
            <a:spLocks noGrp="1"/>
          </p:cNvSpPr>
          <p:nvPr>
            <p:ph type="title"/>
          </p:nvPr>
        </p:nvSpPr>
        <p:spPr/>
        <p:txBody>
          <a:bodyPr/>
          <a:lstStyle/>
          <a:p>
            <a:r>
              <a:rPr lang="en-GB" dirty="0"/>
              <a:t>The problem we are solving</a:t>
            </a:r>
          </a:p>
        </p:txBody>
      </p:sp>
      <p:pic>
        <p:nvPicPr>
          <p:cNvPr id="5" name="Picture 4"/>
          <p:cNvPicPr>
            <a:picLocks noChangeAspect="1"/>
          </p:cNvPicPr>
          <p:nvPr/>
        </p:nvPicPr>
        <p:blipFill>
          <a:blip r:embed="rId3"/>
          <a:stretch>
            <a:fillRect/>
          </a:stretch>
        </p:blipFill>
        <p:spPr>
          <a:xfrm>
            <a:off x="346242" y="1209174"/>
            <a:ext cx="736600" cy="482600"/>
          </a:xfrm>
          <a:prstGeom prst="rect">
            <a:avLst/>
          </a:prstGeom>
        </p:spPr>
      </p:pic>
      <p:pic>
        <p:nvPicPr>
          <p:cNvPr id="6" name="Picture 5"/>
          <p:cNvPicPr>
            <a:picLocks noChangeAspect="1"/>
          </p:cNvPicPr>
          <p:nvPr/>
        </p:nvPicPr>
        <p:blipFill>
          <a:blip r:embed="rId4"/>
          <a:stretch>
            <a:fillRect/>
          </a:stretch>
        </p:blipFill>
        <p:spPr>
          <a:xfrm>
            <a:off x="1183773" y="1209174"/>
            <a:ext cx="990600" cy="774700"/>
          </a:xfrm>
          <a:prstGeom prst="rect">
            <a:avLst/>
          </a:prstGeom>
        </p:spPr>
      </p:pic>
      <p:pic>
        <p:nvPicPr>
          <p:cNvPr id="8" name="Picture 7"/>
          <p:cNvPicPr>
            <a:picLocks noChangeAspect="1"/>
          </p:cNvPicPr>
          <p:nvPr/>
        </p:nvPicPr>
        <p:blipFill>
          <a:blip r:embed="rId5"/>
          <a:stretch>
            <a:fillRect/>
          </a:stretch>
        </p:blipFill>
        <p:spPr>
          <a:xfrm>
            <a:off x="3535947" y="1221874"/>
            <a:ext cx="749300" cy="469900"/>
          </a:xfrm>
          <a:prstGeom prst="rect">
            <a:avLst/>
          </a:prstGeom>
        </p:spPr>
      </p:pic>
      <p:pic>
        <p:nvPicPr>
          <p:cNvPr id="9" name="Picture 8"/>
          <p:cNvPicPr>
            <a:picLocks noChangeAspect="1"/>
          </p:cNvPicPr>
          <p:nvPr/>
        </p:nvPicPr>
        <p:blipFill>
          <a:blip r:embed="rId6"/>
          <a:stretch>
            <a:fillRect/>
          </a:stretch>
        </p:blipFill>
        <p:spPr>
          <a:xfrm>
            <a:off x="4338719" y="1168402"/>
            <a:ext cx="673100" cy="266700"/>
          </a:xfrm>
          <a:prstGeom prst="rect">
            <a:avLst/>
          </a:prstGeom>
        </p:spPr>
      </p:pic>
      <p:pic>
        <p:nvPicPr>
          <p:cNvPr id="10" name="Picture 9"/>
          <p:cNvPicPr>
            <a:picLocks noChangeAspect="1"/>
          </p:cNvPicPr>
          <p:nvPr/>
        </p:nvPicPr>
        <p:blipFill>
          <a:blip r:embed="rId7"/>
          <a:stretch>
            <a:fillRect/>
          </a:stretch>
        </p:blipFill>
        <p:spPr>
          <a:xfrm>
            <a:off x="5158874" y="1301752"/>
            <a:ext cx="457200" cy="266700"/>
          </a:xfrm>
          <a:prstGeom prst="rect">
            <a:avLst/>
          </a:prstGeom>
        </p:spPr>
      </p:pic>
      <p:pic>
        <p:nvPicPr>
          <p:cNvPr id="11" name="Picture 10"/>
          <p:cNvPicPr>
            <a:picLocks noChangeAspect="1"/>
          </p:cNvPicPr>
          <p:nvPr/>
        </p:nvPicPr>
        <p:blipFill>
          <a:blip r:embed="rId8"/>
          <a:stretch>
            <a:fillRect/>
          </a:stretch>
        </p:blipFill>
        <p:spPr>
          <a:xfrm>
            <a:off x="4485774" y="1540711"/>
            <a:ext cx="673100" cy="584200"/>
          </a:xfrm>
          <a:prstGeom prst="rect">
            <a:avLst/>
          </a:prstGeom>
        </p:spPr>
      </p:pic>
      <p:pic>
        <p:nvPicPr>
          <p:cNvPr id="12" name="Picture 11"/>
          <p:cNvPicPr>
            <a:picLocks noChangeAspect="1"/>
          </p:cNvPicPr>
          <p:nvPr/>
        </p:nvPicPr>
        <p:blipFill>
          <a:blip r:embed="rId9"/>
          <a:stretch>
            <a:fillRect/>
          </a:stretch>
        </p:blipFill>
        <p:spPr>
          <a:xfrm>
            <a:off x="5763127" y="1301752"/>
            <a:ext cx="584200" cy="266700"/>
          </a:xfrm>
          <a:prstGeom prst="rect">
            <a:avLst/>
          </a:prstGeom>
        </p:spPr>
      </p:pic>
      <p:pic>
        <p:nvPicPr>
          <p:cNvPr id="13" name="Picture 12"/>
          <p:cNvPicPr>
            <a:picLocks noChangeAspect="1"/>
          </p:cNvPicPr>
          <p:nvPr/>
        </p:nvPicPr>
        <p:blipFill>
          <a:blip r:embed="rId10"/>
          <a:stretch>
            <a:fillRect/>
          </a:stretch>
        </p:blipFill>
        <p:spPr>
          <a:xfrm>
            <a:off x="6470984" y="1261311"/>
            <a:ext cx="520700" cy="571500"/>
          </a:xfrm>
          <a:prstGeom prst="rect">
            <a:avLst/>
          </a:prstGeom>
        </p:spPr>
      </p:pic>
      <p:pic>
        <p:nvPicPr>
          <p:cNvPr id="14" name="Picture 13"/>
          <p:cNvPicPr>
            <a:picLocks noChangeAspect="1"/>
          </p:cNvPicPr>
          <p:nvPr/>
        </p:nvPicPr>
        <p:blipFill>
          <a:blip r:embed="rId11"/>
          <a:stretch>
            <a:fillRect/>
          </a:stretch>
        </p:blipFill>
        <p:spPr>
          <a:xfrm>
            <a:off x="7691104" y="1301752"/>
            <a:ext cx="927100" cy="317500"/>
          </a:xfrm>
          <a:prstGeom prst="rect">
            <a:avLst/>
          </a:prstGeom>
        </p:spPr>
      </p:pic>
      <p:pic>
        <p:nvPicPr>
          <p:cNvPr id="15" name="Picture 14"/>
          <p:cNvPicPr>
            <a:picLocks noChangeAspect="1"/>
          </p:cNvPicPr>
          <p:nvPr/>
        </p:nvPicPr>
        <p:blipFill>
          <a:blip r:embed="rId12"/>
          <a:stretch>
            <a:fillRect/>
          </a:stretch>
        </p:blipFill>
        <p:spPr>
          <a:xfrm>
            <a:off x="7944352" y="1691774"/>
            <a:ext cx="977900" cy="914400"/>
          </a:xfrm>
          <a:prstGeom prst="rect">
            <a:avLst/>
          </a:prstGeom>
        </p:spPr>
      </p:pic>
      <p:pic>
        <p:nvPicPr>
          <p:cNvPr id="16" name="Picture 15"/>
          <p:cNvPicPr>
            <a:picLocks noChangeAspect="1"/>
          </p:cNvPicPr>
          <p:nvPr/>
        </p:nvPicPr>
        <p:blipFill>
          <a:blip r:embed="rId13"/>
          <a:stretch>
            <a:fillRect/>
          </a:stretch>
        </p:blipFill>
        <p:spPr>
          <a:xfrm>
            <a:off x="7412620" y="1712161"/>
            <a:ext cx="469900" cy="241300"/>
          </a:xfrm>
          <a:prstGeom prst="rect">
            <a:avLst/>
          </a:prstGeom>
        </p:spPr>
      </p:pic>
      <p:pic>
        <p:nvPicPr>
          <p:cNvPr id="17" name="Picture 16"/>
          <p:cNvPicPr>
            <a:picLocks noChangeAspect="1"/>
          </p:cNvPicPr>
          <p:nvPr/>
        </p:nvPicPr>
        <p:blipFill>
          <a:blip r:embed="rId14"/>
          <a:stretch>
            <a:fillRect/>
          </a:stretch>
        </p:blipFill>
        <p:spPr>
          <a:xfrm>
            <a:off x="7283952" y="2291348"/>
            <a:ext cx="660400" cy="266700"/>
          </a:xfrm>
          <a:prstGeom prst="rect">
            <a:avLst/>
          </a:prstGeom>
        </p:spPr>
      </p:pic>
      <p:pic>
        <p:nvPicPr>
          <p:cNvPr id="18" name="Picture 17"/>
          <p:cNvPicPr>
            <a:picLocks noChangeAspect="1"/>
          </p:cNvPicPr>
          <p:nvPr/>
        </p:nvPicPr>
        <p:blipFill>
          <a:blip r:embed="rId15"/>
          <a:stretch>
            <a:fillRect/>
          </a:stretch>
        </p:blipFill>
        <p:spPr>
          <a:xfrm>
            <a:off x="6384758" y="2055395"/>
            <a:ext cx="685800" cy="355600"/>
          </a:xfrm>
          <a:prstGeom prst="rect">
            <a:avLst/>
          </a:prstGeom>
        </p:spPr>
      </p:pic>
      <p:pic>
        <p:nvPicPr>
          <p:cNvPr id="19" name="Picture 18"/>
          <p:cNvPicPr>
            <a:picLocks noChangeAspect="1"/>
          </p:cNvPicPr>
          <p:nvPr/>
        </p:nvPicPr>
        <p:blipFill>
          <a:blip r:embed="rId16"/>
          <a:stretch>
            <a:fillRect/>
          </a:stretch>
        </p:blipFill>
        <p:spPr>
          <a:xfrm>
            <a:off x="5616074" y="1894974"/>
            <a:ext cx="711200" cy="711200"/>
          </a:xfrm>
          <a:prstGeom prst="rect">
            <a:avLst/>
          </a:prstGeom>
        </p:spPr>
      </p:pic>
      <p:pic>
        <p:nvPicPr>
          <p:cNvPr id="20" name="Picture 19"/>
          <p:cNvPicPr>
            <a:picLocks noChangeAspect="1"/>
          </p:cNvPicPr>
          <p:nvPr/>
        </p:nvPicPr>
        <p:blipFill>
          <a:blip r:embed="rId17"/>
          <a:stretch>
            <a:fillRect/>
          </a:stretch>
        </p:blipFill>
        <p:spPr>
          <a:xfrm>
            <a:off x="4694319" y="2271295"/>
            <a:ext cx="635000" cy="279400"/>
          </a:xfrm>
          <a:prstGeom prst="rect">
            <a:avLst/>
          </a:prstGeom>
        </p:spPr>
      </p:pic>
      <p:pic>
        <p:nvPicPr>
          <p:cNvPr id="21" name="Picture 20"/>
          <p:cNvPicPr>
            <a:picLocks noChangeAspect="1"/>
          </p:cNvPicPr>
          <p:nvPr/>
        </p:nvPicPr>
        <p:blipFill>
          <a:blip r:embed="rId18"/>
          <a:stretch>
            <a:fillRect/>
          </a:stretch>
        </p:blipFill>
        <p:spPr>
          <a:xfrm>
            <a:off x="3888874" y="1852195"/>
            <a:ext cx="596900" cy="838200"/>
          </a:xfrm>
          <a:prstGeom prst="rect">
            <a:avLst/>
          </a:prstGeom>
        </p:spPr>
      </p:pic>
      <p:pic>
        <p:nvPicPr>
          <p:cNvPr id="22" name="Picture 21"/>
          <p:cNvPicPr>
            <a:picLocks noChangeAspect="1"/>
          </p:cNvPicPr>
          <p:nvPr/>
        </p:nvPicPr>
        <p:blipFill>
          <a:blip r:embed="rId19"/>
          <a:stretch>
            <a:fillRect/>
          </a:stretch>
        </p:blipFill>
        <p:spPr>
          <a:xfrm>
            <a:off x="3118184" y="2233195"/>
            <a:ext cx="635000" cy="317500"/>
          </a:xfrm>
          <a:prstGeom prst="rect">
            <a:avLst/>
          </a:prstGeom>
        </p:spPr>
      </p:pic>
      <p:pic>
        <p:nvPicPr>
          <p:cNvPr id="23" name="Picture 22"/>
          <p:cNvPicPr>
            <a:picLocks noChangeAspect="1"/>
          </p:cNvPicPr>
          <p:nvPr/>
        </p:nvPicPr>
        <p:blipFill>
          <a:blip r:embed="rId20"/>
          <a:stretch>
            <a:fillRect/>
          </a:stretch>
        </p:blipFill>
        <p:spPr>
          <a:xfrm>
            <a:off x="2078121" y="2124911"/>
            <a:ext cx="723900" cy="609600"/>
          </a:xfrm>
          <a:prstGeom prst="rect">
            <a:avLst/>
          </a:prstGeom>
        </p:spPr>
      </p:pic>
      <p:pic>
        <p:nvPicPr>
          <p:cNvPr id="24" name="Picture 23"/>
          <p:cNvPicPr>
            <a:picLocks noChangeAspect="1"/>
          </p:cNvPicPr>
          <p:nvPr/>
        </p:nvPicPr>
        <p:blipFill>
          <a:blip r:embed="rId21"/>
          <a:stretch>
            <a:fillRect/>
          </a:stretch>
        </p:blipFill>
        <p:spPr>
          <a:xfrm>
            <a:off x="1208088" y="2291348"/>
            <a:ext cx="889000" cy="393700"/>
          </a:xfrm>
          <a:prstGeom prst="rect">
            <a:avLst/>
          </a:prstGeom>
        </p:spPr>
      </p:pic>
      <p:pic>
        <p:nvPicPr>
          <p:cNvPr id="25" name="Picture 24"/>
          <p:cNvPicPr>
            <a:picLocks noChangeAspect="1"/>
          </p:cNvPicPr>
          <p:nvPr/>
        </p:nvPicPr>
        <p:blipFill>
          <a:blip r:embed="rId22"/>
          <a:stretch>
            <a:fillRect/>
          </a:stretch>
        </p:blipFill>
        <p:spPr>
          <a:xfrm>
            <a:off x="448762" y="2410995"/>
            <a:ext cx="520700" cy="266700"/>
          </a:xfrm>
          <a:prstGeom prst="rect">
            <a:avLst/>
          </a:prstGeom>
        </p:spPr>
      </p:pic>
      <p:pic>
        <p:nvPicPr>
          <p:cNvPr id="26" name="Picture 25"/>
          <p:cNvPicPr>
            <a:picLocks noChangeAspect="1"/>
          </p:cNvPicPr>
          <p:nvPr/>
        </p:nvPicPr>
        <p:blipFill>
          <a:blip r:embed="rId23"/>
          <a:stretch>
            <a:fillRect/>
          </a:stretch>
        </p:blipFill>
        <p:spPr>
          <a:xfrm>
            <a:off x="534988" y="1852195"/>
            <a:ext cx="673100" cy="355600"/>
          </a:xfrm>
          <a:prstGeom prst="rect">
            <a:avLst/>
          </a:prstGeom>
        </p:spPr>
      </p:pic>
      <p:pic>
        <p:nvPicPr>
          <p:cNvPr id="28" name="Picture 27" descr="garbage_can__with_paper_pc_800_clr_3924.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219782" y="4620127"/>
            <a:ext cx="2237873" cy="2237873"/>
          </a:xfrm>
          <a:prstGeom prst="rect">
            <a:avLst/>
          </a:prstGeom>
        </p:spPr>
      </p:pic>
      <p:sp>
        <p:nvSpPr>
          <p:cNvPr id="2" name="TextBox 1"/>
          <p:cNvSpPr txBox="1"/>
          <p:nvPr/>
        </p:nvSpPr>
        <p:spPr>
          <a:xfrm>
            <a:off x="171450" y="3762375"/>
            <a:ext cx="2946734" cy="2893100"/>
          </a:xfrm>
          <a:prstGeom prst="rect">
            <a:avLst/>
          </a:prstGeom>
          <a:noFill/>
        </p:spPr>
        <p:txBody>
          <a:bodyPr wrap="square" rtlCol="0">
            <a:spAutoFit/>
          </a:bodyPr>
          <a:lstStyle/>
          <a:p>
            <a:r>
              <a:rPr lang="en-GB" sz="2000" b="1" dirty="0"/>
              <a:t>Reduction of</a:t>
            </a:r>
          </a:p>
          <a:p>
            <a:pPr marL="285750" indent="-285750">
              <a:buFont typeface="Arial"/>
              <a:buChar char="•"/>
            </a:pPr>
            <a:r>
              <a:rPr lang="en-GB" sz="1200" dirty="0"/>
              <a:t>Duplication of entry </a:t>
            </a:r>
          </a:p>
          <a:p>
            <a:pPr marL="285750" indent="-285750">
              <a:buFont typeface="Arial"/>
              <a:buChar char="•"/>
            </a:pPr>
            <a:r>
              <a:rPr lang="en-GB" sz="1200" dirty="0"/>
              <a:t>Excel Spreadsheets</a:t>
            </a:r>
          </a:p>
          <a:p>
            <a:pPr marL="285750" indent="-285750">
              <a:buFont typeface="Arial"/>
              <a:buChar char="•"/>
            </a:pPr>
            <a:r>
              <a:rPr lang="en-GB" sz="1200" dirty="0"/>
              <a:t>Sources of information</a:t>
            </a:r>
          </a:p>
          <a:p>
            <a:pPr marL="285750" indent="-285750">
              <a:buFont typeface="Arial"/>
              <a:buChar char="•"/>
            </a:pPr>
            <a:r>
              <a:rPr lang="en-GB" sz="1200" dirty="0"/>
              <a:t>Possibilities for misinterpretation / error</a:t>
            </a:r>
          </a:p>
          <a:p>
            <a:pPr marL="285750" indent="-285750">
              <a:buFont typeface="Arial"/>
              <a:buChar char="•"/>
            </a:pPr>
            <a:r>
              <a:rPr lang="en-GB" sz="1200" dirty="0"/>
              <a:t>Missed opportunities to “see” early warnings</a:t>
            </a:r>
          </a:p>
          <a:p>
            <a:pPr marL="285750" indent="-285750">
              <a:buFont typeface="Arial"/>
              <a:buChar char="•"/>
            </a:pPr>
            <a:r>
              <a:rPr lang="en-GB" sz="1200" dirty="0"/>
              <a:t>Time taken to update systems and report, rather than work on the project</a:t>
            </a:r>
          </a:p>
          <a:p>
            <a:pPr marL="285750" indent="-285750">
              <a:buFont typeface="Arial"/>
              <a:buChar char="•"/>
            </a:pPr>
            <a:r>
              <a:rPr lang="en-GB" sz="1200" dirty="0"/>
              <a:t>Costs associated with maintaining those systems</a:t>
            </a:r>
          </a:p>
          <a:p>
            <a:endParaRPr lang="en-US" dirty="0"/>
          </a:p>
        </p:txBody>
      </p:sp>
      <p:sp>
        <p:nvSpPr>
          <p:cNvPr id="27" name="Right Arrow 26"/>
          <p:cNvSpPr/>
          <p:nvPr/>
        </p:nvSpPr>
        <p:spPr bwMode="auto">
          <a:xfrm>
            <a:off x="2440071" y="3157622"/>
            <a:ext cx="6577012" cy="1102226"/>
          </a:xfrm>
          <a:prstGeom prst="rightArrow">
            <a:avLst>
              <a:gd name="adj1" fmla="val 50000"/>
              <a:gd name="adj2" fmla="val 43460"/>
            </a:avLst>
          </a:prstGeom>
          <a:solidFill>
            <a:schemeClr val="accent3">
              <a:lumMod val="85000"/>
            </a:schemeClr>
          </a:solidFill>
          <a:ln w="9525" cap="flat" cmpd="sng" algn="ctr">
            <a:solidFill>
              <a:srgbClr val="FF0000"/>
            </a:solidFill>
            <a:prstDash val="solid"/>
            <a:round/>
            <a:headEnd type="none" w="med" len="med"/>
            <a:tailEnd type="none" w="med" len="med"/>
          </a:ln>
          <a:effectLst/>
        </p:spPr>
        <p:txBody>
          <a:bodyPr anchor="b"/>
          <a:lstStyle/>
          <a:p>
            <a:pPr algn="ctr">
              <a:defRPr/>
            </a:pPr>
            <a:r>
              <a:rPr lang="en-GB" sz="1400" dirty="0">
                <a:solidFill>
                  <a:schemeClr val="bg1"/>
                </a:solidFill>
                <a:latin typeface="Arial Black" panose="020B0A04020102020204" pitchFamily="34" charset="0"/>
              </a:rPr>
              <a:t>Platform for driving Projects business,</a:t>
            </a:r>
          </a:p>
          <a:p>
            <a:pPr algn="ctr">
              <a:defRPr/>
            </a:pPr>
            <a:r>
              <a:rPr lang="en-GB" sz="1400" dirty="0">
                <a:solidFill>
                  <a:schemeClr val="bg1"/>
                </a:solidFill>
                <a:latin typeface="Arial Black" panose="020B0A04020102020204" pitchFamily="34" charset="0"/>
              </a:rPr>
              <a:t>Incorporating PM methodology, key policies &amp; procedures  </a:t>
            </a:r>
          </a:p>
        </p:txBody>
      </p:sp>
      <p:sp>
        <p:nvSpPr>
          <p:cNvPr id="29" name="TextBox 131"/>
          <p:cNvSpPr txBox="1"/>
          <p:nvPr/>
        </p:nvSpPr>
        <p:spPr>
          <a:xfrm>
            <a:off x="5708020" y="4571336"/>
            <a:ext cx="3291840" cy="1696362"/>
          </a:xfrm>
          <a:prstGeom prst="rect">
            <a:avLst/>
          </a:prstGeom>
          <a:noFill/>
        </p:spPr>
        <p:txBody>
          <a:bodyPr wrap="square" rtlCol="0">
            <a:spAutoFit/>
          </a:bodyPr>
          <a:lstStyle>
            <a:defPPr>
              <a:defRPr lang="en-US"/>
            </a:defPPr>
            <a:lvl1pPr algn="l" rtl="0" eaLnBrk="0" fontAlgn="base" hangingPunct="0">
              <a:lnSpc>
                <a:spcPct val="110000"/>
              </a:lnSpc>
              <a:spcBef>
                <a:spcPct val="0"/>
              </a:spcBef>
              <a:spcAft>
                <a:spcPct val="0"/>
              </a:spcAft>
              <a:defRPr sz="5400" b="1" kern="1200">
                <a:solidFill>
                  <a:schemeClr val="tx1"/>
                </a:solidFill>
                <a:latin typeface="Arial" pitchFamily="34" charset="0"/>
                <a:ea typeface="ＭＳ Ｐゴシック" pitchFamily="34" charset="-128"/>
                <a:cs typeface="+mn-cs"/>
              </a:defRPr>
            </a:lvl1pPr>
            <a:lvl2pPr marL="457200" algn="l" rtl="0" eaLnBrk="0" fontAlgn="base" hangingPunct="0">
              <a:lnSpc>
                <a:spcPct val="110000"/>
              </a:lnSpc>
              <a:spcBef>
                <a:spcPct val="0"/>
              </a:spcBef>
              <a:spcAft>
                <a:spcPct val="0"/>
              </a:spcAft>
              <a:defRPr sz="5400" b="1" kern="1200">
                <a:solidFill>
                  <a:schemeClr val="tx1"/>
                </a:solidFill>
                <a:latin typeface="Arial" pitchFamily="34" charset="0"/>
                <a:ea typeface="ＭＳ Ｐゴシック" pitchFamily="34" charset="-128"/>
                <a:cs typeface="+mn-cs"/>
              </a:defRPr>
            </a:lvl2pPr>
            <a:lvl3pPr marL="914400" algn="l" rtl="0" eaLnBrk="0" fontAlgn="base" hangingPunct="0">
              <a:lnSpc>
                <a:spcPct val="110000"/>
              </a:lnSpc>
              <a:spcBef>
                <a:spcPct val="0"/>
              </a:spcBef>
              <a:spcAft>
                <a:spcPct val="0"/>
              </a:spcAft>
              <a:defRPr sz="5400" b="1" kern="1200">
                <a:solidFill>
                  <a:schemeClr val="tx1"/>
                </a:solidFill>
                <a:latin typeface="Arial" pitchFamily="34" charset="0"/>
                <a:ea typeface="ＭＳ Ｐゴシック" pitchFamily="34" charset="-128"/>
                <a:cs typeface="+mn-cs"/>
              </a:defRPr>
            </a:lvl3pPr>
            <a:lvl4pPr marL="1371600" algn="l" rtl="0" eaLnBrk="0" fontAlgn="base" hangingPunct="0">
              <a:lnSpc>
                <a:spcPct val="110000"/>
              </a:lnSpc>
              <a:spcBef>
                <a:spcPct val="0"/>
              </a:spcBef>
              <a:spcAft>
                <a:spcPct val="0"/>
              </a:spcAft>
              <a:defRPr sz="5400" b="1" kern="1200">
                <a:solidFill>
                  <a:schemeClr val="tx1"/>
                </a:solidFill>
                <a:latin typeface="Arial" pitchFamily="34" charset="0"/>
                <a:ea typeface="ＭＳ Ｐゴシック" pitchFamily="34" charset="-128"/>
                <a:cs typeface="+mn-cs"/>
              </a:defRPr>
            </a:lvl4pPr>
            <a:lvl5pPr marL="1828800" algn="l" rtl="0" eaLnBrk="0" fontAlgn="base" hangingPunct="0">
              <a:lnSpc>
                <a:spcPct val="110000"/>
              </a:lnSpc>
              <a:spcBef>
                <a:spcPct val="0"/>
              </a:spcBef>
              <a:spcAft>
                <a:spcPct val="0"/>
              </a:spcAft>
              <a:defRPr sz="54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54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54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54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5400" b="1" kern="1200">
                <a:solidFill>
                  <a:schemeClr val="tx1"/>
                </a:solidFill>
                <a:latin typeface="Arial" pitchFamily="34" charset="0"/>
                <a:ea typeface="ＭＳ Ｐゴシック" pitchFamily="34" charset="-128"/>
                <a:cs typeface="+mn-cs"/>
              </a:defRPr>
            </a:lvl9pPr>
          </a:lstStyle>
          <a:p>
            <a:r>
              <a:rPr lang="en-GB" sz="1600" dirty="0">
                <a:solidFill>
                  <a:srgbClr val="00B050"/>
                </a:solidFill>
              </a:rPr>
              <a:t>Single tool for Project Managers to manage the execution of their project portfolio with single data entry, better visibility and control linked to other business apps.</a:t>
            </a:r>
            <a:endParaRPr lang="en-US" sz="1600" dirty="0">
              <a:solidFill>
                <a:srgbClr val="00B050"/>
              </a:solidFill>
            </a:endParaRPr>
          </a:p>
        </p:txBody>
      </p:sp>
    </p:spTree>
    <p:extLst>
      <p:ext uri="{BB962C8B-B14F-4D97-AF65-F5344CB8AC3E}">
        <p14:creationId xmlns:p14="http://schemas.microsoft.com/office/powerpoint/2010/main" val="26072856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par>
                          <p:cTn id="29" fill="hold">
                            <p:stCondLst>
                              <p:cond delay="500"/>
                            </p:stCondLst>
                            <p:childTnLst>
                              <p:par>
                                <p:cTn id="30" presetID="0" presetClass="path" presetSubtype="0" accel="50000" decel="50000" fill="hold" nodeType="afterEffect">
                                  <p:stCondLst>
                                    <p:cond delay="0"/>
                                  </p:stCondLst>
                                  <p:childTnLst>
                                    <p:animMotion origin="layout" path="M 1.38889E-6 9.25926E-6 C 0.14966 0.11389 0.29948 0.22801 0.24566 0.2845 C 0.19184 0.34098 -0.27343 0.29491 -0.32309 0.33913 C -0.37274 0.38334 -0.21267 0.46644 -0.0526 0.54954 " pathEditMode="relative" ptsTypes="aaaA">
                                      <p:cBhvr>
                                        <p:cTn id="31" dur="2000" fill="hold"/>
                                        <p:tgtEl>
                                          <p:spTgt spid="9"/>
                                        </p:tgtEl>
                                        <p:attrNameLst>
                                          <p:attrName>ppt_x</p:attrName>
                                          <p:attrName>ppt_y</p:attrName>
                                        </p:attrNameLst>
                                      </p:cBhvr>
                                    </p:animMotion>
                                  </p:childTnLst>
                                </p:cTn>
                              </p:par>
                            </p:childTnLst>
                          </p:cTn>
                        </p:par>
                        <p:par>
                          <p:cTn id="32" fill="hold">
                            <p:stCondLst>
                              <p:cond delay="2500"/>
                            </p:stCondLst>
                            <p:childTnLst>
                              <p:par>
                                <p:cTn id="33" presetID="0" presetClass="path" presetSubtype="0" accel="50000" decel="50000" fill="hold" nodeType="afterEffect">
                                  <p:stCondLst>
                                    <p:cond delay="0"/>
                                  </p:stCondLst>
                                  <p:childTnLst>
                                    <p:animMotion origin="layout" path="M 8.33333E-7 -7.40741E-7 C 0.05937 0.07824 0.11875 0.15671 0.08628 0.2125 C 0.05381 0.26829 -0.15625 0.28495 -0.19445 0.33519 C -0.23264 0.38542 -0.15157 0.48333 -0.14323 0.51458 " pathEditMode="relative" ptsTypes="aaaA">
                                      <p:cBhvr>
                                        <p:cTn id="34" dur="2000" fill="hold"/>
                                        <p:tgtEl>
                                          <p:spTgt spid="10"/>
                                        </p:tgtEl>
                                        <p:attrNameLst>
                                          <p:attrName>ppt_x</p:attrName>
                                          <p:attrName>ppt_y</p:attrName>
                                        </p:attrNameLst>
                                      </p:cBhvr>
                                    </p:animMotion>
                                  </p:childTnLst>
                                </p:cTn>
                              </p:par>
                            </p:childTnLst>
                          </p:cTn>
                        </p:par>
                        <p:par>
                          <p:cTn id="35" fill="hold">
                            <p:stCondLst>
                              <p:cond delay="4500"/>
                            </p:stCondLst>
                            <p:childTnLst>
                              <p:par>
                                <p:cTn id="36" presetID="0" presetClass="path" presetSubtype="0" accel="50000" decel="50000" fill="hold" nodeType="afterEffect">
                                  <p:stCondLst>
                                    <p:cond delay="0"/>
                                  </p:stCondLst>
                                  <p:childTnLst>
                                    <p:animMotion origin="layout" path="M 8.33333E-6 1.48148E-6 C -0.03437 0.11782 -0.06857 0.23588 -0.11996 0.28657 C -0.17135 0.33727 -0.26423 0.27708 -0.3085 0.30393 C -0.35277 0.33079 -0.36944 0.38958 -0.38593 0.44838 " pathEditMode="relative" ptsTypes="aaaA">
                                      <p:cBhvr>
                                        <p:cTn id="37" dur="2000" fill="hold"/>
                                        <p:tgtEl>
                                          <p:spTgt spid="16"/>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5E-6 -4.07407E-6 L 0.18855 -4.07407E-6 C 0.2731 -4.07407E-6 0.37726 0.14769 0.37726 0.26806 L 0.37726 0.53612 " pathEditMode="relative" rAng="0" ptsTypes="FfFF">
                                      <p:cBhvr>
                                        <p:cTn id="41" dur="2000" fill="hold"/>
                                        <p:tgtEl>
                                          <p:spTgt spid="5"/>
                                        </p:tgtEl>
                                        <p:attrNameLst>
                                          <p:attrName>ppt_x</p:attrName>
                                          <p:attrName>ppt_y</p:attrName>
                                        </p:attrNameLst>
                                      </p:cBhvr>
                                      <p:rCtr x="18854" y="26806"/>
                                    </p:animMotion>
                                  </p:childTnLst>
                                </p:cTn>
                              </p:par>
                            </p:childTnLst>
                          </p:cTn>
                        </p:par>
                        <p:par>
                          <p:cTn id="42" fill="hold">
                            <p:stCondLst>
                              <p:cond delay="2000"/>
                            </p:stCondLst>
                            <p:childTnLst>
                              <p:par>
                                <p:cTn id="43" presetID="0" presetClass="path" presetSubtype="0" accel="50000" decel="50000" fill="hold" nodeType="afterEffect">
                                  <p:stCondLst>
                                    <p:cond delay="0"/>
                                  </p:stCondLst>
                                  <p:childTnLst>
                                    <p:animMotion origin="layout" path="M -0.07796 0.00787 C -0.14549 0.03333 -0.21285 0.0588 -0.20504 0.10139 C -0.19723 0.14398 -0.06493 0.21181 -0.03108 0.26319 C 0.00277 0.31458 0.00034 0.36204 -0.00191 0.40949 " pathEditMode="relative" ptsTypes="aaaA">
                                      <p:cBhvr>
                                        <p:cTn id="44" dur="2000" fill="hold"/>
                                        <p:tgtEl>
                                          <p:spTgt spid="21"/>
                                        </p:tgtEl>
                                        <p:attrNameLst>
                                          <p:attrName>ppt_x</p:attrName>
                                          <p:attrName>ppt_y</p:attrName>
                                        </p:attrNameLst>
                                      </p:cBhvr>
                                    </p:animMotion>
                                  </p:childTnLst>
                                </p:cTn>
                              </p:par>
                            </p:childTnLst>
                          </p:cTn>
                        </p:par>
                        <p:par>
                          <p:cTn id="45" fill="hold">
                            <p:stCondLst>
                              <p:cond delay="4000"/>
                            </p:stCondLst>
                            <p:childTnLst>
                              <p:par>
                                <p:cTn id="46" presetID="0" presetClass="path" presetSubtype="0" accel="50000" decel="50000" fill="hold" nodeType="afterEffect">
                                  <p:stCondLst>
                                    <p:cond delay="0"/>
                                  </p:stCondLst>
                                  <p:childTnLst>
                                    <p:animMotion origin="layout" path="M -2.77778E-6 -2.96296E-6 C 0.09914 0.07639 0.19827 0.15278 0.22657 0.20463 C 0.25486 0.25648 0.17552 0.28171 0.16962 0.31181 C 0.16372 0.3419 0.17761 0.36389 0.1915 0.38588 " pathEditMode="relative" ptsTypes="aaaA">
                                      <p:cBhvr>
                                        <p:cTn id="47" dur="2000" fill="hold"/>
                                        <p:tgtEl>
                                          <p:spTgt spid="23"/>
                                        </p:tgtEl>
                                        <p:attrNameLst>
                                          <p:attrName>ppt_x</p:attrName>
                                          <p:attrName>ppt_y</p:attrName>
                                        </p:attrNameLst>
                                      </p:cBhvr>
                                    </p:animMotion>
                                  </p:childTnLst>
                                </p:cTn>
                              </p:par>
                            </p:childTnLst>
                          </p:cTn>
                        </p:par>
                        <p:par>
                          <p:cTn id="48" fill="hold">
                            <p:stCondLst>
                              <p:cond delay="6000"/>
                            </p:stCondLst>
                            <p:childTnLst>
                              <p:par>
                                <p:cTn id="49" presetID="0" presetClass="path" presetSubtype="0" accel="50000" decel="50000" fill="hold" nodeType="afterEffect">
                                  <p:stCondLst>
                                    <p:cond delay="0"/>
                                  </p:stCondLst>
                                  <p:childTnLst>
                                    <p:animMotion origin="layout" path="M -1.66667E-6 -2.59259E-6 C 0.03837 0.01875 0.07691 0.03773 0.05834 0.07014 C 0.03976 0.10255 -0.08698 0.14283 -0.11111 0.19491 C -0.13524 0.24699 -0.11076 0.31459 -0.08628 0.38218 " pathEditMode="relative" ptsTypes="aaaA">
                                      <p:cBhvr>
                                        <p:cTn id="50" dur="2000" fill="hold"/>
                                        <p:tgtEl>
                                          <p:spTgt spid="20"/>
                                        </p:tgtEl>
                                        <p:attrNameLst>
                                          <p:attrName>ppt_x</p:attrName>
                                          <p:attrName>ppt_y</p:attrName>
                                        </p:attrNameLst>
                                      </p:cBhvr>
                                    </p:animMotion>
                                  </p:childTnLst>
                                </p:cTn>
                              </p:par>
                            </p:childTnLst>
                          </p:cTn>
                        </p:par>
                        <p:par>
                          <p:cTn id="51" fill="hold">
                            <p:stCondLst>
                              <p:cond delay="8000"/>
                            </p:stCondLst>
                            <p:childTnLst>
                              <p:par>
                                <p:cTn id="52" presetID="0" presetClass="path" presetSubtype="0" accel="50000" decel="50000" fill="hold" nodeType="afterEffect">
                                  <p:stCondLst>
                                    <p:cond delay="0"/>
                                  </p:stCondLst>
                                  <p:childTnLst>
                                    <p:animMotion origin="layout" path="M 5.55556E-6 -3.7037E-7 C -0.04912 0.03079 -0.09825 0.06158 -0.07898 0.10926 C -0.05971 0.15695 0.09011 0.24329 0.11546 0.28658 C 0.14081 0.32986 0.10695 0.34908 0.0731 0.36852 " pathEditMode="relative" ptsTypes="aaaA">
                                      <p:cBhvr>
                                        <p:cTn id="53" dur="2000" fill="hold"/>
                                        <p:tgtEl>
                                          <p:spTgt spid="22"/>
                                        </p:tgtEl>
                                        <p:attrNameLst>
                                          <p:attrName>ppt_x</p:attrName>
                                          <p:attrName>ppt_y</p:attrName>
                                        </p:attrNameLst>
                                      </p:cBhvr>
                                    </p:animMotion>
                                  </p:childTnLst>
                                </p:cTn>
                              </p:par>
                            </p:childTnLst>
                          </p:cTn>
                        </p:par>
                        <p:par>
                          <p:cTn id="54" fill="hold">
                            <p:stCondLst>
                              <p:cond delay="10000"/>
                            </p:stCondLst>
                            <p:childTnLst>
                              <p:par>
                                <p:cTn id="55" presetID="0" presetClass="path" presetSubtype="0" accel="50000" decel="50000" fill="hold" nodeType="afterEffect">
                                  <p:stCondLst>
                                    <p:cond delay="0"/>
                                  </p:stCondLst>
                                  <p:childTnLst>
                                    <p:animMotion origin="layout" path="M 1.38889E-6 -1.48148E-6 C 0.25885 0.08635 0.5177 0.17292 0.52187 0.23588 C 0.52604 0.29885 0.09305 0.33056 0.02482 0.37825 C -0.04341 0.42593 0.03455 0.47408 0.1125 0.52246 " pathEditMode="relative" ptsTypes="aaaA">
                                      <p:cBhvr>
                                        <p:cTn id="56" dur="2000" fill="hold"/>
                                        <p:tgtEl>
                                          <p:spTgt spid="7"/>
                                        </p:tgtEl>
                                        <p:attrNameLst>
                                          <p:attrName>ppt_x</p:attrName>
                                          <p:attrName>ppt_y</p:attrName>
                                        </p:attrNameLst>
                                      </p:cBhvr>
                                    </p:animMotion>
                                  </p:childTnLst>
                                </p:cTn>
                              </p:par>
                            </p:childTnLst>
                          </p:cTn>
                        </p:par>
                        <p:par>
                          <p:cTn id="57" fill="hold">
                            <p:stCondLst>
                              <p:cond delay="12000"/>
                            </p:stCondLst>
                            <p:childTnLst>
                              <p:par>
                                <p:cTn id="58" presetID="0" presetClass="path" presetSubtype="0" accel="50000" decel="50000" fill="hold" nodeType="afterEffect">
                                  <p:stCondLst>
                                    <p:cond delay="0"/>
                                  </p:stCondLst>
                                  <p:childTnLst>
                                    <p:animMotion origin="layout" path="M -4.72222E-6 1.85185E-6 C 0.04983 0.03125 0.09983 0.0625 0.04983 0.10139 C -0.00017 0.14028 -0.22829 0.19306 -0.29965 0.23403 C -0.371 0.275 -0.37482 0.31088 -0.37864 0.34699 " pathEditMode="relative" ptsTypes="aaaA">
                                      <p:cBhvr>
                                        <p:cTn id="59" dur="2000" fill="hold"/>
                                        <p:tgtEl>
                                          <p:spTgt spid="17"/>
                                        </p:tgtEl>
                                        <p:attrNameLst>
                                          <p:attrName>ppt_x</p:attrName>
                                          <p:attrName>ppt_y</p:attrName>
                                        </p:attrNameLst>
                                      </p:cBhvr>
                                    </p:animMotion>
                                  </p:childTnLst>
                                </p:cTn>
                              </p:par>
                            </p:childTnLst>
                          </p:cTn>
                        </p:par>
                        <p:par>
                          <p:cTn id="60" fill="hold">
                            <p:stCondLst>
                              <p:cond delay="14000"/>
                            </p:stCondLst>
                            <p:childTnLst>
                              <p:par>
                                <p:cTn id="61" presetID="0" presetClass="path" presetSubtype="0" accel="50000" decel="50000" fill="hold" nodeType="afterEffect">
                                  <p:stCondLst>
                                    <p:cond delay="0"/>
                                  </p:stCondLst>
                                  <p:childTnLst>
                                    <p:animMotion origin="layout" path="M 1.94444E-6 2.22222E-6 C 0.0783 0.14467 0.15677 0.28958 0.10365 0.34907 C 0.05052 0.40856 -0.2625 0.32916 -0.31875 0.35671 C -0.375 0.38426 -0.30451 0.4493 -0.23403 0.51458 " pathEditMode="relative" ptsTypes="aaaA">
                                      <p:cBhvr>
                                        <p:cTn id="62" dur="2000" fill="hold"/>
                                        <p:tgtEl>
                                          <p:spTgt spid="12"/>
                                        </p:tgtEl>
                                        <p:attrNameLst>
                                          <p:attrName>ppt_x</p:attrName>
                                          <p:attrName>ppt_y</p:attrName>
                                        </p:attrNameLst>
                                      </p:cBhvr>
                                    </p:animMotion>
                                  </p:childTnLst>
                                </p:cTn>
                              </p:par>
                            </p:childTnLst>
                          </p:cTn>
                        </p:par>
                        <p:par>
                          <p:cTn id="63" fill="hold">
                            <p:stCondLst>
                              <p:cond delay="16000"/>
                            </p:stCondLst>
                            <p:childTnLst>
                              <p:par>
                                <p:cTn id="64" presetID="0" presetClass="path" presetSubtype="0" accel="50000" decel="50000" fill="hold" nodeType="afterEffect">
                                  <p:stCondLst>
                                    <p:cond delay="0"/>
                                  </p:stCondLst>
                                  <p:childTnLst>
                                    <p:animMotion origin="layout" path="M 2.5E-6 1.85185E-6 C 0.04132 0.03958 0.08282 0.07917 0.05278 0.11481 C 0.02275 0.15046 -0.13612 0.16898 -0.17969 0.21435 C -0.22327 0.25972 -0.21615 0.32361 -0.20904 0.38773 " pathEditMode="relative" ptsTypes="aaaA">
                                      <p:cBhvr>
                                        <p:cTn id="65" dur="2000" fill="hold"/>
                                        <p:tgtEl>
                                          <p:spTgt spid="19"/>
                                        </p:tgtEl>
                                        <p:attrNameLst>
                                          <p:attrName>ppt_x</p:attrName>
                                          <p:attrName>ppt_y</p:attrName>
                                        </p:attrNameLst>
                                      </p:cBhvr>
                                    </p:animMotion>
                                  </p:childTnLst>
                                </p:cTn>
                              </p:par>
                            </p:childTnLst>
                          </p:cTn>
                        </p:par>
                        <p:par>
                          <p:cTn id="66" fill="hold">
                            <p:stCondLst>
                              <p:cond delay="18000"/>
                            </p:stCondLst>
                            <p:childTnLst>
                              <p:par>
                                <p:cTn id="67" presetID="0" presetClass="path" presetSubtype="0" accel="50000" decel="50000" fill="hold" nodeType="afterEffect">
                                  <p:stCondLst>
                                    <p:cond delay="0"/>
                                  </p:stCondLst>
                                  <p:childTnLst>
                                    <p:animMotion origin="layout" path="M 2.5E-6 1.48148E-6 C 0.00417 0.05 0.00851 0.10023 -0.04097 0.14051 C -0.09045 0.18079 -0.2533 0.19676 -0.29687 0.2419 C -0.34045 0.28704 -0.32153 0.34908 -0.3026 0.41135 " pathEditMode="relative" ptsTypes="aaaA">
                                      <p:cBhvr>
                                        <p:cTn id="68" dur="2000" fill="hold"/>
                                        <p:tgtEl>
                                          <p:spTgt spid="18"/>
                                        </p:tgtEl>
                                        <p:attrNameLst>
                                          <p:attrName>ppt_x</p:attrName>
                                          <p:attrName>ppt_y</p:attrName>
                                        </p:attrNameLst>
                                      </p:cBhvr>
                                    </p:animMotion>
                                  </p:childTnLst>
                                </p:cTn>
                              </p:par>
                            </p:childTnLst>
                          </p:cTn>
                        </p:par>
                        <p:par>
                          <p:cTn id="69" fill="hold">
                            <p:stCondLst>
                              <p:cond delay="20000"/>
                            </p:stCondLst>
                            <p:childTnLst>
                              <p:par>
                                <p:cTn id="70" presetID="0" presetClass="path" presetSubtype="0" accel="50000" decel="50000" fill="hold" nodeType="afterEffect">
                                  <p:stCondLst>
                                    <p:cond delay="0"/>
                                  </p:stCondLst>
                                  <p:childTnLst>
                                    <p:animMotion origin="layout" path="M 3.88889E-6 1.85185E-6 C 0.24236 0.15324 0.48455 0.30671 0.41371 0.34305 C 0.34288 0.3794 -0.34323 0.19745 -0.42535 0.21829 C -0.50747 0.23912 -0.29323 0.35347 -0.07882 0.46782 " pathEditMode="relative" ptsTypes="aaaA">
                                      <p:cBhvr>
                                        <p:cTn id="71" dur="2000" fill="hold"/>
                                        <p:tgtEl>
                                          <p:spTgt spid="11"/>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nodeType="click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2000"/>
                                        <p:tgtEl>
                                          <p:spTgt spid="29">
                                            <p:txEl>
                                              <p:pRg st="0" end="0"/>
                                            </p:txEl>
                                          </p:spTgt>
                                        </p:tgtEl>
                                      </p:cBhvr>
                                    </p:animEffect>
                                    <p:anim calcmode="lin" valueType="num">
                                      <p:cBhvr>
                                        <p:cTn id="83" dur="2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84" dur="2000" fill="hold"/>
                                        <p:tgtEl>
                                          <p:spTgt spid="2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50"/>
                </a:solidFill>
              </a:rPr>
              <a:t>What we have</a:t>
            </a:r>
            <a:endParaRPr lang="en-US" dirty="0">
              <a:solidFill>
                <a:srgbClr val="00B050"/>
              </a:solidFill>
            </a:endParaRPr>
          </a:p>
        </p:txBody>
      </p:sp>
      <p:pic>
        <p:nvPicPr>
          <p:cNvPr id="4" name="Picture 3"/>
          <p:cNvPicPr>
            <a:picLocks noChangeAspect="1"/>
          </p:cNvPicPr>
          <p:nvPr/>
        </p:nvPicPr>
        <p:blipFill>
          <a:blip r:embed="rId2"/>
          <a:stretch>
            <a:fillRect/>
          </a:stretch>
        </p:blipFill>
        <p:spPr>
          <a:xfrm>
            <a:off x="2495550" y="1438275"/>
            <a:ext cx="4152900" cy="3981450"/>
          </a:xfrm>
          <a:prstGeom prst="rect">
            <a:avLst/>
          </a:prstGeom>
        </p:spPr>
      </p:pic>
    </p:spTree>
    <p:extLst>
      <p:ext uri="{BB962C8B-B14F-4D97-AF65-F5344CB8AC3E}">
        <p14:creationId xmlns:p14="http://schemas.microsoft.com/office/powerpoint/2010/main" val="253608755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50"/>
                </a:solidFill>
              </a:rPr>
              <a:t>How it looks</a:t>
            </a:r>
            <a:endParaRPr lang="en-US" dirty="0">
              <a:solidFill>
                <a:srgbClr val="00B050"/>
              </a:solidFill>
            </a:endParaRPr>
          </a:p>
        </p:txBody>
      </p:sp>
      <p:pic>
        <p:nvPicPr>
          <p:cNvPr id="4" name="Picture 3"/>
          <p:cNvPicPr>
            <a:picLocks noChangeAspect="1"/>
          </p:cNvPicPr>
          <p:nvPr/>
        </p:nvPicPr>
        <p:blipFill>
          <a:blip r:embed="rId2"/>
          <a:stretch>
            <a:fillRect/>
          </a:stretch>
        </p:blipFill>
        <p:spPr>
          <a:xfrm>
            <a:off x="145408" y="1064871"/>
            <a:ext cx="2753747" cy="4360099"/>
          </a:xfrm>
          <a:prstGeom prst="rect">
            <a:avLst/>
          </a:prstGeom>
        </p:spPr>
      </p:pic>
      <p:grpSp>
        <p:nvGrpSpPr>
          <p:cNvPr id="14" name="Group 13"/>
          <p:cNvGrpSpPr/>
          <p:nvPr/>
        </p:nvGrpSpPr>
        <p:grpSpPr>
          <a:xfrm>
            <a:off x="1192193" y="3408171"/>
            <a:ext cx="7789761" cy="2798994"/>
            <a:chOff x="1192193" y="3408171"/>
            <a:chExt cx="7789761" cy="2798994"/>
          </a:xfrm>
        </p:grpSpPr>
        <p:pic>
          <p:nvPicPr>
            <p:cNvPr id="5" name="Picture 4"/>
            <p:cNvPicPr>
              <a:picLocks noChangeAspect="1"/>
            </p:cNvPicPr>
            <p:nvPr/>
          </p:nvPicPr>
          <p:blipFill>
            <a:blip r:embed="rId3"/>
            <a:stretch>
              <a:fillRect/>
            </a:stretch>
          </p:blipFill>
          <p:spPr>
            <a:xfrm>
              <a:off x="1192193" y="3408171"/>
              <a:ext cx="7789761" cy="2798994"/>
            </a:xfrm>
            <a:prstGeom prst="rect">
              <a:avLst/>
            </a:prstGeom>
            <a:solidFill>
              <a:schemeClr val="accent6">
                <a:lumMod val="75000"/>
              </a:schemeClr>
            </a:solidFill>
          </p:spPr>
        </p:pic>
        <p:sp>
          <p:nvSpPr>
            <p:cNvPr id="6" name="Rectangle 5"/>
            <p:cNvSpPr/>
            <p:nvPr/>
          </p:nvSpPr>
          <p:spPr>
            <a:xfrm>
              <a:off x="1493520" y="4019550"/>
              <a:ext cx="445770" cy="87630"/>
            </a:xfrm>
            <a:prstGeom prst="rect">
              <a:avLst/>
            </a:prstGeom>
            <a:solidFill>
              <a:schemeClr val="accent6">
                <a:lumMod val="7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53385" y="4019550"/>
              <a:ext cx="445770" cy="87630"/>
            </a:xfrm>
            <a:prstGeom prst="rect">
              <a:avLst/>
            </a:prstGeom>
            <a:solidFill>
              <a:schemeClr val="accent6">
                <a:lumMod val="7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413250" y="4011930"/>
              <a:ext cx="445770" cy="87630"/>
            </a:xfrm>
            <a:prstGeom prst="rect">
              <a:avLst/>
            </a:prstGeom>
            <a:solidFill>
              <a:schemeClr val="accent6">
                <a:lumMod val="7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387135" y="4019550"/>
              <a:ext cx="445770" cy="87630"/>
            </a:xfrm>
            <a:prstGeom prst="rect">
              <a:avLst/>
            </a:prstGeom>
            <a:solidFill>
              <a:schemeClr val="accent6">
                <a:lumMod val="7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255567" y="4019550"/>
              <a:ext cx="445770" cy="87630"/>
            </a:xfrm>
            <a:prstGeom prst="rect">
              <a:avLst/>
            </a:prstGeom>
            <a:solidFill>
              <a:schemeClr val="accent6">
                <a:lumMod val="7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320885" y="4019550"/>
              <a:ext cx="445770" cy="87630"/>
            </a:xfrm>
            <a:prstGeom prst="rect">
              <a:avLst/>
            </a:prstGeom>
            <a:solidFill>
              <a:schemeClr val="accent6">
                <a:lumMod val="7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297727" y="4027170"/>
              <a:ext cx="445770" cy="87630"/>
            </a:xfrm>
            <a:prstGeom prst="rect">
              <a:avLst/>
            </a:prstGeom>
            <a:solidFill>
              <a:schemeClr val="accent6">
                <a:lumMod val="7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257592" y="4019550"/>
              <a:ext cx="445770" cy="87630"/>
            </a:xfrm>
            <a:prstGeom prst="rect">
              <a:avLst/>
            </a:prstGeom>
            <a:solidFill>
              <a:schemeClr val="accent6">
                <a:lumMod val="7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3963306" y="2458918"/>
            <a:ext cx="3095719" cy="369332"/>
          </a:xfrm>
          <a:prstGeom prst="rect">
            <a:avLst/>
          </a:prstGeom>
        </p:spPr>
        <p:txBody>
          <a:bodyPr wrap="none">
            <a:spAutoFit/>
          </a:bodyPr>
          <a:lstStyle/>
          <a:p>
            <a:r>
              <a:rPr lang="en-GB" dirty="0"/>
              <a:t>Portfolio visibility and control</a:t>
            </a:r>
            <a:endParaRPr lang="en-US" dirty="0"/>
          </a:p>
        </p:txBody>
      </p:sp>
      <p:sp>
        <p:nvSpPr>
          <p:cNvPr id="16" name="Rectangle 15"/>
          <p:cNvSpPr/>
          <p:nvPr/>
        </p:nvSpPr>
        <p:spPr>
          <a:xfrm>
            <a:off x="3225166" y="1162421"/>
            <a:ext cx="4572000" cy="646331"/>
          </a:xfrm>
          <a:prstGeom prst="rect">
            <a:avLst/>
          </a:prstGeom>
        </p:spPr>
        <p:txBody>
          <a:bodyPr>
            <a:spAutoFit/>
          </a:bodyPr>
          <a:lstStyle/>
          <a:p>
            <a:r>
              <a:rPr lang="en-GB" dirty="0"/>
              <a:t>Repeatable Project Management in every country for every project</a:t>
            </a:r>
          </a:p>
        </p:txBody>
      </p:sp>
      <p:cxnSp>
        <p:nvCxnSpPr>
          <p:cNvPr id="19" name="Straight Arrow Connector 18"/>
          <p:cNvCxnSpPr>
            <a:stCxn id="16" idx="1"/>
          </p:cNvCxnSpPr>
          <p:nvPr/>
        </p:nvCxnSpPr>
        <p:spPr>
          <a:xfrm flipH="1">
            <a:off x="1716405" y="1485587"/>
            <a:ext cx="1508761" cy="602520"/>
          </a:xfrm>
          <a:prstGeom prst="straightConnector1">
            <a:avLst/>
          </a:prstGeom>
          <a:ln w="31750" cmpd="sng">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48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ok_compartment_shelving_800_wht_171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89" y="1897516"/>
            <a:ext cx="4770757" cy="2893162"/>
          </a:xfrm>
          <a:prstGeom prst="rect">
            <a:avLst/>
          </a:prstGeom>
        </p:spPr>
      </p:pic>
      <p:sp>
        <p:nvSpPr>
          <p:cNvPr id="12291" name="Title 1"/>
          <p:cNvSpPr>
            <a:spLocks noGrp="1"/>
          </p:cNvSpPr>
          <p:nvPr>
            <p:ph type="title"/>
          </p:nvPr>
        </p:nvSpPr>
        <p:spPr>
          <a:xfrm>
            <a:off x="170464" y="121657"/>
            <a:ext cx="8458200" cy="658812"/>
          </a:xfrm>
        </p:spPr>
        <p:txBody>
          <a:bodyPr/>
          <a:lstStyle/>
          <a:p>
            <a:r>
              <a:rPr lang="en-GB" altLang="en-US" dirty="0">
                <a:solidFill>
                  <a:srgbClr val="00B050"/>
                </a:solidFill>
              </a:rPr>
              <a:t>Cloud based</a:t>
            </a:r>
            <a:endParaRPr lang="en-US" altLang="en-US" dirty="0">
              <a:solidFill>
                <a:srgbClr val="00B050"/>
              </a:solidFill>
            </a:endParaRPr>
          </a:p>
        </p:txBody>
      </p:sp>
      <p:sp>
        <p:nvSpPr>
          <p:cNvPr id="18" name="TextBox 17"/>
          <p:cNvSpPr txBox="1"/>
          <p:nvPr/>
        </p:nvSpPr>
        <p:spPr>
          <a:xfrm>
            <a:off x="599372" y="1312741"/>
            <a:ext cx="4352474" cy="584775"/>
          </a:xfrm>
          <a:prstGeom prst="rect">
            <a:avLst/>
          </a:prstGeom>
          <a:noFill/>
        </p:spPr>
        <p:txBody>
          <a:bodyPr wrap="none" rtlCol="0">
            <a:spAutoFit/>
          </a:bodyPr>
          <a:lstStyle/>
          <a:p>
            <a:r>
              <a:rPr lang="en-GB" sz="3200" b="1" dirty="0"/>
              <a:t>Document Storage….</a:t>
            </a:r>
          </a:p>
        </p:txBody>
      </p:sp>
      <p:sp>
        <p:nvSpPr>
          <p:cNvPr id="24" name="TextBox 23"/>
          <p:cNvSpPr txBox="1"/>
          <p:nvPr/>
        </p:nvSpPr>
        <p:spPr>
          <a:xfrm>
            <a:off x="642185" y="4671899"/>
            <a:ext cx="8526693" cy="1692771"/>
          </a:xfrm>
          <a:prstGeom prst="rect">
            <a:avLst/>
          </a:prstGeom>
          <a:noFill/>
        </p:spPr>
        <p:txBody>
          <a:bodyPr wrap="none" rtlCol="0">
            <a:spAutoFit/>
          </a:bodyPr>
          <a:lstStyle/>
          <a:p>
            <a:r>
              <a:rPr lang="en-GB" sz="3200" b="1" dirty="0"/>
              <a:t>We now have</a:t>
            </a:r>
          </a:p>
          <a:p>
            <a:pPr marL="285750" indent="-285750">
              <a:buFont typeface="Arial"/>
              <a:buChar char="•"/>
            </a:pPr>
            <a:r>
              <a:rPr lang="en-GB" dirty="0"/>
              <a:t>Store common project documentation – e.g. Contractual Documents</a:t>
            </a:r>
          </a:p>
          <a:p>
            <a:pPr marL="285750" indent="-285750">
              <a:buFont typeface="Arial"/>
              <a:buChar char="•"/>
            </a:pPr>
            <a:r>
              <a:rPr lang="en-GB" dirty="0"/>
              <a:t>Ability to integrate forms, templates and common project lists</a:t>
            </a:r>
          </a:p>
          <a:p>
            <a:pPr marL="285750" indent="-285750">
              <a:buFont typeface="Arial"/>
              <a:buChar char="•"/>
            </a:pPr>
            <a:r>
              <a:rPr lang="en-GB" dirty="0"/>
              <a:t>Configurable Registers for detailed information storage</a:t>
            </a:r>
          </a:p>
          <a:p>
            <a:pPr marL="285750" indent="-285750">
              <a:buFont typeface="Arial"/>
              <a:buChar char="•"/>
            </a:pPr>
            <a:r>
              <a:rPr lang="en-GB" dirty="0"/>
              <a:t>Elimination of team members storing documents on laptops, network drives etc.</a:t>
            </a:r>
          </a:p>
        </p:txBody>
      </p:sp>
      <p:pic>
        <p:nvPicPr>
          <p:cNvPr id="3" name="Picture 2"/>
          <p:cNvPicPr>
            <a:picLocks noChangeAspect="1"/>
          </p:cNvPicPr>
          <p:nvPr/>
        </p:nvPicPr>
        <p:blipFill>
          <a:blip r:embed="rId3"/>
          <a:stretch>
            <a:fillRect/>
          </a:stretch>
        </p:blipFill>
        <p:spPr>
          <a:xfrm>
            <a:off x="5169649" y="1246465"/>
            <a:ext cx="3781425" cy="3638550"/>
          </a:xfrm>
          <a:prstGeom prst="rect">
            <a:avLst/>
          </a:prstGeom>
        </p:spPr>
      </p:pic>
    </p:spTree>
    <p:extLst>
      <p:ext uri="{BB962C8B-B14F-4D97-AF65-F5344CB8AC3E}">
        <p14:creationId xmlns:p14="http://schemas.microsoft.com/office/powerpoint/2010/main" val="1721794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 calcmode="lin" valueType="num">
                                      <p:cBhvr additive="base">
                                        <p:cTn id="21"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 calcmode="lin" valueType="num">
                                      <p:cBhvr additive="base">
                                        <p:cTn id="27"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 calcmode="lin" valueType="num">
                                      <p:cBhvr additive="base">
                                        <p:cTn id="33" dur="500" fill="hold"/>
                                        <p:tgtEl>
                                          <p:spTgt spid="24">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4">
                                            <p:txEl>
                                              <p:pRg st="3" end="3"/>
                                            </p:txEl>
                                          </p:spTgt>
                                        </p:tgtEl>
                                        <p:attrNameLst>
                                          <p:attrName>style.visibility</p:attrName>
                                        </p:attrNameLst>
                                      </p:cBhvr>
                                      <p:to>
                                        <p:strVal val="visible"/>
                                      </p:to>
                                    </p:set>
                                    <p:anim calcmode="lin" valueType="num">
                                      <p:cBhvr additive="base">
                                        <p:cTn id="39" dur="500" fill="hold"/>
                                        <p:tgtEl>
                                          <p:spTgt spid="24">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4">
                                            <p:txEl>
                                              <p:pRg st="4" end="4"/>
                                            </p:txEl>
                                          </p:spTgt>
                                        </p:tgtEl>
                                        <p:attrNameLst>
                                          <p:attrName>style.visibility</p:attrName>
                                        </p:attrNameLst>
                                      </p:cBhvr>
                                      <p:to>
                                        <p:strVal val="visible"/>
                                      </p:to>
                                    </p:set>
                                    <p:anim calcmode="lin" valueType="num">
                                      <p:cBhvr additive="base">
                                        <p:cTn id="45" dur="500" fill="hold"/>
                                        <p:tgtEl>
                                          <p:spTgt spid="24">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Honeywell PPT Template V3">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V3" id="{2DCAC84F-1F30-4D0B-BC88-96741765A615}" vid="{0AE24637-CCFE-4DFE-8374-B5CBDEF1DD3F}"/>
    </a:ext>
  </a:extLst>
</a:theme>
</file>

<file path=ppt/theme/theme2.xml><?xml version="1.0" encoding="utf-8"?>
<a:theme xmlns:a="http://schemas.openxmlformats.org/drawingml/2006/main" name="Honeywell Single Image Cover">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V3" id="{2DCAC84F-1F30-4D0B-BC88-96741765A615}" vid="{D5389DCF-B3B7-4988-BC2C-C1307C17B2C7}"/>
    </a:ext>
  </a:extLst>
</a:theme>
</file>

<file path=ppt/theme/theme3.xml><?xml version="1.0" encoding="utf-8"?>
<a:theme xmlns:a="http://schemas.openxmlformats.org/drawingml/2006/main" name="Honeywell Theme">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V3" id="{2DCAC84F-1F30-4D0B-BC88-96741765A615}" vid="{CDC1EF7F-B8E5-4BA3-82AB-55A46E065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BBEA9853BBE43825A6537547D4186" ma:contentTypeVersion="" ma:contentTypeDescription="Create a new document." ma:contentTypeScope="" ma:versionID="c28a64b196fef4994c6949a9236c2dde">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A6A840-83AA-436F-8565-944657619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62AEA34-0FE5-4161-8619-2C42421968B4}">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31286977-D37F-42D3-B87F-8B47A0D83B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Honeywell PPT Template V3</Template>
  <TotalTime>2419</TotalTime>
  <Words>818</Words>
  <Application>Microsoft Office PowerPoint</Application>
  <PresentationFormat>On-screen Show (4:3)</PresentationFormat>
  <Paragraphs>93</Paragraphs>
  <Slides>21</Slides>
  <Notes>1</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ＭＳ Ｐゴシック</vt:lpstr>
      <vt:lpstr>Arial</vt:lpstr>
      <vt:lpstr>Arial Black</vt:lpstr>
      <vt:lpstr>Calibri</vt:lpstr>
      <vt:lpstr>Courier New</vt:lpstr>
      <vt:lpstr>Helvetica 55 Roman</vt:lpstr>
      <vt:lpstr>Helvetica Neue</vt:lpstr>
      <vt:lpstr>HelveticaNeue BoldCond</vt:lpstr>
      <vt:lpstr>HelveticaNeue MediumCond</vt:lpstr>
      <vt:lpstr>Wingdings</vt:lpstr>
      <vt:lpstr>Honeywell PPT Template V3</vt:lpstr>
      <vt:lpstr>Honeywell Single Image Cover</vt:lpstr>
      <vt:lpstr>Honeywell Theme</vt:lpstr>
      <vt:lpstr>PowerPoint Presentation</vt:lpstr>
      <vt:lpstr>Who am I ?</vt:lpstr>
      <vt:lpstr>PowerPoint Presentation</vt:lpstr>
      <vt:lpstr>PowerPoint Presentation</vt:lpstr>
      <vt:lpstr>The Problem</vt:lpstr>
      <vt:lpstr>The problem we are solving</vt:lpstr>
      <vt:lpstr>What we have</vt:lpstr>
      <vt:lpstr>How it looks</vt:lpstr>
      <vt:lpstr>Cloud based</vt:lpstr>
      <vt:lpstr>Project Management Functionality</vt:lpstr>
      <vt:lpstr>Embedding</vt:lpstr>
      <vt:lpstr>What we have achieved</vt:lpstr>
      <vt:lpstr>What do we mean by Forecasting?</vt:lpstr>
      <vt:lpstr>What have developed</vt:lpstr>
      <vt:lpstr>Forecasting</vt:lpstr>
      <vt:lpstr>Forecasting</vt:lpstr>
      <vt:lpstr>Forecasting</vt:lpstr>
      <vt:lpstr>Forecasting</vt:lpstr>
      <vt:lpstr>Adoption</vt:lpstr>
      <vt:lpstr>Digi-Books</vt:lpstr>
      <vt:lpstr>Need to ask any questions?</vt:lpstr>
    </vt:vector>
  </TitlesOfParts>
  <Company>Honeywell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Graham</dc:creator>
  <cp:lastModifiedBy>Howe, Phil</cp:lastModifiedBy>
  <cp:revision>118</cp:revision>
  <cp:lastPrinted>2015-07-29T21:30:37Z</cp:lastPrinted>
  <dcterms:created xsi:type="dcterms:W3CDTF">2015-08-11T07:49:11Z</dcterms:created>
  <dcterms:modified xsi:type="dcterms:W3CDTF">2018-03-06T23:48:31Z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0x010100C35BBEA9853BBE43825A6537547D4186</vt:lpwstr>
  </property>
</Properties>
</file>