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397" r:id="rId2"/>
    <p:sldId id="458" r:id="rId3"/>
    <p:sldId id="413" r:id="rId4"/>
    <p:sldId id="411" r:id="rId5"/>
    <p:sldId id="457" r:id="rId6"/>
    <p:sldId id="459" r:id="rId7"/>
    <p:sldId id="460" r:id="rId8"/>
    <p:sldId id="461" r:id="rId9"/>
    <p:sldId id="462" r:id="rId10"/>
    <p:sldId id="456" r:id="rId11"/>
    <p:sldId id="453" r:id="rId12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9900"/>
    <a:srgbClr val="FF33CC"/>
    <a:srgbClr val="81D581"/>
    <a:srgbClr val="FF66CC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455" autoAdjust="0"/>
  </p:normalViewPr>
  <p:slideViewPr>
    <p:cSldViewPr>
      <p:cViewPr varScale="1">
        <p:scale>
          <a:sx n="77" d="100"/>
          <a:sy n="77" d="100"/>
        </p:scale>
        <p:origin x="926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44"/>
    </p:cViewPr>
  </p:sorterViewPr>
  <p:notesViewPr>
    <p:cSldViewPr>
      <p:cViewPr>
        <p:scale>
          <a:sx n="100" d="100"/>
          <a:sy n="100" d="100"/>
        </p:scale>
        <p:origin x="3570" y="-49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993BF70-8713-4880-8EB4-11513B1116FF}" type="datetimeFigureOut">
              <a:rPr lang="en-GB"/>
              <a:pPr>
                <a:defRPr/>
              </a:pPr>
              <a:t>02/03/2018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584EDE-921D-4B82-BD0F-39D96C378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6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324C84BA-A0C4-40C1-8FF4-60EC71E1CF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50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D8915-2A00-4164-ABCC-388BC85BB28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8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B9118-4CF8-4C3B-8C74-E96AA54762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3475" cy="37084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812"/>
            <a:ext cx="4984962" cy="4467460"/>
          </a:xfrm>
          <a:noFill/>
          <a:ln/>
        </p:spPr>
        <p:txBody>
          <a:bodyPr/>
          <a:lstStyle/>
          <a:p>
            <a:pPr eaLnBrk="1" hangingPunct="1"/>
            <a:r>
              <a:rPr lang="en-GB" dirty="0"/>
              <a:t>This is what will be happening during the exams!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i="1" dirty="0"/>
              <a:t>Describe the examination formats and arrangements to delegates.</a:t>
            </a:r>
          </a:p>
          <a:p>
            <a:pPr eaLnBrk="1" hangingPunct="1"/>
            <a:endParaRPr lang="en-GB" i="1" dirty="0"/>
          </a:p>
          <a:p>
            <a:pPr eaLnBrk="1" hangingPunct="1"/>
            <a:r>
              <a:rPr lang="en-GB" i="1" dirty="0"/>
              <a:t>Explain Registration by attending this event;  Certification by passing the Practitioner exam.</a:t>
            </a:r>
          </a:p>
          <a:p>
            <a:pPr eaLnBrk="1" hangingPunct="1"/>
            <a:endParaRPr lang="en-GB" i="1" dirty="0"/>
          </a:p>
          <a:p>
            <a:pPr eaLnBrk="1" hangingPunct="1"/>
            <a:r>
              <a:rPr lang="en-GB" i="1" dirty="0"/>
              <a:t>Delegates must pass the Foundation Exam in order to sit the Practitioner Exam.  Delegates need 50% to pass (38/75 Foundation Questions;  75/150 marks in the Practitioner exam.</a:t>
            </a: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54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B9118-4CF8-4C3B-8C74-E96AA547626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3475" cy="37084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812"/>
            <a:ext cx="4984962" cy="4467460"/>
          </a:xfrm>
          <a:noFill/>
          <a:ln/>
        </p:spPr>
        <p:txBody>
          <a:bodyPr/>
          <a:lstStyle/>
          <a:p>
            <a:pPr eaLnBrk="1" hangingPunct="1"/>
            <a:r>
              <a:rPr lang="en-GB" dirty="0"/>
              <a:t>This is what will be happening during the exams!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i="1" dirty="0"/>
              <a:t>Describe the examination formats and arrangements to delegates.</a:t>
            </a:r>
          </a:p>
          <a:p>
            <a:pPr eaLnBrk="1" hangingPunct="1"/>
            <a:endParaRPr lang="en-GB" i="1" dirty="0"/>
          </a:p>
          <a:p>
            <a:pPr eaLnBrk="1" hangingPunct="1"/>
            <a:r>
              <a:rPr lang="en-GB" i="1" dirty="0"/>
              <a:t>Explain Registration by attending this event;  Certification by passing the Practitioner exam.</a:t>
            </a:r>
          </a:p>
          <a:p>
            <a:pPr eaLnBrk="1" hangingPunct="1"/>
            <a:endParaRPr lang="en-GB" i="1" dirty="0"/>
          </a:p>
          <a:p>
            <a:pPr eaLnBrk="1" hangingPunct="1"/>
            <a:r>
              <a:rPr lang="en-GB" i="1" dirty="0"/>
              <a:t>Delegates must pass the Foundation Exam in order to sit the Practitioner Exam.  Delegates need 50% to pass (38/75 Foundation Questions;  75/150 marks in the Practitioner exam.</a:t>
            </a: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24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B9118-4CF8-4C3B-8C74-E96AA547626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3475" cy="37084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812"/>
            <a:ext cx="4984962" cy="4467460"/>
          </a:xfrm>
          <a:noFill/>
          <a:ln/>
        </p:spPr>
        <p:txBody>
          <a:bodyPr/>
          <a:lstStyle/>
          <a:p>
            <a:pPr eaLnBrk="1" hangingPunct="1"/>
            <a:r>
              <a:rPr lang="en-GB" dirty="0"/>
              <a:t>This is what will be happening during the exams!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i="1" dirty="0"/>
              <a:t>Describe the examination formats and arrangements to delegates.</a:t>
            </a:r>
          </a:p>
          <a:p>
            <a:pPr eaLnBrk="1" hangingPunct="1"/>
            <a:endParaRPr lang="en-GB" i="1" dirty="0"/>
          </a:p>
          <a:p>
            <a:pPr eaLnBrk="1" hangingPunct="1"/>
            <a:r>
              <a:rPr lang="en-GB" i="1" dirty="0"/>
              <a:t>Explain Registration by attending this event;  Certification by passing the Practitioner exam.</a:t>
            </a:r>
          </a:p>
          <a:p>
            <a:pPr eaLnBrk="1" hangingPunct="1"/>
            <a:endParaRPr lang="en-GB" i="1" dirty="0"/>
          </a:p>
          <a:p>
            <a:pPr eaLnBrk="1" hangingPunct="1"/>
            <a:r>
              <a:rPr lang="en-GB" i="1" dirty="0"/>
              <a:t>Delegates must pass the Foundation Exam in order to sit the Practitioner Exam.  Delegates need 50% to pass (38/75 Foundation Questions;  75/150 marks in the Practitioner exam.</a:t>
            </a: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29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78039-BE40-4C27-9B8C-2AE556C924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B9118-4CF8-4C3B-8C74-E96AA547626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3475" cy="37084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3812"/>
            <a:ext cx="4984962" cy="4467460"/>
          </a:xfrm>
          <a:noFill/>
          <a:ln/>
        </p:spPr>
        <p:txBody>
          <a:bodyPr/>
          <a:lstStyle/>
          <a:p>
            <a:pPr eaLnBrk="1" hangingPunct="1"/>
            <a:r>
              <a:rPr lang="en-GB" dirty="0"/>
              <a:t>This is what will be happening during the exams!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i="1" dirty="0"/>
              <a:t>Describe the examination formats and arrangements to delegates.</a:t>
            </a:r>
          </a:p>
          <a:p>
            <a:pPr eaLnBrk="1" hangingPunct="1"/>
            <a:endParaRPr lang="en-GB" i="1" dirty="0"/>
          </a:p>
          <a:p>
            <a:pPr eaLnBrk="1" hangingPunct="1"/>
            <a:r>
              <a:rPr lang="en-GB" i="1" dirty="0"/>
              <a:t>Explain Registration by attending this event;  Certification by passing the Practitioner exam.</a:t>
            </a:r>
          </a:p>
          <a:p>
            <a:pPr eaLnBrk="1" hangingPunct="1"/>
            <a:endParaRPr lang="en-GB" i="1" dirty="0"/>
          </a:p>
          <a:p>
            <a:pPr eaLnBrk="1" hangingPunct="1"/>
            <a:r>
              <a:rPr lang="en-GB" i="1" dirty="0"/>
              <a:t>Delegates must pass the Foundation Exam in order to sit the Practitioner Exam.  Delegates need 50% to pass (38/75 Foundation Questions;  75/150 marks in the Practitioner exam.</a:t>
            </a: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37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E4BFE-157A-4FF0-98DA-85F32846ED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5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D8915-2A00-4164-ABCC-388BC85BB28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1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7"/>
          <p:cNvSpPr>
            <a:spLocks noChangeArrowheads="1"/>
          </p:cNvSpPr>
          <p:nvPr userDrawn="1"/>
        </p:nvSpPr>
        <p:spPr bwMode="auto">
          <a:xfrm>
            <a:off x="250825" y="188913"/>
            <a:ext cx="8713788" cy="5976937"/>
          </a:xfrm>
          <a:prstGeom prst="roundRect">
            <a:avLst>
              <a:gd name="adj" fmla="val 663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393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457200"/>
            <a:ext cx="2090737" cy="5564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19813" cy="5564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105275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4875" y="1773238"/>
            <a:ext cx="4105275" cy="204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4875" y="3973513"/>
            <a:ext cx="4105275" cy="204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105275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773238"/>
            <a:ext cx="4105275" cy="4248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362950" cy="5564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105275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773238"/>
            <a:ext cx="4105275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7" name="AutoShape 27"/>
          <p:cNvSpPr>
            <a:spLocks noChangeArrowheads="1"/>
          </p:cNvSpPr>
          <p:nvPr userDrawn="1"/>
        </p:nvSpPr>
        <p:spPr bwMode="auto">
          <a:xfrm>
            <a:off x="250825" y="188913"/>
            <a:ext cx="8713788" cy="5976937"/>
          </a:xfrm>
          <a:prstGeom prst="roundRect">
            <a:avLst>
              <a:gd name="adj" fmla="val 663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86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85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84" name="AutoShape 24"/>
          <p:cNvSpPr>
            <a:spLocks noChangeArrowheads="1"/>
          </p:cNvSpPr>
          <p:nvPr userDrawn="1"/>
        </p:nvSpPr>
        <p:spPr bwMode="auto">
          <a:xfrm>
            <a:off x="250825" y="188913"/>
            <a:ext cx="8713788" cy="5976937"/>
          </a:xfrm>
          <a:prstGeom prst="roundRect">
            <a:avLst>
              <a:gd name="adj" fmla="val 663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362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17" y="-27384"/>
            <a:ext cx="2743583" cy="217200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8172400" y="44451"/>
            <a:ext cx="854125" cy="109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16" y="54325"/>
            <a:ext cx="739097" cy="9900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2E59E5-BC55-475D-83C9-68C05D8EE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6" y="0"/>
            <a:ext cx="9149135" cy="3011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33768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270" y="2683602"/>
            <a:ext cx="9144000" cy="67339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sz="3200" dirty="0">
                <a:solidFill>
                  <a:schemeClr val="bg1"/>
                </a:solidFill>
              </a:rPr>
              <a:t>Not sure? Tuck in and try…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sz="3200" dirty="0" err="1"/>
              <a:t>mörgåsbord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of Project Approaches</a:t>
            </a:r>
            <a:endParaRPr lang="en-US" sz="900" b="1" i="1" baseline="30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86859"/>
            <a:ext cx="5344591" cy="173367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580082"/>
            <a:ext cx="9143999" cy="152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Want to know more?</a:t>
            </a:r>
          </a:p>
          <a:p>
            <a:pPr algn="ctr" eaLnBrk="1" hangingPunct="1"/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Register on stand 111 for </a:t>
            </a:r>
            <a:r>
              <a:rPr lang="en-GB" sz="2000" b="1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free</a:t>
            </a:r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 e-learning for</a:t>
            </a:r>
          </a:p>
          <a:p>
            <a:pPr algn="ctr" eaLnBrk="1" hangingPunct="1"/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PRINCE2</a:t>
            </a:r>
            <a:r>
              <a:rPr lang="en-GB" sz="2000" i="0" kern="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®</a:t>
            </a:r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, MSP</a:t>
            </a:r>
            <a:r>
              <a:rPr lang="en-GB" sz="2000" i="0" kern="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®</a:t>
            </a:r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, APM, PRINCE2 Agile</a:t>
            </a:r>
            <a:r>
              <a:rPr lang="en-GB" sz="2000" i="0" kern="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®</a:t>
            </a:r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GB" sz="2000" i="0" kern="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AgilePM</a:t>
            </a:r>
            <a:r>
              <a:rPr lang="en-GB" sz="2000" i="0" kern="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®</a:t>
            </a:r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 and ITIL</a:t>
            </a:r>
            <a:r>
              <a:rPr lang="en-GB" sz="2000" i="0" kern="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®</a:t>
            </a:r>
            <a:endParaRPr lang="en-GB" sz="2000" i="0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/>
          <p:cNvSpPr>
            <a:spLocks noGrp="1" noChangeArrowheads="1"/>
          </p:cNvSpPr>
          <p:nvPr>
            <p:ph type="title"/>
          </p:nvPr>
        </p:nvSpPr>
        <p:spPr>
          <a:xfrm>
            <a:off x="455018" y="457508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GB" sz="2800" kern="12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Why SPOCE?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8430335" cy="4351784"/>
          </a:xfrm>
        </p:spPr>
        <p:txBody>
          <a:bodyPr/>
          <a:lstStyle/>
          <a:p>
            <a:pPr marL="0" lvl="1" indent="0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None/>
            </a:pPr>
            <a:r>
              <a:rPr lang="en-GB" sz="1800" kern="1200" dirty="0">
                <a:solidFill>
                  <a:srgbClr val="0070C0"/>
                </a:solidFill>
              </a:rPr>
              <a:t>Of the most influential and respected training companies in the industry.</a:t>
            </a:r>
            <a:endParaRPr lang="en-GB" sz="600" kern="1200" dirty="0">
              <a:solidFill>
                <a:srgbClr val="0070C0"/>
              </a:solidFill>
            </a:endParaRPr>
          </a:p>
          <a:p>
            <a:pPr marL="0" lvl="1" indent="0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None/>
            </a:pPr>
            <a:endParaRPr lang="en-GB" sz="600" kern="1200" dirty="0">
              <a:solidFill>
                <a:srgbClr val="0070C0"/>
              </a:solidFill>
            </a:endParaRP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1st to be accredited for PRINCE2</a:t>
            </a:r>
            <a:r>
              <a:rPr lang="en-US" sz="1800" kern="1200" baseline="30000" dirty="0">
                <a:solidFill>
                  <a:srgbClr val="0070C0"/>
                </a:solidFill>
              </a:rPr>
              <a:t>®</a:t>
            </a:r>
            <a:endParaRPr lang="en-GB" sz="1800" kern="1200" dirty="0">
              <a:solidFill>
                <a:srgbClr val="0070C0"/>
              </a:solidFill>
              <a:ea typeface="+mn-ea"/>
              <a:cs typeface="+mn-cs"/>
            </a:endParaRP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to run a PRINCE2</a:t>
            </a:r>
            <a:r>
              <a:rPr lang="en-US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®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course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to run an MSP</a:t>
            </a:r>
            <a:r>
              <a:rPr lang="en-US" sz="1800" kern="1200" baseline="30000" dirty="0">
                <a:solidFill>
                  <a:srgbClr val="0070C0"/>
                </a:solidFill>
              </a:rPr>
              <a:t> ®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course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PRINCE2</a:t>
            </a:r>
            <a:r>
              <a:rPr lang="en-US" sz="1800" kern="1200" baseline="30000" dirty="0">
                <a:solidFill>
                  <a:srgbClr val="0070C0"/>
                </a:solidFill>
              </a:rPr>
              <a:t> ®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and MSP</a:t>
            </a:r>
            <a:r>
              <a:rPr lang="en-US" sz="1800" kern="1200" baseline="30000" dirty="0">
                <a:solidFill>
                  <a:srgbClr val="0070C0"/>
                </a:solidFill>
              </a:rPr>
              <a:t> ®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Practitioner e-learning 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to run a PRINCE2 Agile</a:t>
            </a:r>
            <a:r>
              <a:rPr lang="en-US" sz="1800" kern="1200" baseline="30000" dirty="0">
                <a:solidFill>
                  <a:srgbClr val="0070C0"/>
                </a:solidFill>
              </a:rPr>
              <a:t>®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course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AXELOS PPM Approved Courseware Provider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  <a:ea typeface="+mn-ea"/>
                <a:cs typeface="+mn-cs"/>
              </a:rPr>
              <a:t>st</a:t>
            </a:r>
            <a:r>
              <a:rPr lang="en-GB" sz="1800" kern="1200" dirty="0">
                <a:solidFill>
                  <a:srgbClr val="0070C0"/>
                </a:solidFill>
                <a:ea typeface="+mn-ea"/>
                <a:cs typeface="+mn-cs"/>
              </a:rPr>
              <a:t> AXELOS Strategic Partner</a:t>
            </a:r>
          </a:p>
          <a:p>
            <a:pPr marL="28575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rgbClr val="0070C0"/>
                </a:solidFill>
              </a:rPr>
              <a:t> 1</a:t>
            </a:r>
            <a:r>
              <a:rPr lang="en-GB" sz="1800" kern="1200" baseline="30000" dirty="0">
                <a:solidFill>
                  <a:srgbClr val="0070C0"/>
                </a:solidFill>
              </a:rPr>
              <a:t>st</a:t>
            </a:r>
            <a:r>
              <a:rPr lang="en-GB" sz="1800" kern="1200" dirty="0">
                <a:solidFill>
                  <a:srgbClr val="0070C0"/>
                </a:solidFill>
              </a:rPr>
              <a:t> PRINCE2 Agile</a:t>
            </a:r>
            <a:r>
              <a:rPr lang="en-US" sz="1800" kern="1200" baseline="30000" dirty="0">
                <a:solidFill>
                  <a:srgbClr val="0070C0"/>
                </a:solidFill>
              </a:rPr>
              <a:t>®</a:t>
            </a:r>
            <a:r>
              <a:rPr lang="en-GB" sz="1800" kern="1200" dirty="0">
                <a:solidFill>
                  <a:srgbClr val="0070C0"/>
                </a:solidFill>
              </a:rPr>
              <a:t> e-learning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5786100"/>
            <a:ext cx="914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buFont typeface="Wingdings" pitchFamily="2" charset="2"/>
              <a:buNone/>
            </a:pPr>
            <a:r>
              <a:rPr lang="en-GB" sz="2800" b="0" i="1" dirty="0">
                <a:solidFill>
                  <a:srgbClr val="A22E41"/>
                </a:solidFill>
              </a:rPr>
              <a:t> </a:t>
            </a:r>
            <a:r>
              <a:rPr lang="en-GB" sz="2000" i="1" dirty="0">
                <a:solidFill>
                  <a:srgbClr val="A22E41"/>
                </a:solidFill>
              </a:rPr>
              <a:t>True enthusiasts!  We deliver our events like it’s the first time, every time!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260">
            <a:off x="6187653" y="1781792"/>
            <a:ext cx="2416621" cy="34517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467544" y="980728"/>
            <a:ext cx="6275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55026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872"/>
            <a:ext cx="9144000" cy="3931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37"/>
            <a:ext cx="9144000" cy="3599647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4805" y="6399643"/>
            <a:ext cx="2411311" cy="41373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GB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www.spoce.com</a:t>
            </a:r>
            <a:endParaRPr lang="en-GB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6093296"/>
            <a:ext cx="9143999" cy="38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i="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The SPOCE Team are here to help!</a:t>
            </a:r>
            <a:endParaRPr lang="en-US" sz="2000" i="1" kern="0" baseline="30000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573388"/>
            <a:ext cx="798469" cy="273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09" y="1112488"/>
            <a:ext cx="4177497" cy="13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5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0307-482B-4715-9EFC-B6A5917C2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traditional </a:t>
            </a:r>
            <a:r>
              <a:rPr lang="en-GB" i="1" dirty="0" err="1"/>
              <a:t>smörgåsbord</a:t>
            </a:r>
            <a:r>
              <a:rPr lang="en-GB" dirty="0"/>
              <a:t> doesn't have to be complicated.  It is, in essence, the Nordic version of a buffet, so as long as you follow a few traditional rules and know when to eat which bit, you won't go wrong.</a:t>
            </a:r>
          </a:p>
          <a:p>
            <a:r>
              <a:rPr lang="en-GB" sz="2400" i="1" dirty="0"/>
              <a:t>www.scandikitchen.co.uk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42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6"/>
          <p:cNvSpPr>
            <a:spLocks noGrp="1" noChangeArrowheads="1"/>
          </p:cNvSpPr>
          <p:nvPr>
            <p:ph type="title"/>
          </p:nvPr>
        </p:nvSpPr>
        <p:spPr>
          <a:xfrm>
            <a:off x="457200" y="457508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2800" kern="12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718806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i="0" dirty="0">
                <a:solidFill>
                  <a:srgbClr val="0070C0"/>
                </a:solidFill>
                <a:latin typeface="+mn-lt"/>
              </a:rPr>
              <a:t>Portfolio, Programme and Project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i="0" dirty="0">
                <a:solidFill>
                  <a:srgbClr val="0070C0"/>
                </a:solidFill>
                <a:latin typeface="+mn-lt"/>
              </a:rPr>
              <a:t>Management Best Practice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2000" i="0" dirty="0">
              <a:solidFill>
                <a:srgbClr val="0070C0"/>
              </a:solidFill>
              <a:latin typeface="+mn-lt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70C0"/>
                </a:solidFill>
                <a:latin typeface="+mn-lt"/>
              </a:rPr>
              <a:t>Overview of partner organisations in the PPM community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70C0"/>
                </a:solidFill>
                <a:latin typeface="+mn-lt"/>
              </a:rPr>
              <a:t>Portfolio, Programme and Project Management (PPM) Framework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70C0"/>
                </a:solidFill>
                <a:latin typeface="+mn-lt"/>
              </a:rPr>
              <a:t>How other methods and approaches interact with PPM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67544" y="980728"/>
            <a:ext cx="6275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575491"/>
            <a:ext cx="933727" cy="2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01358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6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2800" kern="12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Who’s Who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2824065" y="1124744"/>
            <a:ext cx="3370258" cy="755329"/>
          </a:xfrm>
          <a:prstGeom prst="rect">
            <a:avLst/>
          </a:prstGeom>
          <a:gradFill rotWithShape="1">
            <a:gsLst>
              <a:gs pos="0">
                <a:srgbClr val="FFFFFE"/>
              </a:gs>
              <a:gs pos="100000">
                <a:srgbClr val="FFFFFE">
                  <a:gamma/>
                  <a:shade val="83137"/>
                  <a:invGamma/>
                </a:srgbClr>
              </a:gs>
            </a:gsLst>
            <a:lin ang="5400000" scaled="1"/>
          </a:gradFill>
          <a:ln w="9525" algn="in">
            <a:solidFill>
              <a:srgbClr val="837D79"/>
            </a:solidFill>
            <a:miter lim="800000"/>
            <a:headEnd/>
            <a:tailEnd/>
          </a:ln>
          <a:effectLst>
            <a:outerShdw dist="107763" dir="2700000" algn="ctr" rotWithShape="0">
              <a:srgbClr val="CCCCCC"/>
            </a:outerShdw>
          </a:effectLst>
        </p:spPr>
        <p:txBody>
          <a:bodyPr lIns="36576" tIns="36576" rIns="36576" bIns="36576"/>
          <a:lstStyle/>
          <a:p>
            <a:pPr>
              <a:defRPr/>
            </a:pPr>
            <a:endParaRPr lang="en-GB" sz="2400" i="0" dirty="0">
              <a:solidFill>
                <a:srgbClr val="982E3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i="0" dirty="0">
                <a:solidFill>
                  <a:srgbClr val="A22E41"/>
                </a:solidFill>
                <a:latin typeface="+mn-lt"/>
              </a:rPr>
              <a:t>Method Owners</a:t>
            </a:r>
            <a:endParaRPr lang="en-US" i="0" dirty="0">
              <a:solidFill>
                <a:srgbClr val="A22E4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14" y="1202616"/>
            <a:ext cx="1288157" cy="2821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467544" y="980728"/>
            <a:ext cx="6275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575491"/>
            <a:ext cx="933727" cy="20453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B903D24-E550-411D-91E2-9A9D143BEA55}"/>
              </a:ext>
            </a:extLst>
          </p:cNvPr>
          <p:cNvGrpSpPr/>
          <p:nvPr/>
        </p:nvGrpSpPr>
        <p:grpSpPr>
          <a:xfrm>
            <a:off x="179512" y="2924944"/>
            <a:ext cx="8685493" cy="1584176"/>
            <a:chOff x="179512" y="2924944"/>
            <a:chExt cx="8685493" cy="1584176"/>
          </a:xfrm>
        </p:grpSpPr>
        <p:sp>
          <p:nvSpPr>
            <p:cNvPr id="22" name="Text Box 42"/>
            <p:cNvSpPr txBox="1">
              <a:spLocks noChangeArrowheads="1"/>
            </p:cNvSpPr>
            <p:nvPr/>
          </p:nvSpPr>
          <p:spPr bwMode="auto">
            <a:xfrm>
              <a:off x="179512" y="2936024"/>
              <a:ext cx="3370258" cy="755329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endParaRPr lang="en-GB" sz="2400" i="0" dirty="0">
                <a:solidFill>
                  <a:srgbClr val="982E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>
                <a:defRPr/>
              </a:pPr>
              <a:r>
                <a:rPr lang="en-GB" i="0" dirty="0">
                  <a:solidFill>
                    <a:srgbClr val="A22E41"/>
                  </a:solidFill>
                  <a:latin typeface="+mn-lt"/>
                </a:rPr>
                <a:t>Accreditation and Exams</a:t>
              </a:r>
              <a:endParaRPr lang="en-US" i="0" dirty="0">
                <a:solidFill>
                  <a:srgbClr val="A22E41"/>
                </a:solidFill>
                <a:latin typeface="+mn-lt"/>
              </a:endParaRPr>
            </a:p>
          </p:txBody>
        </p: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5494747" y="2924944"/>
              <a:ext cx="3370258" cy="755329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endParaRPr lang="en-GB" sz="2400" i="0" dirty="0">
                <a:solidFill>
                  <a:srgbClr val="982E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>
                <a:defRPr/>
              </a:pPr>
              <a:r>
                <a:rPr lang="en-GB" i="0" dirty="0">
                  <a:solidFill>
                    <a:srgbClr val="A22E41"/>
                  </a:solidFill>
                  <a:latin typeface="+mn-lt"/>
                </a:rPr>
                <a:t>Accreditation and Exams</a:t>
              </a:r>
              <a:endParaRPr lang="en-US" i="0" dirty="0">
                <a:solidFill>
                  <a:srgbClr val="A22E41"/>
                </a:solidFill>
                <a:latin typeface="+mn-lt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28" y="3018523"/>
              <a:ext cx="1989648" cy="31660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47" y="2959935"/>
              <a:ext cx="1688479" cy="414938"/>
            </a:xfrm>
            <a:prstGeom prst="rect">
              <a:avLst/>
            </a:prstGeom>
          </p:spPr>
        </p:pic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1390291" y="3609775"/>
              <a:ext cx="3370258" cy="755329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endParaRPr lang="en-GB" sz="2400" i="0" dirty="0">
                <a:solidFill>
                  <a:srgbClr val="982E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>
                <a:defRPr/>
              </a:pPr>
              <a:r>
                <a:rPr lang="en-GB" i="0" dirty="0">
                  <a:solidFill>
                    <a:srgbClr val="A22E41"/>
                  </a:solidFill>
                  <a:latin typeface="+mn-lt"/>
                </a:rPr>
                <a:t>Accreditation and Exams</a:t>
              </a:r>
              <a:endParaRPr lang="en-US" i="0" dirty="0">
                <a:solidFill>
                  <a:srgbClr val="A22E41"/>
                </a:solidFill>
                <a:latin typeface="+mn-lt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201" y="3657651"/>
              <a:ext cx="1257275" cy="392737"/>
            </a:xfrm>
            <a:prstGeom prst="rect">
              <a:avLst/>
            </a:prstGeom>
          </p:spPr>
        </p:pic>
        <p:sp>
          <p:nvSpPr>
            <p:cNvPr id="2" name="AutoShape 2" descr="Image result for apmg international"/>
            <p:cNvSpPr>
              <a:spLocks noChangeAspect="1" noChangeArrowheads="1"/>
            </p:cNvSpPr>
            <p:nvPr/>
          </p:nvSpPr>
          <p:spPr bwMode="auto">
            <a:xfrm>
              <a:off x="3772183" y="2967387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4140713" y="3753791"/>
              <a:ext cx="3370258" cy="755329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endParaRPr lang="en-GB" sz="2400" i="0" dirty="0">
                <a:solidFill>
                  <a:srgbClr val="982E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>
                <a:defRPr/>
              </a:pPr>
              <a:r>
                <a:rPr lang="en-GB" i="0" dirty="0">
                  <a:solidFill>
                    <a:srgbClr val="A22E41"/>
                  </a:solidFill>
                  <a:latin typeface="+mn-lt"/>
                </a:rPr>
                <a:t>Accreditation and Exams</a:t>
              </a:r>
              <a:endParaRPr lang="en-US" i="0" dirty="0">
                <a:solidFill>
                  <a:srgbClr val="A22E41"/>
                </a:solidFill>
                <a:latin typeface="+mn-lt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5831" y="3824289"/>
              <a:ext cx="991112" cy="3396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992DFA-7A3E-403C-B2C6-F11DCA87849C}"/>
              </a:ext>
            </a:extLst>
          </p:cNvPr>
          <p:cNvGrpSpPr/>
          <p:nvPr/>
        </p:nvGrpSpPr>
        <p:grpSpPr>
          <a:xfrm>
            <a:off x="2830451" y="1880073"/>
            <a:ext cx="3370258" cy="1404911"/>
            <a:chOff x="2830451" y="1880073"/>
            <a:chExt cx="3370258" cy="1404911"/>
          </a:xfrm>
        </p:grpSpPr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2830451" y="2529655"/>
              <a:ext cx="3370258" cy="755329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endParaRPr lang="en-GB" sz="2400" i="0" dirty="0">
                <a:solidFill>
                  <a:srgbClr val="982E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>
                <a:defRPr/>
              </a:pPr>
              <a:r>
                <a:rPr lang="en-GB" i="0" dirty="0">
                  <a:solidFill>
                    <a:srgbClr val="A22E41"/>
                  </a:solidFill>
                  <a:latin typeface="+mn-lt"/>
                </a:rPr>
                <a:t>Accreditation and Exams</a:t>
              </a:r>
              <a:endParaRPr lang="en-US" i="0" dirty="0">
                <a:solidFill>
                  <a:srgbClr val="A22E41"/>
                </a:solidFill>
                <a:latin typeface="+mn-l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799" y="2647797"/>
              <a:ext cx="1641043" cy="31213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4572000" y="1880073"/>
              <a:ext cx="0" cy="649582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B5E174-0940-4204-9155-A88EB716FE97}"/>
              </a:ext>
            </a:extLst>
          </p:cNvPr>
          <p:cNvGrpSpPr/>
          <p:nvPr/>
        </p:nvGrpSpPr>
        <p:grpSpPr>
          <a:xfrm>
            <a:off x="2824065" y="4509120"/>
            <a:ext cx="3370258" cy="1296144"/>
            <a:chOff x="2824065" y="4509120"/>
            <a:chExt cx="3370258" cy="1296144"/>
          </a:xfrm>
        </p:grpSpPr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2824065" y="5049935"/>
              <a:ext cx="3370258" cy="755329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endParaRPr lang="en-GB" sz="2400" i="0" dirty="0">
                <a:solidFill>
                  <a:srgbClr val="982E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>
                <a:defRPr/>
              </a:pPr>
              <a:r>
                <a:rPr lang="en-GB" i="0" dirty="0">
                  <a:solidFill>
                    <a:srgbClr val="A22E41"/>
                  </a:solidFill>
                  <a:latin typeface="+mn-lt"/>
                </a:rPr>
                <a:t>Accredited Training</a:t>
              </a:r>
              <a:endParaRPr lang="en-US" i="0" dirty="0">
                <a:solidFill>
                  <a:srgbClr val="A22E41"/>
                </a:solidFill>
                <a:latin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5081607"/>
              <a:ext cx="1152128" cy="373573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C1E6D2B-FA45-4881-8AF2-B06B7BC698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39574" y="4509120"/>
              <a:ext cx="0" cy="540815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13107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http://www.bluevisions.com.au/images/bv-p3m3-graphic.jpg">
            <a:extLst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6972" y="3276036"/>
            <a:ext cx="4266720" cy="16923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904288" y="2096834"/>
            <a:ext cx="1260000" cy="2178197"/>
          </a:xfrm>
          <a:prstGeom prst="roundRect">
            <a:avLst>
              <a:gd name="adj" fmla="val 0"/>
            </a:avLst>
          </a:prstGeom>
          <a:solidFill>
            <a:srgbClr val="6D356F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BBC</a:t>
            </a:r>
            <a:r>
              <a:rPr kumimoji="0" lang="en-GB" altLang="en-US" sz="9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Better Business Cases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499992" y="2095309"/>
            <a:ext cx="1260000" cy="4160251"/>
          </a:xfrm>
          <a:prstGeom prst="roundRect">
            <a:avLst>
              <a:gd name="adj" fmla="val 0"/>
            </a:avLst>
          </a:prstGeom>
          <a:solidFill>
            <a:srgbClr val="362714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P3O</a:t>
            </a:r>
            <a:r>
              <a:rPr kumimoji="0" lang="en-GB" altLang="en-US" sz="9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Programme &amp; Project Offices </a:t>
            </a:r>
            <a:r>
              <a:rPr kumimoji="0" lang="en-GB" altLang="en-US" sz="11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095976" y="2095311"/>
            <a:ext cx="1260000" cy="4160249"/>
          </a:xfrm>
          <a:prstGeom prst="roundRect">
            <a:avLst>
              <a:gd name="adj" fmla="val 0"/>
            </a:avLst>
          </a:prstGeom>
          <a:solidFill>
            <a:srgbClr val="00AE57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Change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Management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987824" y="5013176"/>
            <a:ext cx="4248472" cy="1137460"/>
          </a:xfrm>
          <a:prstGeom prst="roundRect">
            <a:avLst>
              <a:gd name="adj" fmla="val 0"/>
            </a:avLst>
          </a:prstGeom>
          <a:solidFill>
            <a:srgbClr val="593A7B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PRINCE2 Agile</a:t>
            </a:r>
            <a:r>
              <a:rPr kumimoji="0" lang="en-GB" altLang="en-US" sz="1400" b="1" i="0" u="none" strike="noStrike" cap="none" normalizeH="0" baseline="3000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b="1" i="0" dirty="0">
              <a:solidFill>
                <a:srgbClr val="FFFFFE"/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400" b="1" i="0" dirty="0">
              <a:solidFill>
                <a:srgbClr val="FFFFFE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691680" y="2095312"/>
            <a:ext cx="1260000" cy="2197784"/>
          </a:xfrm>
          <a:prstGeom prst="roundRect">
            <a:avLst>
              <a:gd name="adj" fmla="val 0"/>
            </a:avLst>
          </a:prstGeom>
          <a:solidFill>
            <a:srgbClr val="50868E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err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M_o_R</a:t>
            </a:r>
            <a:r>
              <a:rPr kumimoji="0" lang="en-GB" altLang="en-US" sz="9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Management of Risk</a:t>
            </a:r>
            <a:r>
              <a:rPr kumimoji="0" lang="en-GB" altLang="en-US" sz="11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88076" y="2095312"/>
            <a:ext cx="1259588" cy="2197784"/>
          </a:xfrm>
          <a:prstGeom prst="roundRect">
            <a:avLst>
              <a:gd name="adj" fmla="val 0"/>
            </a:avLst>
          </a:prstGeom>
          <a:solidFill>
            <a:srgbClr val="AF3C38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err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MoV</a:t>
            </a:r>
            <a:r>
              <a:rPr kumimoji="0" lang="en-GB" altLang="en-US" sz="120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GB" altLang="en-US" sz="1200" b="1" i="0" u="none" strike="noStrike" cap="none" normalizeH="0" baseline="0" dirty="0">
              <a:ln>
                <a:noFill/>
              </a:ln>
              <a:solidFill>
                <a:srgbClr val="FFFFFE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Management of Value</a:t>
            </a:r>
            <a:r>
              <a:rPr kumimoji="0" lang="en-GB" altLang="en-US" sz="1050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392118" y="4276644"/>
            <a:ext cx="2844177" cy="592516"/>
          </a:xfrm>
          <a:prstGeom prst="roundRect">
            <a:avLst>
              <a:gd name="adj" fmla="val 0"/>
            </a:avLst>
          </a:prstGeom>
          <a:solidFill>
            <a:srgbClr val="660033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APM / PMI / IPMA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5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Proj</a:t>
            </a:r>
            <a:r>
              <a:rPr lang="en-GB" altLang="en-US" sz="1050" b="1" i="0" dirty="0">
                <a:solidFill>
                  <a:srgbClr val="FFFFFE"/>
                </a:solidFill>
                <a:latin typeface="Arial" panose="020B0604020202020204" pitchFamily="34" charset="0"/>
              </a:rPr>
              <a:t>ect</a:t>
            </a:r>
            <a:r>
              <a:rPr lang="en-GB" altLang="en-US" sz="1100" b="1" i="0" dirty="0">
                <a:solidFill>
                  <a:srgbClr val="FFFFFE"/>
                </a:solidFill>
                <a:latin typeface="Arial" panose="020B0604020202020204" pitchFamily="34" charset="0"/>
              </a:rPr>
              <a:t> 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Management </a:t>
            </a:r>
            <a:r>
              <a:rPr kumimoji="0" lang="en-GB" altLang="en-US" sz="1050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Body of Knowledge (techniques)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79512" y="2694252"/>
            <a:ext cx="5688632" cy="374708"/>
          </a:xfrm>
          <a:prstGeom prst="roundRect">
            <a:avLst>
              <a:gd name="adj" fmla="val 0"/>
            </a:avLst>
          </a:prstGeom>
          <a:solidFill>
            <a:srgbClr val="375589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 err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MoP</a:t>
            </a:r>
            <a:r>
              <a:rPr kumimoji="0" lang="en-GB" altLang="en-US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 - Portfolio Management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899592" y="3212976"/>
            <a:ext cx="5688632" cy="402761"/>
          </a:xfrm>
          <a:prstGeom prst="roundRect">
            <a:avLst>
              <a:gd name="adj" fmla="val 0"/>
            </a:avLst>
          </a:prstGeom>
          <a:solidFill>
            <a:srgbClr val="CCE4EF"/>
          </a:solidFill>
          <a:ln w="19050" algn="ctr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Arial" panose="020B0604020202020204" pitchFamily="34" charset="0"/>
              </a:rPr>
              <a:t>MSP</a:t>
            </a:r>
            <a:r>
              <a:rPr kumimoji="0" lang="en-GB" altLang="en-US" b="1" i="0" u="none" strike="noStrike" cap="none" normalizeH="0" baseline="30000" noProof="1">
                <a:ln>
                  <a:noFill/>
                </a:ln>
                <a:solidFill>
                  <a:srgbClr val="212120"/>
                </a:solidFill>
                <a:effectLst/>
                <a:latin typeface="Arial" panose="020B0604020202020204" pitchFamily="34" charset="0"/>
              </a:rPr>
              <a:t>®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Arial" panose="020B0604020202020204" pitchFamily="34" charset="0"/>
              </a:rPr>
              <a:t> - Programme Management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1619672" y="3774372"/>
            <a:ext cx="5616624" cy="374708"/>
          </a:xfrm>
          <a:prstGeom prst="roundRect">
            <a:avLst>
              <a:gd name="adj" fmla="val 0"/>
            </a:avLst>
          </a:prstGeom>
          <a:solidFill>
            <a:srgbClr val="593A7B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PRINCE2</a:t>
            </a:r>
            <a:r>
              <a:rPr kumimoji="0" lang="en-GB" altLang="en-US" b="1" i="0" u="none" strike="noStrike" cap="none" normalizeH="0" baseline="30000" noProof="1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®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FFFFFE"/>
                </a:solidFill>
                <a:effectLst/>
                <a:latin typeface="Arial" panose="020B0604020202020204" pitchFamily="34" charset="0"/>
              </a:rPr>
              <a:t> - Project Management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87824" y="5286589"/>
            <a:ext cx="4248471" cy="734699"/>
          </a:xfrm>
          <a:prstGeom prst="roundRect">
            <a:avLst>
              <a:gd name="adj" fmla="val 0"/>
            </a:avLst>
          </a:prstGeom>
          <a:solidFill>
            <a:srgbClr val="66ACCE"/>
          </a:solidFill>
          <a:ln w="19050" algn="in">
            <a:solidFill>
              <a:srgbClr val="FFFFF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212120"/>
                </a:solidFill>
                <a:effectLst/>
                <a:latin typeface="Arial" panose="020B0604020202020204" pitchFamily="34" charset="0"/>
              </a:rPr>
              <a:t>Agile - (development)</a:t>
            </a:r>
          </a:p>
          <a:p>
            <a:pPr algn="ctr"/>
            <a:r>
              <a:rPr lang="en-GB" altLang="en-US" sz="1400" b="1" i="0" dirty="0">
                <a:solidFill>
                  <a:srgbClr val="212120"/>
                </a:solidFill>
                <a:latin typeface="Arial" panose="020B0604020202020204" pitchFamily="34" charset="0"/>
              </a:rPr>
              <a:t>Scrum, DSDM, Kanban, Lean, etc.</a:t>
            </a:r>
          </a:p>
          <a:p>
            <a:pPr algn="ctr"/>
            <a:r>
              <a:rPr lang="en-GB" altLang="en-US" sz="1400" b="1" i="0" dirty="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</a:rPr>
              <a:t>AgilePM</a:t>
            </a:r>
            <a:r>
              <a:rPr lang="en-GB" altLang="en-US" sz="1400" b="1" i="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</a:rPr>
              <a:t> (PM Development)</a:t>
            </a:r>
            <a:endParaRPr lang="en-US" altLang="en-US" sz="1400" i="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endParaRPr lang="en-US" altLang="en-US" sz="1400" i="0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810" y="986236"/>
            <a:ext cx="8024935" cy="147732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GB" dirty="0"/>
              <a:t>Portfolio management addresses the fundamental questions: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/>
              <a:t>Are we doing the right things?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/>
              <a:t>Are we doing these things right?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/>
              <a:t>Most significantly, are we realising all the </a:t>
            </a:r>
            <a:r>
              <a:rPr lang="en-GB" b="1" dirty="0"/>
              <a:t>benefits</a:t>
            </a:r>
            <a:r>
              <a:rPr lang="en-GB" dirty="0"/>
              <a:t> in terms of more effective services and efficiency savings from the changes we are implementing?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27157" y="2616466"/>
            <a:ext cx="4891711" cy="120032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GB" dirty="0"/>
              <a:t>Programme Management enables you to align and co-ordinate projects within a programme of business change so that you can effectively support specific business strategies.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812" y="4117906"/>
            <a:ext cx="5277330" cy="92333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GB" dirty="0"/>
              <a:t>Project Management is the application of processes, methods, knowledge, skills and experience to deliver outputs in order to achieve the project objectives.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1157" y="6858000"/>
            <a:ext cx="245163" cy="284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395536" y="169168"/>
            <a:ext cx="8229600" cy="8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GB" sz="2400" i="0" kern="120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Portfolio, Programme &amp; Project</a:t>
            </a:r>
            <a:br>
              <a:rPr lang="en-GB" sz="2400" i="0" kern="120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en-GB" sz="2400" i="0" kern="120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Best Management Practice</a:t>
            </a:r>
            <a:endParaRPr lang="en-GB" sz="2400" i="0" kern="12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260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21A0AD4-1524-45DC-9AE3-16C09DD9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2626"/>
            <a:ext cx="6841416" cy="88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3200" i="0" kern="1200" dirty="0">
                <a:solidFill>
                  <a:srgbClr val="0099FF"/>
                </a:solidFill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Foundation and Practitioner Exams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43DBEE-5C55-4981-BBD6-89FF579F0B13}"/>
              </a:ext>
            </a:extLst>
          </p:cNvPr>
          <p:cNvCxnSpPr>
            <a:cxnSpLocks/>
          </p:cNvCxnSpPr>
          <p:nvPr/>
        </p:nvCxnSpPr>
        <p:spPr bwMode="auto">
          <a:xfrm>
            <a:off x="179512" y="908720"/>
            <a:ext cx="6769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186CFEF-2FEE-4016-91DA-C06038E55E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288282">
            <a:off x="333999" y="1210368"/>
            <a:ext cx="5760640" cy="3673510"/>
          </a:xfrm>
          <a:prstGeom prst="rect">
            <a:avLst/>
          </a:prstGeom>
          <a:noFill/>
          <a:effectLst>
            <a:softEdge rad="95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3FBED4-7CB2-4E4C-9D4B-AF42F0C6DE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70976">
            <a:off x="3189476" y="1617698"/>
            <a:ext cx="5485063" cy="4101643"/>
          </a:xfrm>
          <a:prstGeom prst="rect">
            <a:avLst/>
          </a:prstGeom>
          <a:noFill/>
          <a:effectLst>
            <a:softEdge rad="95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B17B4-67D7-4882-816B-6E3B805E52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297566">
            <a:off x="2817475" y="3771063"/>
            <a:ext cx="3409950" cy="2828925"/>
          </a:xfrm>
          <a:prstGeom prst="rect">
            <a:avLst/>
          </a:prstGeom>
          <a:noFill/>
          <a:effectLst>
            <a:softEdge rad="952500"/>
          </a:effec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8B85657C-60F3-4C57-8723-18E4A6C432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9124" y="1412775"/>
            <a:ext cx="8183316" cy="4799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 EXAM … Closed Book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test understanding and basic comprehension of the method.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Multiple Choice questions - Pass mark usually 50-55%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PRACTITIONER EXAM … ‘Objective Test’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Book (Official Manual Only)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test ability to apply the principles to a given scenario.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Pass mark usually 50-55%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AXELOS Membership with Practitioner Exam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year lifecycle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98381-EDB8-4C2A-AE5F-42F3EB135043}"/>
              </a:ext>
            </a:extLst>
          </p:cNvPr>
          <p:cNvSpPr/>
          <p:nvPr/>
        </p:nvSpPr>
        <p:spPr>
          <a:xfrm>
            <a:off x="3488357" y="6339484"/>
            <a:ext cx="2573590" cy="536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117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</a:t>
            </a:r>
            <a:r>
              <a:rPr lang="en-GB" altLang="en-US" sz="2117" i="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GB" altLang="en-US" sz="211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GB" altLang="en-US" sz="2117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.training</a:t>
            </a:r>
          </a:p>
          <a:p>
            <a:pPr>
              <a:spcBef>
                <a:spcPts val="0"/>
              </a:spcBef>
            </a:pPr>
            <a:r>
              <a:rPr lang="en-GB" altLang="en-US" sz="77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| Convenient | Interactive | Successful | Accredited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A3628A-30A0-443A-B27C-A4D6C9538391}"/>
              </a:ext>
            </a:extLst>
          </p:cNvPr>
          <p:cNvSpPr/>
          <p:nvPr/>
        </p:nvSpPr>
        <p:spPr>
          <a:xfrm>
            <a:off x="0" y="6673205"/>
            <a:ext cx="2483768" cy="212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altLang="en-US" sz="77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Copyright 2018 SPOCE Project Management Limited</a:t>
            </a:r>
          </a:p>
        </p:txBody>
      </p:sp>
    </p:spTree>
    <p:extLst>
      <p:ext uri="{BB962C8B-B14F-4D97-AF65-F5344CB8AC3E}">
        <p14:creationId xmlns:p14="http://schemas.microsoft.com/office/powerpoint/2010/main" val="36629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51E8BA8-02EF-49C4-A942-1C7709191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" y="3749598"/>
            <a:ext cx="9156287" cy="2487714"/>
          </a:xfrm>
          <a:prstGeom prst="rect">
            <a:avLst/>
          </a:prstGeom>
        </p:spPr>
      </p:pic>
      <p:sp>
        <p:nvSpPr>
          <p:cNvPr id="3561509" name="Rectangle 37"/>
          <p:cNvSpPr>
            <a:spLocks noGrp="1" noChangeArrowheads="1"/>
          </p:cNvSpPr>
          <p:nvPr>
            <p:ph idx="1"/>
          </p:nvPr>
        </p:nvSpPr>
        <p:spPr>
          <a:xfrm>
            <a:off x="1002" y="1250528"/>
            <a:ext cx="9143000" cy="314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Foundation: 2-3 Days available as public or client event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 courses scheduled at 30 locations. Or we can come to you.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Exam taken during the course.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Practitioner - 5 Days available as public or client event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Take the full 5 days, or split your Foundation and Practitioner into two parts.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Safe Hands Guarantee free resit if required </a:t>
            </a:r>
            <a:r>
              <a:rPr lang="en-GB" sz="1050" i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(Subject to terms and conditions).</a:t>
            </a:r>
            <a:endParaRPr lang="en-GB" sz="2000" i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GB" sz="2000" dirty="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72742" y="4149080"/>
            <a:ext cx="7919097" cy="1802714"/>
            <a:chOff x="595313" y="4598086"/>
            <a:chExt cx="8231187" cy="1802714"/>
          </a:xfrm>
        </p:grpSpPr>
        <p:sp>
          <p:nvSpPr>
            <p:cNvPr id="22535" name="Line 40"/>
            <p:cNvSpPr>
              <a:spLocks noChangeShapeType="1"/>
            </p:cNvSpPr>
            <p:nvPr/>
          </p:nvSpPr>
          <p:spPr bwMode="auto">
            <a:xfrm flipH="1">
              <a:off x="603443" y="6173695"/>
              <a:ext cx="2236324" cy="2805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3561513" name="Text Box 41"/>
            <p:cNvSpPr txBox="1">
              <a:spLocks noChangeArrowheads="1"/>
            </p:cNvSpPr>
            <p:nvPr/>
          </p:nvSpPr>
          <p:spPr bwMode="auto">
            <a:xfrm>
              <a:off x="1087438" y="5326063"/>
              <a:ext cx="687387" cy="423862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Day 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561514" name="Text Box 42"/>
            <p:cNvSpPr txBox="1">
              <a:spLocks noChangeArrowheads="1"/>
            </p:cNvSpPr>
            <p:nvPr/>
          </p:nvSpPr>
          <p:spPr bwMode="auto">
            <a:xfrm>
              <a:off x="1187450" y="4730750"/>
              <a:ext cx="3492500" cy="425450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Foundation</a:t>
              </a:r>
              <a:endParaRPr lang="en-US" sz="16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3561515" name="Text Box 43"/>
            <p:cNvSpPr txBox="1">
              <a:spLocks noChangeArrowheads="1"/>
            </p:cNvSpPr>
            <p:nvPr/>
          </p:nvSpPr>
          <p:spPr bwMode="auto">
            <a:xfrm>
              <a:off x="2708275" y="5326063"/>
              <a:ext cx="688975" cy="423862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Day 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561516" name="Text Box 44"/>
            <p:cNvSpPr txBox="1">
              <a:spLocks noChangeArrowheads="1"/>
            </p:cNvSpPr>
            <p:nvPr/>
          </p:nvSpPr>
          <p:spPr bwMode="auto">
            <a:xfrm>
              <a:off x="4330700" y="5326063"/>
              <a:ext cx="687388" cy="423862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Day 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561517" name="Text Box 45"/>
            <p:cNvSpPr txBox="1">
              <a:spLocks noChangeArrowheads="1"/>
            </p:cNvSpPr>
            <p:nvPr/>
          </p:nvSpPr>
          <p:spPr bwMode="auto">
            <a:xfrm>
              <a:off x="5953125" y="5326063"/>
              <a:ext cx="687388" cy="423862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Day 4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561518" name="Text Box 46"/>
            <p:cNvSpPr txBox="1">
              <a:spLocks noChangeArrowheads="1"/>
            </p:cNvSpPr>
            <p:nvPr/>
          </p:nvSpPr>
          <p:spPr bwMode="auto">
            <a:xfrm>
              <a:off x="7573963" y="5326063"/>
              <a:ext cx="688975" cy="423862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Day 5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561519" name="Text Box 47"/>
            <p:cNvSpPr txBox="1">
              <a:spLocks noChangeArrowheads="1"/>
            </p:cNvSpPr>
            <p:nvPr/>
          </p:nvSpPr>
          <p:spPr bwMode="auto">
            <a:xfrm>
              <a:off x="2847975" y="5976938"/>
              <a:ext cx="3687763" cy="423862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F</a:t>
              </a:r>
              <a:r>
                <a:rPr lang="en-GB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oundation &amp; Practitioner Combined</a:t>
              </a:r>
              <a:endParaRPr lang="en-US" sz="16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2543" name="Line 48"/>
            <p:cNvSpPr>
              <a:spLocks noChangeShapeType="1"/>
            </p:cNvSpPr>
            <p:nvPr/>
          </p:nvSpPr>
          <p:spPr bwMode="auto">
            <a:xfrm flipV="1">
              <a:off x="622956" y="5671643"/>
              <a:ext cx="1" cy="508997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2544" name="Line 49"/>
            <p:cNvSpPr>
              <a:spLocks noChangeShapeType="1"/>
            </p:cNvSpPr>
            <p:nvPr/>
          </p:nvSpPr>
          <p:spPr bwMode="auto">
            <a:xfrm flipH="1">
              <a:off x="6542460" y="6173695"/>
              <a:ext cx="2284040" cy="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2545" name="Line 50"/>
            <p:cNvSpPr>
              <a:spLocks noChangeShapeType="1"/>
            </p:cNvSpPr>
            <p:nvPr/>
          </p:nvSpPr>
          <p:spPr bwMode="auto">
            <a:xfrm flipH="1" flipV="1">
              <a:off x="8809160" y="5680596"/>
              <a:ext cx="1" cy="508997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2546" name="Line 51"/>
            <p:cNvSpPr>
              <a:spLocks noChangeShapeType="1"/>
            </p:cNvSpPr>
            <p:nvPr/>
          </p:nvSpPr>
          <p:spPr bwMode="auto">
            <a:xfrm flipH="1">
              <a:off x="595313" y="4901203"/>
              <a:ext cx="589800" cy="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2547" name="Line 52"/>
            <p:cNvSpPr>
              <a:spLocks noChangeShapeType="1"/>
            </p:cNvSpPr>
            <p:nvPr/>
          </p:nvSpPr>
          <p:spPr bwMode="auto">
            <a:xfrm>
              <a:off x="614826" y="4884364"/>
              <a:ext cx="1" cy="33933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2548" name="Line 53"/>
            <p:cNvSpPr>
              <a:spLocks noChangeShapeType="1"/>
            </p:cNvSpPr>
            <p:nvPr/>
          </p:nvSpPr>
          <p:spPr bwMode="auto">
            <a:xfrm>
              <a:off x="4684517" y="4901203"/>
              <a:ext cx="534916" cy="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2549" name="Line 54"/>
            <p:cNvSpPr>
              <a:spLocks noChangeShapeType="1"/>
            </p:cNvSpPr>
            <p:nvPr/>
          </p:nvSpPr>
          <p:spPr bwMode="auto">
            <a:xfrm flipH="1">
              <a:off x="5201545" y="4884364"/>
              <a:ext cx="1" cy="33933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3561527" name="Text Box 55"/>
            <p:cNvSpPr txBox="1">
              <a:spLocks noChangeArrowheads="1"/>
            </p:cNvSpPr>
            <p:nvPr/>
          </p:nvSpPr>
          <p:spPr bwMode="auto">
            <a:xfrm>
              <a:off x="5681663" y="4598086"/>
              <a:ext cx="2849562" cy="585102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Practitioner</a:t>
              </a:r>
            </a:p>
            <a:p>
              <a:pPr>
                <a:defRPr/>
              </a:pPr>
              <a:r>
                <a:rPr lang="en-GB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Exam Preparation</a:t>
              </a:r>
              <a:endPara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2551" name="Line 56"/>
            <p:cNvSpPr>
              <a:spLocks noChangeShapeType="1"/>
            </p:cNvSpPr>
            <p:nvPr/>
          </p:nvSpPr>
          <p:spPr bwMode="auto">
            <a:xfrm flipH="1">
              <a:off x="5406130" y="4884364"/>
              <a:ext cx="1" cy="33933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2552" name="Line 57"/>
            <p:cNvSpPr>
              <a:spLocks noChangeShapeType="1"/>
            </p:cNvSpPr>
            <p:nvPr/>
          </p:nvSpPr>
          <p:spPr bwMode="auto">
            <a:xfrm>
              <a:off x="5400628" y="4901202"/>
              <a:ext cx="274625" cy="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2553" name="Line 58"/>
            <p:cNvSpPr>
              <a:spLocks noChangeShapeType="1"/>
            </p:cNvSpPr>
            <p:nvPr/>
          </p:nvSpPr>
          <p:spPr bwMode="auto">
            <a:xfrm>
              <a:off x="8805225" y="4885306"/>
              <a:ext cx="1" cy="33933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2554" name="Line 59"/>
            <p:cNvSpPr>
              <a:spLocks noChangeShapeType="1"/>
            </p:cNvSpPr>
            <p:nvPr/>
          </p:nvSpPr>
          <p:spPr bwMode="auto">
            <a:xfrm>
              <a:off x="8537180" y="4901203"/>
              <a:ext cx="274625" cy="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</p:grpSp>
      <p:sp>
        <p:nvSpPr>
          <p:cNvPr id="29" name="Rectangle 2">
            <a:extLst>
              <a:ext uri="{FF2B5EF4-FFF2-40B4-BE49-F238E27FC236}">
                <a16:creationId xmlns:a16="http://schemas.microsoft.com/office/drawing/2014/main" id="{346A6F32-E73B-4E3C-873D-693329CC2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2626"/>
            <a:ext cx="6841416" cy="88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3200" i="0" kern="1200" dirty="0">
                <a:solidFill>
                  <a:srgbClr val="0099FF"/>
                </a:solidFill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Classroom Training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9E267C-4A9C-4606-9898-7D8113E3C242}"/>
              </a:ext>
            </a:extLst>
          </p:cNvPr>
          <p:cNvCxnSpPr>
            <a:cxnSpLocks/>
          </p:cNvCxnSpPr>
          <p:nvPr/>
        </p:nvCxnSpPr>
        <p:spPr bwMode="auto">
          <a:xfrm>
            <a:off x="179512" y="908720"/>
            <a:ext cx="6769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32308-6FF9-4A6B-A628-3BF921A9E152}"/>
              </a:ext>
            </a:extLst>
          </p:cNvPr>
          <p:cNvSpPr/>
          <p:nvPr/>
        </p:nvSpPr>
        <p:spPr>
          <a:xfrm>
            <a:off x="3488357" y="6339484"/>
            <a:ext cx="2573590" cy="536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117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</a:t>
            </a:r>
            <a:r>
              <a:rPr lang="en-GB" altLang="en-US" sz="2117" i="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GB" altLang="en-US" sz="211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GB" altLang="en-US" sz="2117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.training</a:t>
            </a:r>
          </a:p>
          <a:p>
            <a:pPr>
              <a:spcBef>
                <a:spcPts val="0"/>
              </a:spcBef>
            </a:pPr>
            <a:r>
              <a:rPr lang="en-GB" altLang="en-US" sz="77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| Convenient | Interactive | Successful | Accredited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5D8E54-2574-46FF-B9EA-0702A35DEB47}"/>
              </a:ext>
            </a:extLst>
          </p:cNvPr>
          <p:cNvSpPr/>
          <p:nvPr/>
        </p:nvSpPr>
        <p:spPr>
          <a:xfrm>
            <a:off x="0" y="6673205"/>
            <a:ext cx="2483768" cy="212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altLang="en-US" sz="77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Copyright 2018 SPOCE Project Management Limited</a:t>
            </a:r>
          </a:p>
        </p:txBody>
      </p:sp>
    </p:spTree>
    <p:extLst>
      <p:ext uri="{BB962C8B-B14F-4D97-AF65-F5344CB8AC3E}">
        <p14:creationId xmlns:p14="http://schemas.microsoft.com/office/powerpoint/2010/main" val="18616004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6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6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6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6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6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1509" grpId="0" build="p" bldLvl="2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0C01C5B-825A-4AA3-8ED9-65EE2148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" y="3749598"/>
            <a:ext cx="9156287" cy="2487714"/>
          </a:xfrm>
          <a:prstGeom prst="rect">
            <a:avLst/>
          </a:prstGeom>
        </p:spPr>
      </p:pic>
      <p:sp>
        <p:nvSpPr>
          <p:cNvPr id="23557" name="Rectangle 32"/>
          <p:cNvSpPr>
            <a:spLocks noChangeArrowheads="1"/>
          </p:cNvSpPr>
          <p:nvPr/>
        </p:nvSpPr>
        <p:spPr bwMode="auto">
          <a:xfrm>
            <a:off x="306990" y="111125"/>
            <a:ext cx="7619745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l"/>
            <a:endParaRPr lang="en-GB" sz="3600" b="0">
              <a:solidFill>
                <a:schemeClr val="bg1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07869" y="4293096"/>
            <a:ext cx="7688474" cy="1441450"/>
            <a:chOff x="835024" y="4794500"/>
            <a:chExt cx="7991476" cy="1441200"/>
          </a:xfrm>
        </p:grpSpPr>
        <p:sp>
          <p:nvSpPr>
            <p:cNvPr id="23561" name="Line 40"/>
            <p:cNvSpPr>
              <a:spLocks noChangeShapeType="1"/>
            </p:cNvSpPr>
            <p:nvPr/>
          </p:nvSpPr>
          <p:spPr bwMode="auto">
            <a:xfrm flipH="1">
              <a:off x="838379" y="6097495"/>
              <a:ext cx="2016000" cy="2805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39" name="Text Box 41"/>
            <p:cNvSpPr txBox="1">
              <a:spLocks noChangeArrowheads="1"/>
            </p:cNvSpPr>
            <p:nvPr/>
          </p:nvSpPr>
          <p:spPr bwMode="auto">
            <a:xfrm>
              <a:off x="1074737" y="5337331"/>
              <a:ext cx="3738562" cy="425376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20-40 hours self-study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40" name="Text Box 42"/>
            <p:cNvSpPr txBox="1">
              <a:spLocks noChangeArrowheads="1"/>
            </p:cNvSpPr>
            <p:nvPr/>
          </p:nvSpPr>
          <p:spPr bwMode="auto">
            <a:xfrm>
              <a:off x="1187449" y="4794500"/>
              <a:ext cx="3492500" cy="349189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Passport Foundation/Practitioner</a:t>
              </a:r>
              <a:endParaRPr lang="en-US" sz="16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3" name="Text Box 45"/>
            <p:cNvSpPr txBox="1">
              <a:spLocks noChangeArrowheads="1"/>
            </p:cNvSpPr>
            <p:nvPr/>
          </p:nvSpPr>
          <p:spPr bwMode="auto">
            <a:xfrm>
              <a:off x="5384800" y="5337331"/>
              <a:ext cx="1612900" cy="453946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Revision &amp; Exam Prep in Classroom or </a:t>
              </a:r>
              <a:r>
                <a:rPr lang="en-GB" sz="1200" i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ON</a:t>
              </a:r>
              <a:r>
                <a:rPr lang="en-GB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LIVE</a:t>
              </a:r>
              <a:endParaRPr lang="en-US" sz="12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44" name="Text Box 46"/>
            <p:cNvSpPr txBox="1">
              <a:spLocks noChangeArrowheads="1"/>
            </p:cNvSpPr>
            <p:nvPr/>
          </p:nvSpPr>
          <p:spPr bwMode="auto">
            <a:xfrm>
              <a:off x="7188200" y="5337331"/>
              <a:ext cx="1498600" cy="453946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Exams can be taken  in a centre, or online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45" name="Text Box 47"/>
            <p:cNvSpPr txBox="1">
              <a:spLocks noChangeArrowheads="1"/>
            </p:cNvSpPr>
            <p:nvPr/>
          </p:nvSpPr>
          <p:spPr bwMode="auto">
            <a:xfrm>
              <a:off x="2847974" y="5900796"/>
              <a:ext cx="3687763" cy="334904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Passport Plus Blended Approach</a:t>
              </a:r>
              <a:endParaRPr lang="en-US" sz="16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3567" name="Line 48"/>
            <p:cNvSpPr>
              <a:spLocks noChangeShapeType="1"/>
            </p:cNvSpPr>
            <p:nvPr/>
          </p:nvSpPr>
          <p:spPr bwMode="auto">
            <a:xfrm flipV="1">
              <a:off x="851200" y="5595443"/>
              <a:ext cx="1" cy="508997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3568" name="Line 49"/>
            <p:cNvSpPr>
              <a:spLocks noChangeShapeType="1"/>
            </p:cNvSpPr>
            <p:nvPr/>
          </p:nvSpPr>
          <p:spPr bwMode="auto">
            <a:xfrm flipH="1">
              <a:off x="6542460" y="6110195"/>
              <a:ext cx="2284040" cy="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3569" name="Line 50"/>
            <p:cNvSpPr>
              <a:spLocks noChangeShapeType="1"/>
            </p:cNvSpPr>
            <p:nvPr/>
          </p:nvSpPr>
          <p:spPr bwMode="auto">
            <a:xfrm flipH="1" flipV="1">
              <a:off x="8818686" y="5617096"/>
              <a:ext cx="1" cy="508997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3570" name="Line 51"/>
            <p:cNvSpPr>
              <a:spLocks noChangeShapeType="1"/>
            </p:cNvSpPr>
            <p:nvPr/>
          </p:nvSpPr>
          <p:spPr bwMode="auto">
            <a:xfrm flipH="1">
              <a:off x="835024" y="4964703"/>
              <a:ext cx="360000" cy="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3571" name="Line 52"/>
            <p:cNvSpPr>
              <a:spLocks noChangeShapeType="1"/>
            </p:cNvSpPr>
            <p:nvPr/>
          </p:nvSpPr>
          <p:spPr bwMode="auto">
            <a:xfrm>
              <a:off x="849774" y="4947864"/>
              <a:ext cx="1" cy="33933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3572" name="Line 53"/>
            <p:cNvSpPr>
              <a:spLocks noChangeShapeType="1"/>
            </p:cNvSpPr>
            <p:nvPr/>
          </p:nvSpPr>
          <p:spPr bwMode="auto">
            <a:xfrm>
              <a:off x="4684517" y="4964703"/>
              <a:ext cx="324000" cy="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3573" name="Line 54"/>
            <p:cNvSpPr>
              <a:spLocks noChangeShapeType="1"/>
            </p:cNvSpPr>
            <p:nvPr/>
          </p:nvSpPr>
          <p:spPr bwMode="auto">
            <a:xfrm flipH="1">
              <a:off x="4995171" y="4949300"/>
              <a:ext cx="1" cy="33933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5681663" y="4794500"/>
              <a:ext cx="2849562" cy="355538"/>
            </a:xfrm>
            <a:prstGeom prst="rect">
              <a:avLst/>
            </a:prstGeom>
            <a:gradFill rotWithShape="1">
              <a:gsLst>
                <a:gs pos="0">
                  <a:srgbClr val="FFFFFE"/>
                </a:gs>
                <a:gs pos="100000">
                  <a:srgbClr val="FFFFFE">
                    <a:gamma/>
                    <a:shade val="83137"/>
                    <a:invGamma/>
                  </a:srgbClr>
                </a:gs>
              </a:gsLst>
              <a:lin ang="5400000" scaled="1"/>
            </a:gradFill>
            <a:ln w="9525" algn="in">
              <a:solidFill>
                <a:srgbClr val="837D7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CCCCC"/>
              </a:outerShdw>
            </a:effectLst>
          </p:spPr>
          <p:txBody>
            <a:bodyPr lIns="36576" tIns="36576" rIns="36576" bIns="36576"/>
            <a:lstStyle/>
            <a:p>
              <a:pPr>
                <a:defRPr/>
              </a:pPr>
              <a:r>
                <a:rPr lang="en-GB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Revision, Exam Prep and Exams</a:t>
              </a:r>
              <a:endPara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3575" name="Line 56"/>
            <p:cNvSpPr>
              <a:spLocks noChangeShapeType="1"/>
            </p:cNvSpPr>
            <p:nvPr/>
          </p:nvSpPr>
          <p:spPr bwMode="auto">
            <a:xfrm flipH="1">
              <a:off x="5272766" y="4947864"/>
              <a:ext cx="1" cy="33933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3576" name="Line 57"/>
            <p:cNvSpPr>
              <a:spLocks noChangeShapeType="1"/>
            </p:cNvSpPr>
            <p:nvPr/>
          </p:nvSpPr>
          <p:spPr bwMode="auto">
            <a:xfrm>
              <a:off x="5257737" y="4964702"/>
              <a:ext cx="432000" cy="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3577" name="Line 58"/>
            <p:cNvSpPr>
              <a:spLocks noChangeShapeType="1"/>
            </p:cNvSpPr>
            <p:nvPr/>
          </p:nvSpPr>
          <p:spPr bwMode="auto">
            <a:xfrm>
              <a:off x="8800462" y="4971032"/>
              <a:ext cx="1" cy="33933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  <p:sp>
          <p:nvSpPr>
            <p:cNvPr id="23578" name="Line 59"/>
            <p:cNvSpPr>
              <a:spLocks noChangeShapeType="1"/>
            </p:cNvSpPr>
            <p:nvPr/>
          </p:nvSpPr>
          <p:spPr bwMode="auto">
            <a:xfrm>
              <a:off x="8537180" y="4977403"/>
              <a:ext cx="274625" cy="1"/>
            </a:xfrm>
            <a:prstGeom prst="line">
              <a:avLst/>
            </a:prstGeom>
            <a:noFill/>
            <a:ln w="28575" algn="ctr">
              <a:solidFill>
                <a:srgbClr val="837D79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GB"/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4DA922FD-F363-4957-89B9-27657B71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2626"/>
            <a:ext cx="6841416" cy="88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3200" i="0" kern="1200" dirty="0">
                <a:solidFill>
                  <a:srgbClr val="0099FF"/>
                </a:solidFill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e-Learning Options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DBB42B-7228-4F2E-9C7E-455DA6AD3B75}"/>
              </a:ext>
            </a:extLst>
          </p:cNvPr>
          <p:cNvCxnSpPr>
            <a:cxnSpLocks/>
          </p:cNvCxnSpPr>
          <p:nvPr/>
        </p:nvCxnSpPr>
        <p:spPr bwMode="auto">
          <a:xfrm>
            <a:off x="179512" y="908720"/>
            <a:ext cx="6769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7">
            <a:extLst>
              <a:ext uri="{FF2B5EF4-FFF2-40B4-BE49-F238E27FC236}">
                <a16:creationId xmlns:a16="http://schemas.microsoft.com/office/drawing/2014/main" id="{8309D41B-12E0-4762-9428-88CB20486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" y="1250528"/>
            <a:ext cx="9143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2400" i="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 e-Learning Options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000" i="0" kern="0" dirty="0">
                <a:latin typeface="Calibri" panose="020F0502020204030204" pitchFamily="34" charset="0"/>
                <a:cs typeface="Calibri" panose="020F0502020204030204" pitchFamily="34" charset="0"/>
              </a:rPr>
              <a:t>Split the cost by studying first, then purchase exams later.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000" i="0" kern="0" dirty="0">
                <a:latin typeface="Calibri" panose="020F0502020204030204" pitchFamily="34" charset="0"/>
                <a:cs typeface="Calibri" panose="020F0502020204030204" pitchFamily="34" charset="0"/>
              </a:rPr>
              <a:t>Exams can be taken online or in exam centres across the UK.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i="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Practitioner e-Learning Options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000" i="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E-Learning &amp; Blended options.  One-off purchase or a monthly subscription.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000" i="0" kern="0" dirty="0">
                <a:latin typeface="Calibri" panose="020F0502020204030204" pitchFamily="34" charset="0"/>
                <a:cs typeface="Calibri" panose="020F0502020204030204" pitchFamily="34" charset="0"/>
              </a:rPr>
              <a:t>Study for Practitioner level with the e-learning, in the classroom or ON</a:t>
            </a:r>
            <a:r>
              <a:rPr lang="en-GB" sz="20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endParaRPr lang="en-GB" sz="2000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AE6843-D507-4AE2-ABEC-A9126C6541ED}"/>
              </a:ext>
            </a:extLst>
          </p:cNvPr>
          <p:cNvSpPr/>
          <p:nvPr/>
        </p:nvSpPr>
        <p:spPr>
          <a:xfrm>
            <a:off x="3488357" y="6339484"/>
            <a:ext cx="2573590" cy="536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117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</a:t>
            </a:r>
            <a:r>
              <a:rPr lang="en-GB" altLang="en-US" sz="2117" i="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GB" altLang="en-US" sz="211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GB" altLang="en-US" sz="2117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.training</a:t>
            </a:r>
          </a:p>
          <a:p>
            <a:pPr>
              <a:spcBef>
                <a:spcPts val="0"/>
              </a:spcBef>
            </a:pPr>
            <a:r>
              <a:rPr lang="en-GB" altLang="en-US" sz="77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| Convenient | Interactive | Successful | Accredited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57FE1C-D61D-4212-99EC-A55A736920B5}"/>
              </a:ext>
            </a:extLst>
          </p:cNvPr>
          <p:cNvSpPr/>
          <p:nvPr/>
        </p:nvSpPr>
        <p:spPr>
          <a:xfrm>
            <a:off x="0" y="6673205"/>
            <a:ext cx="2483768" cy="212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altLang="en-US" sz="77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Copyright 2018 SPOCE Project Management Limited</a:t>
            </a:r>
          </a:p>
        </p:txBody>
      </p:sp>
    </p:spTree>
    <p:extLst>
      <p:ext uri="{BB962C8B-B14F-4D97-AF65-F5344CB8AC3E}">
        <p14:creationId xmlns:p14="http://schemas.microsoft.com/office/powerpoint/2010/main" val="2658290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bldLvl="2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51E8BA8-02EF-49C4-A942-1C7709191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" y="3473622"/>
            <a:ext cx="9156287" cy="2919764"/>
          </a:xfrm>
          <a:prstGeom prst="rect">
            <a:avLst/>
          </a:prstGeom>
        </p:spPr>
      </p:pic>
      <p:sp>
        <p:nvSpPr>
          <p:cNvPr id="3561509" name="Rectangle 37"/>
          <p:cNvSpPr>
            <a:spLocks noGrp="1" noChangeArrowheads="1"/>
          </p:cNvSpPr>
          <p:nvPr>
            <p:ph idx="1"/>
          </p:nvPr>
        </p:nvSpPr>
        <p:spPr>
          <a:xfrm>
            <a:off x="1002" y="1250528"/>
            <a:ext cx="9143000" cy="314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Classroom – delivered live by our trainers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Foundation and Practitioner levels available.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Morning, Daytime and Evening sessions available.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</a:t>
            </a:r>
            <a:r>
              <a:rPr lang="en-GB" sz="2000" i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LIVE</a:t>
            </a:r>
            <a:r>
              <a:rPr lang="en-GB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ANYTIME</a:t>
            </a:r>
            <a:r>
              <a:rPr lang="en-GB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–All sessions for complete flexibility.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classroom experience at your desk.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346A6F32-E73B-4E3C-873D-693329CC2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2626"/>
            <a:ext cx="6841416" cy="88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3200" i="0" kern="1200" dirty="0">
                <a:solidFill>
                  <a:srgbClr val="0099FF"/>
                </a:solidFill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ON</a:t>
            </a:r>
            <a:r>
              <a:rPr lang="en-GB" altLang="en-US" sz="3200" kern="1200" dirty="0">
                <a:solidFill>
                  <a:srgbClr val="FF0000"/>
                </a:solidFill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LIVE</a:t>
            </a:r>
            <a:r>
              <a:rPr lang="en-GB" altLang="en-US" sz="3200" i="0" kern="1200" dirty="0">
                <a:solidFill>
                  <a:srgbClr val="0099FF"/>
                </a:solidFill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Virtual Classroom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9E267C-4A9C-4606-9898-7D8113E3C242}"/>
              </a:ext>
            </a:extLst>
          </p:cNvPr>
          <p:cNvCxnSpPr>
            <a:cxnSpLocks/>
          </p:cNvCxnSpPr>
          <p:nvPr/>
        </p:nvCxnSpPr>
        <p:spPr bwMode="auto">
          <a:xfrm>
            <a:off x="179512" y="908720"/>
            <a:ext cx="6769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BF3EDA6-8722-4D19-87C5-3121C0969D30}"/>
              </a:ext>
            </a:extLst>
          </p:cNvPr>
          <p:cNvSpPr/>
          <p:nvPr/>
        </p:nvSpPr>
        <p:spPr bwMode="auto">
          <a:xfrm rot="16200000">
            <a:off x="-1217891" y="4826403"/>
            <a:ext cx="3036394" cy="241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36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"/>
            <a:r>
              <a:rPr lang="en-GB" sz="1100" dirty="0">
                <a:solidFill>
                  <a:srgbClr val="0099FF"/>
                </a:solidFill>
              </a:rPr>
              <a:t>    </a:t>
            </a:r>
            <a:r>
              <a:rPr lang="en-GB" sz="1100" b="1" dirty="0">
                <a:solidFill>
                  <a:schemeClr val="bg1"/>
                </a:solidFill>
              </a:rPr>
              <a:t>ON</a:t>
            </a:r>
            <a:r>
              <a:rPr lang="en-GB" sz="1100" b="1" i="1" dirty="0">
                <a:solidFill>
                  <a:srgbClr val="FF0000"/>
                </a:solidFill>
              </a:rPr>
              <a:t>LIVE</a:t>
            </a:r>
            <a:r>
              <a:rPr lang="en-GB" sz="1000" i="1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ANYTIME</a:t>
            </a:r>
            <a:r>
              <a:rPr lang="en-GB" sz="1000" dirty="0">
                <a:solidFill>
                  <a:schemeClr val="bg1"/>
                </a:solidFill>
              </a:rPr>
              <a:t>  - </a:t>
            </a:r>
            <a:r>
              <a:rPr lang="en-GB" sz="1050" dirty="0">
                <a:solidFill>
                  <a:schemeClr val="bg1"/>
                </a:solidFill>
              </a:rPr>
              <a:t>Access to all sessions</a:t>
            </a:r>
            <a:endParaRPr kumimoji="0" lang="en-GB" sz="1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8EE70C8-AE31-4ED8-915E-19B758E94B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0028" y="4377162"/>
          <a:ext cx="3237158" cy="108860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77558">
                  <a:extLst>
                    <a:ext uri="{9D8B030D-6E8A-4147-A177-3AD203B41FA5}">
                      <a16:colId xmlns:a16="http://schemas.microsoft.com/office/drawing/2014/main" val="2277113103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704656975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1648778811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1825785987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654268467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99FF"/>
                          </a:solidFill>
                          <a:effectLst/>
                        </a:rPr>
                        <a:t>ON</a:t>
                      </a:r>
                      <a:r>
                        <a:rPr lang="en-GB" sz="11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LIVE</a:t>
                      </a:r>
                    </a:p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DAYTIME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Week1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18069"/>
                  </a:ext>
                </a:extLst>
              </a:tr>
              <a:tr h="188602">
                <a:tc vMerge="1">
                  <a:txBody>
                    <a:bodyPr/>
                    <a:lstStyle/>
                    <a:p>
                      <a:pPr algn="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Mon</a:t>
                      </a:r>
                      <a:endParaRPr lang="en-GB" sz="7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Tue</a:t>
                      </a:r>
                      <a:endParaRPr lang="en-GB" sz="7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 dirty="0">
                          <a:solidFill>
                            <a:schemeClr val="tx2"/>
                          </a:solidFill>
                          <a:effectLst/>
                        </a:rPr>
                        <a:t>Wed</a:t>
                      </a:r>
                      <a:endParaRPr lang="en-GB" sz="7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Thu</a:t>
                      </a:r>
                      <a:endParaRPr lang="en-GB" sz="7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914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09:00 - 10:45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PRC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ORG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QUA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5225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11:15 - 12:45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PRC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RSK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PLA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838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14:00 - 15:30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BUS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CHG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PRG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EX3</a:t>
                      </a:r>
                    </a:p>
                  </a:txBody>
                  <a:tcPr marL="6725" marR="6725" marT="6725" marB="0" anchor="ctr"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0432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</a:rPr>
                        <a:t>16:00 - 17:30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EX1</a:t>
                      </a:r>
                    </a:p>
                  </a:txBody>
                  <a:tcPr marL="6725" marR="6725" marT="6725" marB="0" anchor="ctr"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EX2</a:t>
                      </a:r>
                    </a:p>
                  </a:txBody>
                  <a:tcPr marL="6725" marR="6725" marT="6725" marB="0" anchor="ctr"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EX4</a:t>
                      </a: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00859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6C0F5D4-A9E8-45AF-A5A5-572BC18919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8206" y="5529290"/>
          <a:ext cx="6626558" cy="69862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77558">
                  <a:extLst>
                    <a:ext uri="{9D8B030D-6E8A-4147-A177-3AD203B41FA5}">
                      <a16:colId xmlns:a16="http://schemas.microsoft.com/office/drawing/2014/main" val="2277113103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704656975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1648778811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1825785987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654268467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1526675815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863716240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1379105288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562740376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161037648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681448795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Week1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Week2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18069"/>
                  </a:ext>
                </a:extLst>
              </a:tr>
              <a:tr h="180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0099FF"/>
                          </a:solidFill>
                          <a:effectLst/>
                        </a:rPr>
                        <a:t>ON</a:t>
                      </a:r>
                      <a:r>
                        <a:rPr lang="en-GB" sz="11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LIVE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EVENING</a:t>
                      </a:r>
                      <a:endParaRPr lang="en-GB" sz="100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18:00 – 21:00</a:t>
                      </a: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Mon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Tue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Wed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Thu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Fri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Mon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Tue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Wed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Thu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Fri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91488"/>
                  </a:ext>
                </a:extLst>
              </a:tr>
              <a:tr h="338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PRC</a:t>
                      </a: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ORG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BUS</a:t>
                      </a:r>
                    </a:p>
                  </a:txBody>
                  <a:tcPr marL="6725" marR="6725" marT="67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RSK</a:t>
                      </a:r>
                    </a:p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</a:t>
                      </a: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CHG</a:t>
                      </a: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</a:t>
                      </a: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PRG</a:t>
                      </a: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465037"/>
                  </a:ext>
                </a:extLst>
              </a:tr>
            </a:tbl>
          </a:graphicData>
        </a:graphic>
      </p:graphicFrame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BAEFC4E-37B3-4769-9EC6-9DEF4319CBDA}"/>
              </a:ext>
            </a:extLst>
          </p:cNvPr>
          <p:cNvSpPr/>
          <p:nvPr/>
        </p:nvSpPr>
        <p:spPr bwMode="auto">
          <a:xfrm>
            <a:off x="6666021" y="1452476"/>
            <a:ext cx="2516370" cy="2071327"/>
          </a:xfrm>
          <a:prstGeom prst="roundRect">
            <a:avLst/>
          </a:prstGeom>
          <a:gradFill>
            <a:gsLst>
              <a:gs pos="4000">
                <a:srgbClr val="DEE4F4"/>
              </a:gs>
              <a:gs pos="100000">
                <a:schemeClr val="accent2">
                  <a:lumMod val="20000"/>
                  <a:lumOff val="80000"/>
                </a:schemeClr>
              </a:gs>
              <a:gs pos="64000">
                <a:schemeClr val="bg1"/>
              </a:gs>
              <a:gs pos="100000">
                <a:schemeClr val="bg1"/>
              </a:gs>
              <a:gs pos="88000">
                <a:srgbClr val="FFFFFF"/>
              </a:gs>
              <a:gs pos="12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7780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71463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1788" algn="l"/>
              </a:tabLst>
            </a:pPr>
            <a:r>
              <a:rPr kumimoji="0" lang="en-GB" sz="11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PRINCE2</a:t>
            </a:r>
            <a:r>
              <a:rPr kumimoji="0" lang="en-GB" sz="1100" i="0" u="none" strike="noStrike" cap="none" normalizeH="0" baseline="30000" dirty="0">
                <a:ln>
                  <a:noFill/>
                </a:ln>
                <a:effectLst/>
                <a:latin typeface="Arial" panose="020B0604020202020204" pitchFamily="34" charset="0"/>
              </a:rPr>
              <a:t>®</a:t>
            </a:r>
            <a:r>
              <a:rPr kumimoji="0" lang="en-GB" sz="11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GB" sz="11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ON</a:t>
            </a:r>
            <a:r>
              <a:rPr kumimoji="0" lang="en-GB" sz="1100" i="1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latin typeface="Arial" panose="020B0604020202020204" pitchFamily="34" charset="0"/>
              </a:rPr>
              <a:t>LIVE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100" b="0" dirty="0">
                <a:latin typeface="Calibri" panose="020F0502020204030204" pitchFamily="34" charset="0"/>
                <a:cs typeface="Calibri" panose="020F0502020204030204" pitchFamily="34" charset="0"/>
              </a:rPr>
              <a:t>courses are scheduled to start on the following dates:</a:t>
            </a:r>
          </a:p>
          <a:p>
            <a:pPr marL="357188"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57513" algn="l"/>
                <a:tab pos="3051175" algn="l"/>
              </a:tabLst>
            </a:pPr>
            <a:endParaRPr lang="en-GB" sz="5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85725" algn="just">
              <a:tabLst>
                <a:tab pos="2957513" algn="l"/>
                <a:tab pos="3051175" algn="l"/>
              </a:tabLst>
            </a:pPr>
            <a:r>
              <a:rPr lang="en-GB" sz="1100" b="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11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100" b="0" dirty="0">
                <a:latin typeface="Calibri" panose="020F0502020204030204" pitchFamily="34" charset="0"/>
                <a:cs typeface="Calibri" panose="020F0502020204030204" pitchFamily="34" charset="0"/>
              </a:rPr>
              <a:t> March 2018</a:t>
            </a:r>
          </a:p>
          <a:p>
            <a:pPr marL="536575" indent="-85725" algn="just">
              <a:tabLst>
                <a:tab pos="2957513" algn="l"/>
                <a:tab pos="3051175" algn="l"/>
              </a:tabLst>
            </a:pPr>
            <a:r>
              <a:rPr lang="en-GB" sz="1100" b="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GB" sz="11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100" b="0" dirty="0">
                <a:latin typeface="Calibri" panose="020F0502020204030204" pitchFamily="34" charset="0"/>
                <a:cs typeface="Calibri" panose="020F0502020204030204" pitchFamily="34" charset="0"/>
              </a:rPr>
              <a:t> April 2018</a:t>
            </a:r>
          </a:p>
          <a:p>
            <a:pPr marL="536575" indent="-85725" algn="just">
              <a:tabLst>
                <a:tab pos="2957513" algn="l"/>
                <a:tab pos="3051175" algn="l"/>
              </a:tabLst>
            </a:pPr>
            <a:r>
              <a:rPr lang="en-GB" sz="1100" b="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GB" sz="11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100" b="0" dirty="0">
                <a:latin typeface="Calibri" panose="020F0502020204030204" pitchFamily="34" charset="0"/>
                <a:cs typeface="Calibri" panose="020F0502020204030204" pitchFamily="34" charset="0"/>
              </a:rPr>
              <a:t> May 2018</a:t>
            </a:r>
          </a:p>
          <a:p>
            <a:pPr marL="536575" indent="-85725" algn="just">
              <a:tabLst>
                <a:tab pos="2957513" algn="l"/>
                <a:tab pos="3051175" algn="l"/>
              </a:tabLst>
            </a:pPr>
            <a:r>
              <a:rPr lang="en-GB" sz="1100" b="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GB" sz="11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100" b="0" dirty="0">
                <a:latin typeface="Calibri" panose="020F0502020204030204" pitchFamily="34" charset="0"/>
                <a:cs typeface="Calibri" panose="020F0502020204030204" pitchFamily="34" charset="0"/>
              </a:rPr>
              <a:t> June 2018</a:t>
            </a:r>
          </a:p>
          <a:p>
            <a:pPr marL="536575" indent="-85725" algn="just">
              <a:tabLst>
                <a:tab pos="2957513" algn="l"/>
                <a:tab pos="3051175" algn="l"/>
              </a:tabLst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July 2018</a:t>
            </a:r>
          </a:p>
          <a:p>
            <a:pPr marL="536575" indent="-85725" algn="just">
              <a:tabLst>
                <a:tab pos="2957513" algn="l"/>
                <a:tab pos="3051175" algn="l"/>
              </a:tabLst>
            </a:pPr>
            <a:r>
              <a:rPr lang="en-GB" sz="1100" b="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1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1100" b="0" dirty="0">
                <a:latin typeface="Calibri" panose="020F0502020204030204" pitchFamily="34" charset="0"/>
                <a:cs typeface="Calibri" panose="020F0502020204030204" pitchFamily="34" charset="0"/>
              </a:rPr>
              <a:t> September 2018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6B1541A7-FAE4-4EBE-939D-BC55F96C5C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0028" y="3585074"/>
          <a:ext cx="6626558" cy="7321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77558">
                  <a:extLst>
                    <a:ext uri="{9D8B030D-6E8A-4147-A177-3AD203B41FA5}">
                      <a16:colId xmlns:a16="http://schemas.microsoft.com/office/drawing/2014/main" val="2277113103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704656975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1648778811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1825785987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654268467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1526675815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863716240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1379105288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562740376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161037648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681448795"/>
                    </a:ext>
                  </a:extLst>
                </a:gridCol>
              </a:tblGrid>
              <a:tr h="1736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99FF"/>
                          </a:solidFill>
                          <a:effectLst/>
                        </a:rPr>
                        <a:t>ON</a:t>
                      </a:r>
                      <a:r>
                        <a:rPr lang="en-GB" sz="11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LIVE</a:t>
                      </a:r>
                      <a:endParaRPr lang="en-GB" sz="600" b="1" i="1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MORNING</a:t>
                      </a: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Week1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Week2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18069"/>
                  </a:ext>
                </a:extLst>
              </a:tr>
              <a:tr h="173655">
                <a:tc v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Mon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Tue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Wed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Thu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Fri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Mon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Tue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Wed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Thu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Fri</a:t>
                      </a:r>
                      <a:endParaRPr lang="en-GB" sz="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914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09:00 - 10:45</a:t>
                      </a:r>
                    </a:p>
                    <a:p>
                      <a:pPr algn="ctr" fontAlgn="b"/>
                      <a:endParaRPr lang="en-GB" sz="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PRC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ORG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QUA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BUS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PRG</a:t>
                      </a: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EX1</a:t>
                      </a: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EX3</a:t>
                      </a:r>
                    </a:p>
                  </a:txBody>
                  <a:tcPr marL="6725" marR="6725" marT="6725" marB="0" anchor="ctr"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5225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>
                          <a:effectLst/>
                        </a:rPr>
                        <a:t>11:15 - 12:45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5" marR="6725" marT="67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PRC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RSK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PLA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CHG</a:t>
                      </a:r>
                    </a:p>
                  </a:txBody>
                  <a:tcPr marL="6725" marR="6725" marT="67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EX2</a:t>
                      </a: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GB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EX4</a:t>
                      </a:r>
                    </a:p>
                  </a:txBody>
                  <a:tcPr marL="6725" marR="6725" marT="6725" marB="0" anchor="ctr"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6725" marR="6725" marT="67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41582"/>
                  </a:ext>
                </a:extLst>
              </a:tr>
            </a:tbl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8A1713-A241-47BB-AD15-A07C55C2FBDC}"/>
              </a:ext>
            </a:extLst>
          </p:cNvPr>
          <p:cNvCxnSpPr>
            <a:cxnSpLocks/>
          </p:cNvCxnSpPr>
          <p:nvPr/>
        </p:nvCxnSpPr>
        <p:spPr bwMode="auto">
          <a:xfrm flipV="1">
            <a:off x="200100" y="3576069"/>
            <a:ext cx="0" cy="2673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13">
            <a:extLst>
              <a:ext uri="{FF2B5EF4-FFF2-40B4-BE49-F238E27FC236}">
                <a16:creationId xmlns:a16="http://schemas.microsoft.com/office/drawing/2014/main" id="{443C69C5-CAA5-494B-B5EF-8B5DEF1C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530" y="4246509"/>
            <a:ext cx="1857644" cy="154657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wrap="square" lIns="288000" anchor="ctr" anchorCtr="0">
            <a:spAutoFit/>
          </a:bodyPr>
          <a:lstStyle>
            <a:lvl1pPr algn="ctr">
              <a:spcBef>
                <a:spcPct val="20000"/>
              </a:spcBef>
              <a:defRPr sz="3200" b="1">
                <a:solidFill>
                  <a:srgbClr val="483C7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en-US" sz="10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 Sessions</a:t>
            </a:r>
          </a:p>
          <a:p>
            <a:pPr marL="171450" indent="-84138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PRC=Processes</a:t>
            </a:r>
          </a:p>
          <a:p>
            <a:pPr marL="171450" indent="-84138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ORG=Organization</a:t>
            </a:r>
          </a:p>
          <a:p>
            <a:pPr marL="171450" indent="-84138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BUS=Business Case</a:t>
            </a:r>
          </a:p>
          <a:p>
            <a:pPr marL="171450" indent="-84138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RSK=Risk</a:t>
            </a:r>
          </a:p>
          <a:p>
            <a:pPr marL="171450" indent="-84138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QUA=Quality</a:t>
            </a:r>
          </a:p>
          <a:p>
            <a:pPr marL="171450" indent="-84138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PLA=Plans</a:t>
            </a:r>
          </a:p>
          <a:p>
            <a:pPr marL="171450" indent="-84138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CHA=Change</a:t>
            </a:r>
          </a:p>
          <a:p>
            <a:pPr marL="171450" indent="-84138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PRG=Progress</a:t>
            </a: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D59C8CF3-28D2-4ECB-876D-C2269F500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530" y="3585074"/>
            <a:ext cx="1857644" cy="60016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defRPr sz="3200" b="1">
                <a:solidFill>
                  <a:srgbClr val="483C7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PRINCE2® ON</a:t>
            </a:r>
            <a:r>
              <a:rPr lang="en-GB" altLang="en-US" sz="11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</a:p>
          <a:p>
            <a:pPr>
              <a:spcBef>
                <a:spcPct val="0"/>
              </a:spcBef>
            </a:pPr>
            <a:r>
              <a:rPr lang="en-GB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Classroom</a:t>
            </a:r>
          </a:p>
          <a:p>
            <a:pPr>
              <a:spcBef>
                <a:spcPct val="0"/>
              </a:spcBef>
            </a:pPr>
            <a:r>
              <a:rPr lang="en-GB" altLang="en-US" sz="11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Sessions Key:</a:t>
            </a:r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id="{427381F9-7279-4FD4-86C7-4ED192E64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614" y="5817322"/>
            <a:ext cx="1857644" cy="415498"/>
          </a:xfrm>
          <a:prstGeom prst="rect">
            <a:avLst/>
          </a:prstGeom>
          <a:solidFill>
            <a:srgbClr val="FFAFAF"/>
          </a:solidFill>
          <a:ln>
            <a:noFill/>
          </a:ln>
          <a:effectLst/>
          <a:extLst/>
        </p:spPr>
        <p:txBody>
          <a:bodyPr wrap="square" lIns="288000" anchor="ctr" anchorCtr="0">
            <a:spAutoFit/>
          </a:bodyPr>
          <a:lstStyle>
            <a:lvl1pPr algn="ctr">
              <a:spcBef>
                <a:spcPct val="20000"/>
              </a:spcBef>
              <a:defRPr sz="3200" b="1">
                <a:solidFill>
                  <a:srgbClr val="483C7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en-US" sz="10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Practitioner Sessions</a:t>
            </a:r>
          </a:p>
          <a:p>
            <a:pPr marL="171450" indent="-84138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05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EX=Exam Preparation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E76FC-6CFF-4A48-B8A7-A1AC42D383C5}"/>
              </a:ext>
            </a:extLst>
          </p:cNvPr>
          <p:cNvSpPr/>
          <p:nvPr/>
        </p:nvSpPr>
        <p:spPr>
          <a:xfrm>
            <a:off x="3488357" y="6339484"/>
            <a:ext cx="2573590" cy="536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117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</a:t>
            </a:r>
            <a:r>
              <a:rPr lang="en-GB" altLang="en-US" sz="2117" i="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GB" altLang="en-US" sz="211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GB" altLang="en-US" sz="2117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.training</a:t>
            </a:r>
          </a:p>
          <a:p>
            <a:pPr>
              <a:spcBef>
                <a:spcPts val="0"/>
              </a:spcBef>
            </a:pPr>
            <a:r>
              <a:rPr lang="en-GB" altLang="en-US" sz="77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| Convenient | Interactive | Successful | Accredited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A307AB-FBD4-46E1-AF93-7E7E16B4C6F2}"/>
              </a:ext>
            </a:extLst>
          </p:cNvPr>
          <p:cNvSpPr/>
          <p:nvPr/>
        </p:nvSpPr>
        <p:spPr>
          <a:xfrm>
            <a:off x="0" y="6673205"/>
            <a:ext cx="2483768" cy="212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altLang="en-US" sz="77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Copyright 2018 SPOCE Project Management Limited</a:t>
            </a:r>
          </a:p>
        </p:txBody>
      </p:sp>
    </p:spTree>
    <p:extLst>
      <p:ext uri="{BB962C8B-B14F-4D97-AF65-F5344CB8AC3E}">
        <p14:creationId xmlns:p14="http://schemas.microsoft.com/office/powerpoint/2010/main" val="34614851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6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6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6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6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1509" grpId="0" build="p" bldLvl="2" autoUpdateAnimBg="0" advAuto="1000"/>
      <p:bldP spid="27" grpId="0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">
      <a:dk1>
        <a:srgbClr val="0066FF"/>
      </a:dk1>
      <a:lt1>
        <a:srgbClr val="FFFFFF"/>
      </a:lt1>
      <a:dk2>
        <a:srgbClr val="000066"/>
      </a:dk2>
      <a:lt2>
        <a:srgbClr val="FFFFFF"/>
      </a:lt2>
      <a:accent1>
        <a:srgbClr val="6699FF"/>
      </a:accent1>
      <a:accent2>
        <a:srgbClr val="3333FF"/>
      </a:accent2>
      <a:accent3>
        <a:srgbClr val="AAAAB8"/>
      </a:accent3>
      <a:accent4>
        <a:srgbClr val="DADADA"/>
      </a:accent4>
      <a:accent5>
        <a:srgbClr val="B8CAFF"/>
      </a:accent5>
      <a:accent6>
        <a:srgbClr val="2D2DE7"/>
      </a:accent6>
      <a:hlink>
        <a:srgbClr val="FFCC00"/>
      </a:hlink>
      <a:folHlink>
        <a:srgbClr val="0000CC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4432</TotalTime>
  <Words>1250</Words>
  <Application>Microsoft Office PowerPoint</Application>
  <PresentationFormat>On-screen Show (4:3)</PresentationFormat>
  <Paragraphs>280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Trebuchet MS</vt:lpstr>
      <vt:lpstr>Wingdings</vt:lpstr>
      <vt:lpstr>Pixel</vt:lpstr>
      <vt:lpstr>Not sure? Tuck in and try… A Smörgåsbord of Project Approaches</vt:lpstr>
      <vt:lpstr>PowerPoint Presentation</vt:lpstr>
      <vt:lpstr>Agenda</vt:lpstr>
      <vt:lpstr>Who’s Who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SPOCE?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Bradley</dc:creator>
  <cp:lastModifiedBy>Paul Bradley</cp:lastModifiedBy>
  <cp:revision>247</cp:revision>
  <dcterms:created xsi:type="dcterms:W3CDTF">2007-03-15T15:43:45Z</dcterms:created>
  <dcterms:modified xsi:type="dcterms:W3CDTF">2018-03-02T13:39:24Z</dcterms:modified>
</cp:coreProperties>
</file>