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sldIdLst>
    <p:sldId id="309" r:id="rId2"/>
    <p:sldId id="310" r:id="rId3"/>
    <p:sldId id="256" r:id="rId4"/>
    <p:sldId id="285" r:id="rId5"/>
    <p:sldId id="308" r:id="rId6"/>
    <p:sldId id="277" r:id="rId7"/>
    <p:sldId id="258" r:id="rId8"/>
    <p:sldId id="261" r:id="rId9"/>
    <p:sldId id="263" r:id="rId10"/>
    <p:sldId id="265" r:id="rId11"/>
    <p:sldId id="267" r:id="rId12"/>
    <p:sldId id="269" r:id="rId13"/>
    <p:sldId id="268" r:id="rId14"/>
    <p:sldId id="289" r:id="rId15"/>
    <p:sldId id="290" r:id="rId16"/>
    <p:sldId id="306" r:id="rId17"/>
    <p:sldId id="292" r:id="rId18"/>
    <p:sldId id="262" r:id="rId19"/>
    <p:sldId id="270" r:id="rId20"/>
    <p:sldId id="276" r:id="rId21"/>
    <p:sldId id="302" r:id="rId22"/>
    <p:sldId id="274" r:id="rId23"/>
    <p:sldId id="284" r:id="rId24"/>
    <p:sldId id="301" r:id="rId25"/>
    <p:sldId id="279" r:id="rId26"/>
    <p:sldId id="281" r:id="rId27"/>
    <p:sldId id="288" r:id="rId28"/>
    <p:sldId id="303" r:id="rId29"/>
    <p:sldId id="298" r:id="rId30"/>
    <p:sldId id="282" r:id="rId31"/>
    <p:sldId id="287" r:id="rId32"/>
    <p:sldId id="283" r:id="rId33"/>
    <p:sldId id="299" r:id="rId34"/>
    <p:sldId id="294" r:id="rId35"/>
    <p:sldId id="297" r:id="rId36"/>
    <p:sldId id="304"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Stirpe" initials="PS" lastIdx="6" clrIdx="0">
    <p:extLst>
      <p:ext uri="{19B8F6BF-5375-455C-9EA6-DF929625EA0E}">
        <p15:presenceInfo xmlns:p15="http://schemas.microsoft.com/office/powerpoint/2012/main" userId="3ed9db5de324d7ec" providerId="Windows Live"/>
      </p:ext>
    </p:extLst>
  </p:cmAuthor>
  <p:cmAuthor id="2" name="Measures, Peter" initials="MP" lastIdx="5" clrIdx="1">
    <p:extLst>
      <p:ext uri="{19B8F6BF-5375-455C-9EA6-DF929625EA0E}">
        <p15:presenceInfo xmlns:p15="http://schemas.microsoft.com/office/powerpoint/2012/main" userId="S-1-5-21-3476036342-1731177862-1559577602-51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1867" autoAdjust="0"/>
  </p:normalViewPr>
  <p:slideViewPr>
    <p:cSldViewPr snapToGrid="0">
      <p:cViewPr varScale="1">
        <p:scale>
          <a:sx n="55" d="100"/>
          <a:sy n="55" d="100"/>
        </p:scale>
        <p:origin x="9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2488C-8254-4BCC-B09D-A35E6546791A}" type="doc">
      <dgm:prSet loTypeId="urn:microsoft.com/office/officeart/2005/8/layout/venn1" loCatId="relationship" qsTypeId="urn:microsoft.com/office/officeart/2005/8/quickstyle/simple1" qsCatId="simple" csTypeId="urn:microsoft.com/office/officeart/2005/8/colors/accent2_2" csCatId="accent2" phldr="1"/>
      <dgm:spPr/>
    </dgm:pt>
    <dgm:pt modelId="{6ABB4AA7-2AB7-4481-BC15-D725884644E3}">
      <dgm:prSet phldrT="[Text]"/>
      <dgm:spPr/>
      <dgm:t>
        <a:bodyPr/>
        <a:lstStyle/>
        <a:p>
          <a:r>
            <a:rPr lang="en-GB" dirty="0"/>
            <a:t>Autonomy</a:t>
          </a:r>
        </a:p>
      </dgm:t>
    </dgm:pt>
    <dgm:pt modelId="{00EE2ED2-B3AD-4908-AF24-F974F978989F}" type="parTrans" cxnId="{5EC68EA5-0759-4671-84EB-C4DAC6722D32}">
      <dgm:prSet/>
      <dgm:spPr/>
      <dgm:t>
        <a:bodyPr/>
        <a:lstStyle/>
        <a:p>
          <a:endParaRPr lang="en-GB"/>
        </a:p>
      </dgm:t>
    </dgm:pt>
    <dgm:pt modelId="{F6E5DEE4-0AD3-4168-9ADF-427A58AD5846}" type="sibTrans" cxnId="{5EC68EA5-0759-4671-84EB-C4DAC6722D32}">
      <dgm:prSet/>
      <dgm:spPr/>
      <dgm:t>
        <a:bodyPr/>
        <a:lstStyle/>
        <a:p>
          <a:endParaRPr lang="en-GB"/>
        </a:p>
      </dgm:t>
    </dgm:pt>
    <dgm:pt modelId="{DD6CA9C8-EE6E-4E62-BC1E-33DA7C69F826}">
      <dgm:prSet phldrT="[Text]"/>
      <dgm:spPr/>
      <dgm:t>
        <a:bodyPr/>
        <a:lstStyle/>
        <a:p>
          <a:r>
            <a:rPr lang="en-GB" dirty="0"/>
            <a:t>Purpose</a:t>
          </a:r>
        </a:p>
      </dgm:t>
    </dgm:pt>
    <dgm:pt modelId="{5AED8EDD-C92F-4F0B-9C67-48B263051F68}" type="parTrans" cxnId="{317F6915-1EDD-4888-850A-23D1523D6F31}">
      <dgm:prSet/>
      <dgm:spPr/>
      <dgm:t>
        <a:bodyPr/>
        <a:lstStyle/>
        <a:p>
          <a:endParaRPr lang="en-GB"/>
        </a:p>
      </dgm:t>
    </dgm:pt>
    <dgm:pt modelId="{DA33227E-1565-4AA6-82B8-0E6EFC8A4564}" type="sibTrans" cxnId="{317F6915-1EDD-4888-850A-23D1523D6F31}">
      <dgm:prSet/>
      <dgm:spPr/>
      <dgm:t>
        <a:bodyPr/>
        <a:lstStyle/>
        <a:p>
          <a:endParaRPr lang="en-GB"/>
        </a:p>
      </dgm:t>
    </dgm:pt>
    <dgm:pt modelId="{7A0BD4C7-AB5C-439E-98A3-A39921DA1BBC}">
      <dgm:prSet phldrT="[Text]"/>
      <dgm:spPr/>
      <dgm:t>
        <a:bodyPr/>
        <a:lstStyle/>
        <a:p>
          <a:r>
            <a:rPr lang="en-GB" dirty="0"/>
            <a:t>Mastery</a:t>
          </a:r>
        </a:p>
      </dgm:t>
    </dgm:pt>
    <dgm:pt modelId="{3393B00A-E60B-4F67-88EF-A1F62B0DD6B6}" type="parTrans" cxnId="{06C4FD79-0867-4D56-B1B2-68E484F9B068}">
      <dgm:prSet/>
      <dgm:spPr/>
      <dgm:t>
        <a:bodyPr/>
        <a:lstStyle/>
        <a:p>
          <a:endParaRPr lang="en-GB"/>
        </a:p>
      </dgm:t>
    </dgm:pt>
    <dgm:pt modelId="{DC1D896A-63F7-483B-AF9F-11B472BC5D80}" type="sibTrans" cxnId="{06C4FD79-0867-4D56-B1B2-68E484F9B068}">
      <dgm:prSet/>
      <dgm:spPr/>
      <dgm:t>
        <a:bodyPr/>
        <a:lstStyle/>
        <a:p>
          <a:endParaRPr lang="en-GB"/>
        </a:p>
      </dgm:t>
    </dgm:pt>
    <dgm:pt modelId="{1826E8F2-EA5F-4A76-9518-BFC5A06B2584}" type="pres">
      <dgm:prSet presAssocID="{6542488C-8254-4BCC-B09D-A35E6546791A}" presName="compositeShape" presStyleCnt="0">
        <dgm:presLayoutVars>
          <dgm:chMax val="7"/>
          <dgm:dir/>
          <dgm:resizeHandles val="exact"/>
        </dgm:presLayoutVars>
      </dgm:prSet>
      <dgm:spPr/>
    </dgm:pt>
    <dgm:pt modelId="{733FF920-AE6E-4E56-9CE2-A1D93E5FEA01}" type="pres">
      <dgm:prSet presAssocID="{6ABB4AA7-2AB7-4481-BC15-D725884644E3}" presName="circ1" presStyleLbl="vennNode1" presStyleIdx="0" presStyleCnt="3"/>
      <dgm:spPr/>
    </dgm:pt>
    <dgm:pt modelId="{8E5FB98F-9C0A-42BF-A74A-95E458D0FB0E}" type="pres">
      <dgm:prSet presAssocID="{6ABB4AA7-2AB7-4481-BC15-D725884644E3}" presName="circ1Tx" presStyleLbl="revTx" presStyleIdx="0" presStyleCnt="0">
        <dgm:presLayoutVars>
          <dgm:chMax val="0"/>
          <dgm:chPref val="0"/>
          <dgm:bulletEnabled val="1"/>
        </dgm:presLayoutVars>
      </dgm:prSet>
      <dgm:spPr/>
    </dgm:pt>
    <dgm:pt modelId="{A64954C5-6ADD-44E4-A766-2AA727E36FEA}" type="pres">
      <dgm:prSet presAssocID="{DD6CA9C8-EE6E-4E62-BC1E-33DA7C69F826}" presName="circ2" presStyleLbl="vennNode1" presStyleIdx="1" presStyleCnt="3"/>
      <dgm:spPr/>
    </dgm:pt>
    <dgm:pt modelId="{093C4922-A3E4-44B6-9738-94D03CB3D8C1}" type="pres">
      <dgm:prSet presAssocID="{DD6CA9C8-EE6E-4E62-BC1E-33DA7C69F826}" presName="circ2Tx" presStyleLbl="revTx" presStyleIdx="0" presStyleCnt="0">
        <dgm:presLayoutVars>
          <dgm:chMax val="0"/>
          <dgm:chPref val="0"/>
          <dgm:bulletEnabled val="1"/>
        </dgm:presLayoutVars>
      </dgm:prSet>
      <dgm:spPr/>
    </dgm:pt>
    <dgm:pt modelId="{AA3405C1-0F46-46CD-A038-76F2CB46EEAB}" type="pres">
      <dgm:prSet presAssocID="{7A0BD4C7-AB5C-439E-98A3-A39921DA1BBC}" presName="circ3" presStyleLbl="vennNode1" presStyleIdx="2" presStyleCnt="3"/>
      <dgm:spPr/>
    </dgm:pt>
    <dgm:pt modelId="{F6D3D827-4D62-462E-8114-FA1D4935B3AB}" type="pres">
      <dgm:prSet presAssocID="{7A0BD4C7-AB5C-439E-98A3-A39921DA1BBC}" presName="circ3Tx" presStyleLbl="revTx" presStyleIdx="0" presStyleCnt="0">
        <dgm:presLayoutVars>
          <dgm:chMax val="0"/>
          <dgm:chPref val="0"/>
          <dgm:bulletEnabled val="1"/>
        </dgm:presLayoutVars>
      </dgm:prSet>
      <dgm:spPr/>
    </dgm:pt>
  </dgm:ptLst>
  <dgm:cxnLst>
    <dgm:cxn modelId="{317F6915-1EDD-4888-850A-23D1523D6F31}" srcId="{6542488C-8254-4BCC-B09D-A35E6546791A}" destId="{DD6CA9C8-EE6E-4E62-BC1E-33DA7C69F826}" srcOrd="1" destOrd="0" parTransId="{5AED8EDD-C92F-4F0B-9C67-48B263051F68}" sibTransId="{DA33227E-1565-4AA6-82B8-0E6EFC8A4564}"/>
    <dgm:cxn modelId="{55F54E3F-47FE-410B-9F28-C11F9FE7D26D}" type="presOf" srcId="{6ABB4AA7-2AB7-4481-BC15-D725884644E3}" destId="{8E5FB98F-9C0A-42BF-A74A-95E458D0FB0E}" srcOrd="1" destOrd="0" presId="urn:microsoft.com/office/officeart/2005/8/layout/venn1"/>
    <dgm:cxn modelId="{4FFF7161-4C5C-4003-AEEA-04C5C7D8EAA4}" type="presOf" srcId="{6542488C-8254-4BCC-B09D-A35E6546791A}" destId="{1826E8F2-EA5F-4A76-9518-BFC5A06B2584}" srcOrd="0" destOrd="0" presId="urn:microsoft.com/office/officeart/2005/8/layout/venn1"/>
    <dgm:cxn modelId="{540BFD49-3F57-4375-8A93-4BE6211CCC63}" type="presOf" srcId="{7A0BD4C7-AB5C-439E-98A3-A39921DA1BBC}" destId="{F6D3D827-4D62-462E-8114-FA1D4935B3AB}" srcOrd="1" destOrd="0" presId="urn:microsoft.com/office/officeart/2005/8/layout/venn1"/>
    <dgm:cxn modelId="{92FF496E-D889-4E0E-9DDD-2CF88BA27DF1}" type="presOf" srcId="{6ABB4AA7-2AB7-4481-BC15-D725884644E3}" destId="{733FF920-AE6E-4E56-9CE2-A1D93E5FEA01}" srcOrd="0" destOrd="0" presId="urn:microsoft.com/office/officeart/2005/8/layout/venn1"/>
    <dgm:cxn modelId="{06C4FD79-0867-4D56-B1B2-68E484F9B068}" srcId="{6542488C-8254-4BCC-B09D-A35E6546791A}" destId="{7A0BD4C7-AB5C-439E-98A3-A39921DA1BBC}" srcOrd="2" destOrd="0" parTransId="{3393B00A-E60B-4F67-88EF-A1F62B0DD6B6}" sibTransId="{DC1D896A-63F7-483B-AF9F-11B472BC5D80}"/>
    <dgm:cxn modelId="{5EC68EA5-0759-4671-84EB-C4DAC6722D32}" srcId="{6542488C-8254-4BCC-B09D-A35E6546791A}" destId="{6ABB4AA7-2AB7-4481-BC15-D725884644E3}" srcOrd="0" destOrd="0" parTransId="{00EE2ED2-B3AD-4908-AF24-F974F978989F}" sibTransId="{F6E5DEE4-0AD3-4168-9ADF-427A58AD5846}"/>
    <dgm:cxn modelId="{BE4407AA-1467-4D20-A108-01413D447145}" type="presOf" srcId="{DD6CA9C8-EE6E-4E62-BC1E-33DA7C69F826}" destId="{093C4922-A3E4-44B6-9738-94D03CB3D8C1}" srcOrd="1" destOrd="0" presId="urn:microsoft.com/office/officeart/2005/8/layout/venn1"/>
    <dgm:cxn modelId="{6B44F6D7-D337-48A4-94BD-9B4B1FF0CD95}" type="presOf" srcId="{DD6CA9C8-EE6E-4E62-BC1E-33DA7C69F826}" destId="{A64954C5-6ADD-44E4-A766-2AA727E36FEA}" srcOrd="0" destOrd="0" presId="urn:microsoft.com/office/officeart/2005/8/layout/venn1"/>
    <dgm:cxn modelId="{2771DAF2-1B09-4080-8021-D77DDE5DE8EF}" type="presOf" srcId="{7A0BD4C7-AB5C-439E-98A3-A39921DA1BBC}" destId="{AA3405C1-0F46-46CD-A038-76F2CB46EEAB}" srcOrd="0" destOrd="0" presId="urn:microsoft.com/office/officeart/2005/8/layout/venn1"/>
    <dgm:cxn modelId="{AE779ED5-5313-4FBB-BB34-6CA427232385}" type="presParOf" srcId="{1826E8F2-EA5F-4A76-9518-BFC5A06B2584}" destId="{733FF920-AE6E-4E56-9CE2-A1D93E5FEA01}" srcOrd="0" destOrd="0" presId="urn:microsoft.com/office/officeart/2005/8/layout/venn1"/>
    <dgm:cxn modelId="{109ED866-80D6-4235-9C2C-727FAEC7C99A}" type="presParOf" srcId="{1826E8F2-EA5F-4A76-9518-BFC5A06B2584}" destId="{8E5FB98F-9C0A-42BF-A74A-95E458D0FB0E}" srcOrd="1" destOrd="0" presId="urn:microsoft.com/office/officeart/2005/8/layout/venn1"/>
    <dgm:cxn modelId="{0B2963FD-4A29-4DD1-9243-38BA104EA804}" type="presParOf" srcId="{1826E8F2-EA5F-4A76-9518-BFC5A06B2584}" destId="{A64954C5-6ADD-44E4-A766-2AA727E36FEA}" srcOrd="2" destOrd="0" presId="urn:microsoft.com/office/officeart/2005/8/layout/venn1"/>
    <dgm:cxn modelId="{CF272F42-BA8C-4348-AE9E-6F8F3222892E}" type="presParOf" srcId="{1826E8F2-EA5F-4A76-9518-BFC5A06B2584}" destId="{093C4922-A3E4-44B6-9738-94D03CB3D8C1}" srcOrd="3" destOrd="0" presId="urn:microsoft.com/office/officeart/2005/8/layout/venn1"/>
    <dgm:cxn modelId="{00A0B01E-AC24-4064-9F47-9CAFFD8D28A8}" type="presParOf" srcId="{1826E8F2-EA5F-4A76-9518-BFC5A06B2584}" destId="{AA3405C1-0F46-46CD-A038-76F2CB46EEAB}" srcOrd="4" destOrd="0" presId="urn:microsoft.com/office/officeart/2005/8/layout/venn1"/>
    <dgm:cxn modelId="{4E50FBDD-AAEE-4B9B-B42E-9B78DE76FD68}" type="presParOf" srcId="{1826E8F2-EA5F-4A76-9518-BFC5A06B2584}" destId="{F6D3D827-4D62-462E-8114-FA1D4935B3A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F433B-ED6A-4372-9176-50D019CB8AC0}" type="doc">
      <dgm:prSet loTypeId="urn:microsoft.com/office/officeart/2005/8/layout/matrix1" loCatId="matrix" qsTypeId="urn:microsoft.com/office/officeart/2005/8/quickstyle/3d6" qsCatId="3D" csTypeId="urn:microsoft.com/office/officeart/2005/8/colors/colorful5" csCatId="colorful" phldr="1"/>
      <dgm:spPr>
        <a:scene3d>
          <a:camera prst="perspectiveRelaxedModerately" fov="0" zoom="92000">
            <a:rot lat="0" lon="0" rev="0"/>
          </a:camera>
          <a:lightRig rig="balanced" dir="t">
            <a:rot lat="0" lon="0" rev="12700000"/>
          </a:lightRig>
        </a:scene3d>
      </dgm:spPr>
      <dgm:t>
        <a:bodyPr/>
        <a:lstStyle/>
        <a:p>
          <a:endParaRPr lang="en-GB"/>
        </a:p>
      </dgm:t>
    </dgm:pt>
    <dgm:pt modelId="{E5974A0D-7364-4772-9050-0B19C0455111}">
      <dgm:prSet phldrT="[Text]"/>
      <dgm:spPr>
        <a:scene3d>
          <a:camera prst="perspectiveRelaxedModerately" fov="0" zoom="92000">
            <a:rot lat="0" lon="0" rev="0"/>
          </a:camera>
          <a:lightRig rig="balanced" dir="t">
            <a:rot lat="0" lon="0" rev="12700000"/>
          </a:lightRig>
        </a:scene3d>
        <a:sp3d z="50080" prstMaterial="plastic"/>
      </dgm:spPr>
      <dgm:t>
        <a:bodyPr/>
        <a:lstStyle/>
        <a:p>
          <a:r>
            <a:rPr lang="en-GB" dirty="0"/>
            <a:t>Disorder</a:t>
          </a:r>
        </a:p>
      </dgm:t>
    </dgm:pt>
    <dgm:pt modelId="{5E754996-E7F9-478B-A992-09FFAAEEEA7E}" type="parTrans" cxnId="{8DA7640F-240B-440E-95AD-E8FDA3671E24}">
      <dgm:prSet/>
      <dgm:spPr/>
      <dgm:t>
        <a:bodyPr/>
        <a:lstStyle/>
        <a:p>
          <a:endParaRPr lang="en-GB"/>
        </a:p>
      </dgm:t>
    </dgm:pt>
    <dgm:pt modelId="{E347A94F-67A9-4C14-8007-BC88A50D4170}" type="sibTrans" cxnId="{8DA7640F-240B-440E-95AD-E8FDA3671E24}">
      <dgm:prSet/>
      <dgm:spPr/>
      <dgm:t>
        <a:bodyPr/>
        <a:lstStyle/>
        <a:p>
          <a:endParaRPr lang="en-GB"/>
        </a:p>
      </dgm:t>
    </dgm:pt>
    <dgm:pt modelId="{46779605-ACBB-4EAB-B3BF-8A6FED6605F7}">
      <dgm:prSet phldrT="[Text]"/>
      <dgm:spPr>
        <a:sp3d/>
      </dgm:spPr>
      <dgm:t>
        <a:bodyPr/>
        <a:lstStyle/>
        <a:p>
          <a:r>
            <a:rPr lang="en-GB" dirty="0"/>
            <a:t>Complex</a:t>
          </a:r>
        </a:p>
        <a:p>
          <a:r>
            <a:rPr lang="en-GB" dirty="0"/>
            <a:t>Probe</a:t>
          </a:r>
        </a:p>
      </dgm:t>
    </dgm:pt>
    <dgm:pt modelId="{009120E5-5660-40CC-97F8-D9E3A0AFC84B}" type="parTrans" cxnId="{5CEFA79D-2F9F-4D4D-9F94-63068963FB30}">
      <dgm:prSet/>
      <dgm:spPr/>
      <dgm:t>
        <a:bodyPr/>
        <a:lstStyle/>
        <a:p>
          <a:endParaRPr lang="en-GB"/>
        </a:p>
      </dgm:t>
    </dgm:pt>
    <dgm:pt modelId="{92CED11A-4DA7-4D3E-AC62-9C1B9E8DDF5A}" type="sibTrans" cxnId="{5CEFA79D-2F9F-4D4D-9F94-63068963FB30}">
      <dgm:prSet/>
      <dgm:spPr/>
      <dgm:t>
        <a:bodyPr/>
        <a:lstStyle/>
        <a:p>
          <a:endParaRPr lang="en-GB"/>
        </a:p>
      </dgm:t>
    </dgm:pt>
    <dgm:pt modelId="{5AD39835-13B8-4ACF-B358-E18E26BB8F85}">
      <dgm:prSet phldrT="[Text]"/>
      <dgm:spPr>
        <a:scene3d>
          <a:camera prst="perspectiveRelaxedModerately" fov="0" zoom="92000">
            <a:rot lat="0" lon="0" rev="0"/>
          </a:camera>
          <a:lightRig rig="balanced" dir="t">
            <a:rot lat="0" lon="0" rev="12700000"/>
          </a:lightRig>
        </a:scene3d>
        <a:sp3d prstMaterial="plastic"/>
      </dgm:spPr>
      <dgm:t>
        <a:bodyPr/>
        <a:lstStyle/>
        <a:p>
          <a:r>
            <a:rPr lang="en-GB" dirty="0"/>
            <a:t>Complicated</a:t>
          </a:r>
        </a:p>
        <a:p>
          <a:r>
            <a:rPr lang="en-GB" dirty="0"/>
            <a:t>Analyse</a:t>
          </a:r>
        </a:p>
      </dgm:t>
    </dgm:pt>
    <dgm:pt modelId="{E01E1DD6-2E4C-47EC-B969-78FF12A20688}" type="parTrans" cxnId="{9E92E1E8-03AD-473E-A68F-A13BEF5C4B30}">
      <dgm:prSet/>
      <dgm:spPr/>
      <dgm:t>
        <a:bodyPr/>
        <a:lstStyle/>
        <a:p>
          <a:endParaRPr lang="en-GB"/>
        </a:p>
      </dgm:t>
    </dgm:pt>
    <dgm:pt modelId="{41C8570F-22B3-477E-966F-76D6BEF09F6B}" type="sibTrans" cxnId="{9E92E1E8-03AD-473E-A68F-A13BEF5C4B30}">
      <dgm:prSet/>
      <dgm:spPr/>
      <dgm:t>
        <a:bodyPr/>
        <a:lstStyle/>
        <a:p>
          <a:endParaRPr lang="en-GB"/>
        </a:p>
      </dgm:t>
    </dgm:pt>
    <dgm:pt modelId="{18E74E71-FF80-4168-B723-04AE1AA475BA}">
      <dgm:prSet phldrT="[Text]"/>
      <dgm:spPr>
        <a:scene3d>
          <a:camera prst="perspectiveRelaxedModerately" fov="0" zoom="92000">
            <a:rot lat="0" lon="0" rev="0"/>
          </a:camera>
          <a:lightRig rig="balanced" dir="t">
            <a:rot lat="0" lon="0" rev="12700000"/>
          </a:lightRig>
        </a:scene3d>
        <a:sp3d prstMaterial="plastic"/>
      </dgm:spPr>
      <dgm:t>
        <a:bodyPr/>
        <a:lstStyle/>
        <a:p>
          <a:r>
            <a:rPr lang="en-GB" dirty="0"/>
            <a:t>Chaos</a:t>
          </a:r>
        </a:p>
        <a:p>
          <a:r>
            <a:rPr lang="en-GB" dirty="0"/>
            <a:t>Act</a:t>
          </a:r>
        </a:p>
      </dgm:t>
    </dgm:pt>
    <dgm:pt modelId="{77352EB2-5D44-49E0-83FA-4D774ACF3351}" type="parTrans" cxnId="{76AA3344-3828-4EBC-96D2-E0BD6EC594C4}">
      <dgm:prSet/>
      <dgm:spPr/>
      <dgm:t>
        <a:bodyPr/>
        <a:lstStyle/>
        <a:p>
          <a:endParaRPr lang="en-GB"/>
        </a:p>
      </dgm:t>
    </dgm:pt>
    <dgm:pt modelId="{DA1E4F36-0D8B-44F5-BB15-7B3E7F10C102}" type="sibTrans" cxnId="{76AA3344-3828-4EBC-96D2-E0BD6EC594C4}">
      <dgm:prSet/>
      <dgm:spPr/>
      <dgm:t>
        <a:bodyPr/>
        <a:lstStyle/>
        <a:p>
          <a:endParaRPr lang="en-GB"/>
        </a:p>
      </dgm:t>
    </dgm:pt>
    <dgm:pt modelId="{41E8513A-3972-4A92-86C6-47B20716EA1F}">
      <dgm:prSet phldrT="[Text]"/>
      <dgm:spPr>
        <a:scene3d>
          <a:camera prst="perspectiveRelaxedModerately" fov="0" zoom="92000">
            <a:rot lat="0" lon="0" rev="0"/>
          </a:camera>
          <a:lightRig rig="balanced" dir="t">
            <a:rot lat="0" lon="0" rev="12700000"/>
          </a:lightRig>
        </a:scene3d>
        <a:sp3d prstMaterial="plastic"/>
      </dgm:spPr>
      <dgm:t>
        <a:bodyPr/>
        <a:lstStyle/>
        <a:p>
          <a:r>
            <a:rPr lang="en-GB" dirty="0"/>
            <a:t>Simple</a:t>
          </a:r>
        </a:p>
        <a:p>
          <a:r>
            <a:rPr lang="en-GB" dirty="0"/>
            <a:t>Categorise</a:t>
          </a:r>
        </a:p>
      </dgm:t>
    </dgm:pt>
    <dgm:pt modelId="{E2A2940E-CC33-476E-9E24-0C223E67589C}" type="parTrans" cxnId="{A77E08E5-6F08-4377-AA07-56E184EDE49F}">
      <dgm:prSet/>
      <dgm:spPr/>
      <dgm:t>
        <a:bodyPr/>
        <a:lstStyle/>
        <a:p>
          <a:endParaRPr lang="en-GB"/>
        </a:p>
      </dgm:t>
    </dgm:pt>
    <dgm:pt modelId="{1D76C34F-BB19-44B0-8E67-18DF35CB7679}" type="sibTrans" cxnId="{A77E08E5-6F08-4377-AA07-56E184EDE49F}">
      <dgm:prSet/>
      <dgm:spPr/>
      <dgm:t>
        <a:bodyPr/>
        <a:lstStyle/>
        <a:p>
          <a:endParaRPr lang="en-GB"/>
        </a:p>
      </dgm:t>
    </dgm:pt>
    <dgm:pt modelId="{AB9E5972-1F1D-4380-AD28-30E07D49B574}">
      <dgm:prSet phldrT="[Text]"/>
      <dgm:spPr/>
      <dgm:t>
        <a:bodyPr/>
        <a:lstStyle/>
        <a:p>
          <a:endParaRPr lang="en-GB"/>
        </a:p>
      </dgm:t>
    </dgm:pt>
    <dgm:pt modelId="{934E9185-9DE5-4CB9-B939-924470D2EA45}" type="parTrans" cxnId="{C386A91E-AFC8-4C60-B684-4FED726C5E51}">
      <dgm:prSet/>
      <dgm:spPr/>
      <dgm:t>
        <a:bodyPr/>
        <a:lstStyle/>
        <a:p>
          <a:endParaRPr lang="en-GB"/>
        </a:p>
      </dgm:t>
    </dgm:pt>
    <dgm:pt modelId="{A19E6EDA-2705-42A3-AFDE-EFBF20782BD4}" type="sibTrans" cxnId="{C386A91E-AFC8-4C60-B684-4FED726C5E51}">
      <dgm:prSet/>
      <dgm:spPr/>
      <dgm:t>
        <a:bodyPr/>
        <a:lstStyle/>
        <a:p>
          <a:endParaRPr lang="en-GB"/>
        </a:p>
      </dgm:t>
    </dgm:pt>
    <dgm:pt modelId="{4109602A-5514-4613-B6E1-953A71FFBC73}" type="pres">
      <dgm:prSet presAssocID="{EAFF433B-ED6A-4372-9176-50D019CB8AC0}" presName="diagram" presStyleCnt="0">
        <dgm:presLayoutVars>
          <dgm:chMax val="1"/>
          <dgm:dir/>
          <dgm:animLvl val="ctr"/>
          <dgm:resizeHandles val="exact"/>
        </dgm:presLayoutVars>
      </dgm:prSet>
      <dgm:spPr/>
    </dgm:pt>
    <dgm:pt modelId="{D05896AF-ADF4-4509-BDCA-CABD635DA3A7}" type="pres">
      <dgm:prSet presAssocID="{EAFF433B-ED6A-4372-9176-50D019CB8AC0}" presName="matrix" presStyleCnt="0"/>
      <dgm:spPr/>
    </dgm:pt>
    <dgm:pt modelId="{A0261B52-3572-4179-BF1D-C2FB720A4B2C}" type="pres">
      <dgm:prSet presAssocID="{EAFF433B-ED6A-4372-9176-50D019CB8AC0}" presName="tile1" presStyleLbl="node1" presStyleIdx="0" presStyleCnt="4" custLinFactNeighborX="-15104"/>
      <dgm:spPr/>
    </dgm:pt>
    <dgm:pt modelId="{5E66F9CC-0203-4CD9-874F-71461B969706}" type="pres">
      <dgm:prSet presAssocID="{EAFF433B-ED6A-4372-9176-50D019CB8AC0}" presName="tile1text" presStyleLbl="node1" presStyleIdx="0" presStyleCnt="4">
        <dgm:presLayoutVars>
          <dgm:chMax val="0"/>
          <dgm:chPref val="0"/>
          <dgm:bulletEnabled val="1"/>
        </dgm:presLayoutVars>
      </dgm:prSet>
      <dgm:spPr/>
    </dgm:pt>
    <dgm:pt modelId="{A365B819-1EF8-472D-A20E-B76168CD4E98}" type="pres">
      <dgm:prSet presAssocID="{EAFF433B-ED6A-4372-9176-50D019CB8AC0}" presName="tile2" presStyleLbl="node1" presStyleIdx="1" presStyleCnt="4"/>
      <dgm:spPr/>
    </dgm:pt>
    <dgm:pt modelId="{74A7D711-5741-4EC6-A8C2-1BE2EC2028D5}" type="pres">
      <dgm:prSet presAssocID="{EAFF433B-ED6A-4372-9176-50D019CB8AC0}" presName="tile2text" presStyleLbl="node1" presStyleIdx="1" presStyleCnt="4">
        <dgm:presLayoutVars>
          <dgm:chMax val="0"/>
          <dgm:chPref val="0"/>
          <dgm:bulletEnabled val="1"/>
        </dgm:presLayoutVars>
      </dgm:prSet>
      <dgm:spPr/>
    </dgm:pt>
    <dgm:pt modelId="{BFB4F522-21EA-4318-A840-FFD64B031CD8}" type="pres">
      <dgm:prSet presAssocID="{EAFF433B-ED6A-4372-9176-50D019CB8AC0}" presName="tile3" presStyleLbl="node1" presStyleIdx="2" presStyleCnt="4"/>
      <dgm:spPr/>
    </dgm:pt>
    <dgm:pt modelId="{01B12E05-D6D3-4C7E-8BA5-A18638620AD8}" type="pres">
      <dgm:prSet presAssocID="{EAFF433B-ED6A-4372-9176-50D019CB8AC0}" presName="tile3text" presStyleLbl="node1" presStyleIdx="2" presStyleCnt="4">
        <dgm:presLayoutVars>
          <dgm:chMax val="0"/>
          <dgm:chPref val="0"/>
          <dgm:bulletEnabled val="1"/>
        </dgm:presLayoutVars>
      </dgm:prSet>
      <dgm:spPr/>
    </dgm:pt>
    <dgm:pt modelId="{FA99B43F-17CE-47F9-A1B6-AC4F38D52A69}" type="pres">
      <dgm:prSet presAssocID="{EAFF433B-ED6A-4372-9176-50D019CB8AC0}" presName="tile4" presStyleLbl="node1" presStyleIdx="3" presStyleCnt="4"/>
      <dgm:spPr/>
    </dgm:pt>
    <dgm:pt modelId="{DD8E1BCB-2966-4B73-84DF-3731E305B601}" type="pres">
      <dgm:prSet presAssocID="{EAFF433B-ED6A-4372-9176-50D019CB8AC0}" presName="tile4text" presStyleLbl="node1" presStyleIdx="3" presStyleCnt="4">
        <dgm:presLayoutVars>
          <dgm:chMax val="0"/>
          <dgm:chPref val="0"/>
          <dgm:bulletEnabled val="1"/>
        </dgm:presLayoutVars>
      </dgm:prSet>
      <dgm:spPr/>
    </dgm:pt>
    <dgm:pt modelId="{43E50301-D74D-4B9B-AD76-58DAAF50B37C}" type="pres">
      <dgm:prSet presAssocID="{EAFF433B-ED6A-4372-9176-50D019CB8AC0}" presName="centerTile" presStyleLbl="fgShp" presStyleIdx="0" presStyleCnt="1">
        <dgm:presLayoutVars>
          <dgm:chMax val="0"/>
          <dgm:chPref val="0"/>
        </dgm:presLayoutVars>
      </dgm:prSet>
      <dgm:spPr/>
    </dgm:pt>
  </dgm:ptLst>
  <dgm:cxnLst>
    <dgm:cxn modelId="{8DA7640F-240B-440E-95AD-E8FDA3671E24}" srcId="{EAFF433B-ED6A-4372-9176-50D019CB8AC0}" destId="{E5974A0D-7364-4772-9050-0B19C0455111}" srcOrd="0" destOrd="0" parTransId="{5E754996-E7F9-478B-A992-09FFAAEEEA7E}" sibTransId="{E347A94F-67A9-4C14-8007-BC88A50D4170}"/>
    <dgm:cxn modelId="{C386A91E-AFC8-4C60-B684-4FED726C5E51}" srcId="{E5974A0D-7364-4772-9050-0B19C0455111}" destId="{AB9E5972-1F1D-4380-AD28-30E07D49B574}" srcOrd="4" destOrd="0" parTransId="{934E9185-9DE5-4CB9-B939-924470D2EA45}" sibTransId="{A19E6EDA-2705-42A3-AFDE-EFBF20782BD4}"/>
    <dgm:cxn modelId="{7843842A-CA6F-43C1-8069-405AD9F730F3}" type="presOf" srcId="{41E8513A-3972-4A92-86C6-47B20716EA1F}" destId="{DD8E1BCB-2966-4B73-84DF-3731E305B601}" srcOrd="1" destOrd="0" presId="urn:microsoft.com/office/officeart/2005/8/layout/matrix1"/>
    <dgm:cxn modelId="{83F2C02F-6EF1-4DAF-99E3-EBA03489556B}" type="presOf" srcId="{5AD39835-13B8-4ACF-B358-E18E26BB8F85}" destId="{74A7D711-5741-4EC6-A8C2-1BE2EC2028D5}" srcOrd="1" destOrd="0" presId="urn:microsoft.com/office/officeart/2005/8/layout/matrix1"/>
    <dgm:cxn modelId="{D2ED683A-141F-436B-99CE-C0F418F87135}" type="presOf" srcId="{46779605-ACBB-4EAB-B3BF-8A6FED6605F7}" destId="{A0261B52-3572-4179-BF1D-C2FB720A4B2C}" srcOrd="0" destOrd="0" presId="urn:microsoft.com/office/officeart/2005/8/layout/matrix1"/>
    <dgm:cxn modelId="{19D1FE3D-97B8-457F-B3DE-F748EA70F189}" type="presOf" srcId="{46779605-ACBB-4EAB-B3BF-8A6FED6605F7}" destId="{5E66F9CC-0203-4CD9-874F-71461B969706}" srcOrd="1" destOrd="0" presId="urn:microsoft.com/office/officeart/2005/8/layout/matrix1"/>
    <dgm:cxn modelId="{08032E5F-0AE3-4118-BFA6-7B469EAB9752}" type="presOf" srcId="{18E74E71-FF80-4168-B723-04AE1AA475BA}" destId="{BFB4F522-21EA-4318-A840-FFD64B031CD8}" srcOrd="0" destOrd="0" presId="urn:microsoft.com/office/officeart/2005/8/layout/matrix1"/>
    <dgm:cxn modelId="{76AA3344-3828-4EBC-96D2-E0BD6EC594C4}" srcId="{E5974A0D-7364-4772-9050-0B19C0455111}" destId="{18E74E71-FF80-4168-B723-04AE1AA475BA}" srcOrd="2" destOrd="0" parTransId="{77352EB2-5D44-49E0-83FA-4D774ACF3351}" sibTransId="{DA1E4F36-0D8B-44F5-BB15-7B3E7F10C102}"/>
    <dgm:cxn modelId="{5E486A64-50BB-4077-BC2F-3D74D8C709E8}" type="presOf" srcId="{EAFF433B-ED6A-4372-9176-50D019CB8AC0}" destId="{4109602A-5514-4613-B6E1-953A71FFBC73}" srcOrd="0" destOrd="0" presId="urn:microsoft.com/office/officeart/2005/8/layout/matrix1"/>
    <dgm:cxn modelId="{AC756E68-C4B8-455C-826D-4DA5E3414334}" type="presOf" srcId="{41E8513A-3972-4A92-86C6-47B20716EA1F}" destId="{FA99B43F-17CE-47F9-A1B6-AC4F38D52A69}" srcOrd="0" destOrd="0" presId="urn:microsoft.com/office/officeart/2005/8/layout/matrix1"/>
    <dgm:cxn modelId="{9B78AD57-1740-44DC-9956-ACB3603D4677}" type="presOf" srcId="{18E74E71-FF80-4168-B723-04AE1AA475BA}" destId="{01B12E05-D6D3-4C7E-8BA5-A18638620AD8}" srcOrd="1" destOrd="0" presId="urn:microsoft.com/office/officeart/2005/8/layout/matrix1"/>
    <dgm:cxn modelId="{54DC7E83-A955-4FE0-965E-709B7397331B}" type="presOf" srcId="{E5974A0D-7364-4772-9050-0B19C0455111}" destId="{43E50301-D74D-4B9B-AD76-58DAAF50B37C}" srcOrd="0" destOrd="0" presId="urn:microsoft.com/office/officeart/2005/8/layout/matrix1"/>
    <dgm:cxn modelId="{5CEFA79D-2F9F-4D4D-9F94-63068963FB30}" srcId="{E5974A0D-7364-4772-9050-0B19C0455111}" destId="{46779605-ACBB-4EAB-B3BF-8A6FED6605F7}" srcOrd="0" destOrd="0" parTransId="{009120E5-5660-40CC-97F8-D9E3A0AFC84B}" sibTransId="{92CED11A-4DA7-4D3E-AC62-9C1B9E8DDF5A}"/>
    <dgm:cxn modelId="{6E0698BB-18F9-4D4C-ADBC-E5BB3A0E1DA4}" type="presOf" srcId="{5AD39835-13B8-4ACF-B358-E18E26BB8F85}" destId="{A365B819-1EF8-472D-A20E-B76168CD4E98}" srcOrd="0" destOrd="0" presId="urn:microsoft.com/office/officeart/2005/8/layout/matrix1"/>
    <dgm:cxn modelId="{A77E08E5-6F08-4377-AA07-56E184EDE49F}" srcId="{E5974A0D-7364-4772-9050-0B19C0455111}" destId="{41E8513A-3972-4A92-86C6-47B20716EA1F}" srcOrd="3" destOrd="0" parTransId="{E2A2940E-CC33-476E-9E24-0C223E67589C}" sibTransId="{1D76C34F-BB19-44B0-8E67-18DF35CB7679}"/>
    <dgm:cxn modelId="{9E92E1E8-03AD-473E-A68F-A13BEF5C4B30}" srcId="{E5974A0D-7364-4772-9050-0B19C0455111}" destId="{5AD39835-13B8-4ACF-B358-E18E26BB8F85}" srcOrd="1" destOrd="0" parTransId="{E01E1DD6-2E4C-47EC-B969-78FF12A20688}" sibTransId="{41C8570F-22B3-477E-966F-76D6BEF09F6B}"/>
    <dgm:cxn modelId="{C284CED2-3A38-46F7-8D5D-7AAE24BD6902}" type="presParOf" srcId="{4109602A-5514-4613-B6E1-953A71FFBC73}" destId="{D05896AF-ADF4-4509-BDCA-CABD635DA3A7}" srcOrd="0" destOrd="0" presId="urn:microsoft.com/office/officeart/2005/8/layout/matrix1"/>
    <dgm:cxn modelId="{CE62104A-9D3F-4A54-9F4B-CEE6FA2F13D9}" type="presParOf" srcId="{D05896AF-ADF4-4509-BDCA-CABD635DA3A7}" destId="{A0261B52-3572-4179-BF1D-C2FB720A4B2C}" srcOrd="0" destOrd="0" presId="urn:microsoft.com/office/officeart/2005/8/layout/matrix1"/>
    <dgm:cxn modelId="{61A36B5D-6E14-4103-A711-1EC0B0FF4A1A}" type="presParOf" srcId="{D05896AF-ADF4-4509-BDCA-CABD635DA3A7}" destId="{5E66F9CC-0203-4CD9-874F-71461B969706}" srcOrd="1" destOrd="0" presId="urn:microsoft.com/office/officeart/2005/8/layout/matrix1"/>
    <dgm:cxn modelId="{3CAFD9E2-3225-459B-A586-DD4CAA732529}" type="presParOf" srcId="{D05896AF-ADF4-4509-BDCA-CABD635DA3A7}" destId="{A365B819-1EF8-472D-A20E-B76168CD4E98}" srcOrd="2" destOrd="0" presId="urn:microsoft.com/office/officeart/2005/8/layout/matrix1"/>
    <dgm:cxn modelId="{B20AE7D9-2B58-476F-BEF6-29D7867626A2}" type="presParOf" srcId="{D05896AF-ADF4-4509-BDCA-CABD635DA3A7}" destId="{74A7D711-5741-4EC6-A8C2-1BE2EC2028D5}" srcOrd="3" destOrd="0" presId="urn:microsoft.com/office/officeart/2005/8/layout/matrix1"/>
    <dgm:cxn modelId="{36FB9C96-A8D9-46CF-B52E-421C6D2B8830}" type="presParOf" srcId="{D05896AF-ADF4-4509-BDCA-CABD635DA3A7}" destId="{BFB4F522-21EA-4318-A840-FFD64B031CD8}" srcOrd="4" destOrd="0" presId="urn:microsoft.com/office/officeart/2005/8/layout/matrix1"/>
    <dgm:cxn modelId="{D7B88D1A-73B8-4A0F-806D-4C1E632952D1}" type="presParOf" srcId="{D05896AF-ADF4-4509-BDCA-CABD635DA3A7}" destId="{01B12E05-D6D3-4C7E-8BA5-A18638620AD8}" srcOrd="5" destOrd="0" presId="urn:microsoft.com/office/officeart/2005/8/layout/matrix1"/>
    <dgm:cxn modelId="{FCB0E5BA-7C8F-4B5D-9505-BDF326210AC8}" type="presParOf" srcId="{D05896AF-ADF4-4509-BDCA-CABD635DA3A7}" destId="{FA99B43F-17CE-47F9-A1B6-AC4F38D52A69}" srcOrd="6" destOrd="0" presId="urn:microsoft.com/office/officeart/2005/8/layout/matrix1"/>
    <dgm:cxn modelId="{A8122A27-4D00-4905-BB0F-302C1BE02CC8}" type="presParOf" srcId="{D05896AF-ADF4-4509-BDCA-CABD635DA3A7}" destId="{DD8E1BCB-2966-4B73-84DF-3731E305B601}" srcOrd="7" destOrd="0" presId="urn:microsoft.com/office/officeart/2005/8/layout/matrix1"/>
    <dgm:cxn modelId="{FA399AA8-55DE-4A6C-8A20-7174061620A3}" type="presParOf" srcId="{4109602A-5514-4613-B6E1-953A71FFBC73}" destId="{43E50301-D74D-4B9B-AD76-58DAAF50B37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06AD5-5506-4ED4-8B9A-CB0A03A9FFDE}"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FDD400EF-4DC8-4435-9C32-651A5B54D36D}">
      <dgm:prSet phldrT="[Text]"/>
      <dgm:spPr/>
      <dgm:t>
        <a:bodyPr/>
        <a:lstStyle/>
        <a:p>
          <a:r>
            <a:rPr lang="en-GB" dirty="0"/>
            <a:t>Goals</a:t>
          </a:r>
        </a:p>
      </dgm:t>
    </dgm:pt>
    <dgm:pt modelId="{8DA705B1-2780-4B46-827E-BABA1E84AAD9}" type="parTrans" cxnId="{104D96EC-C2B7-4525-A08D-B651AC1C96CF}">
      <dgm:prSet/>
      <dgm:spPr/>
      <dgm:t>
        <a:bodyPr/>
        <a:lstStyle/>
        <a:p>
          <a:endParaRPr lang="en-GB"/>
        </a:p>
      </dgm:t>
    </dgm:pt>
    <dgm:pt modelId="{BD74D890-DFB4-410C-8FCA-78179AE961E4}" type="sibTrans" cxnId="{104D96EC-C2B7-4525-A08D-B651AC1C96CF}">
      <dgm:prSet/>
      <dgm:spPr/>
      <dgm:t>
        <a:bodyPr/>
        <a:lstStyle/>
        <a:p>
          <a:endParaRPr lang="en-GB"/>
        </a:p>
      </dgm:t>
    </dgm:pt>
    <dgm:pt modelId="{E72B488A-BC50-491B-912E-40B467C6E321}">
      <dgm:prSet phldrT="[Text]"/>
      <dgm:spPr/>
      <dgm:t>
        <a:bodyPr/>
        <a:lstStyle/>
        <a:p>
          <a:r>
            <a:rPr lang="en-GB" dirty="0"/>
            <a:t>Outputs</a:t>
          </a:r>
        </a:p>
      </dgm:t>
    </dgm:pt>
    <dgm:pt modelId="{DBAFBF13-16B6-4CCD-80BF-FBE80E70D9AF}" type="parTrans" cxnId="{C95694CF-B174-4BC9-9825-6A5AABF599CE}">
      <dgm:prSet/>
      <dgm:spPr/>
      <dgm:t>
        <a:bodyPr/>
        <a:lstStyle/>
        <a:p>
          <a:endParaRPr lang="en-GB"/>
        </a:p>
      </dgm:t>
    </dgm:pt>
    <dgm:pt modelId="{69496E85-E7FB-469B-8CD5-548F26284839}" type="sibTrans" cxnId="{C95694CF-B174-4BC9-9825-6A5AABF599CE}">
      <dgm:prSet/>
      <dgm:spPr/>
      <dgm:t>
        <a:bodyPr/>
        <a:lstStyle/>
        <a:p>
          <a:endParaRPr lang="en-GB"/>
        </a:p>
      </dgm:t>
    </dgm:pt>
    <dgm:pt modelId="{7A0C4964-B521-4347-B3E9-C0423CDDD7D7}">
      <dgm:prSet phldrT="[Text]"/>
      <dgm:spPr/>
      <dgm:t>
        <a:bodyPr/>
        <a:lstStyle/>
        <a:p>
          <a:r>
            <a:rPr lang="en-GB" dirty="0"/>
            <a:t>Outcomes</a:t>
          </a:r>
        </a:p>
      </dgm:t>
    </dgm:pt>
    <dgm:pt modelId="{12DE382E-B547-4853-8AFF-E5D4AF87D169}" type="parTrans" cxnId="{10DB2898-B563-463F-85CE-D3F892B52051}">
      <dgm:prSet/>
      <dgm:spPr/>
      <dgm:t>
        <a:bodyPr/>
        <a:lstStyle/>
        <a:p>
          <a:endParaRPr lang="en-GB"/>
        </a:p>
      </dgm:t>
    </dgm:pt>
    <dgm:pt modelId="{82456F8C-D74B-4E1D-8646-0F77C9BE2BDF}" type="sibTrans" cxnId="{10DB2898-B563-463F-85CE-D3F892B52051}">
      <dgm:prSet/>
      <dgm:spPr/>
      <dgm:t>
        <a:bodyPr/>
        <a:lstStyle/>
        <a:p>
          <a:endParaRPr lang="en-GB"/>
        </a:p>
      </dgm:t>
    </dgm:pt>
    <dgm:pt modelId="{F95CCAE5-B512-4225-9D16-49B333326413}">
      <dgm:prSet phldrT="[Text]"/>
      <dgm:spPr/>
      <dgm:t>
        <a:bodyPr/>
        <a:lstStyle/>
        <a:p>
          <a:r>
            <a:rPr lang="en-GB" dirty="0"/>
            <a:t>Value</a:t>
          </a:r>
        </a:p>
      </dgm:t>
    </dgm:pt>
    <dgm:pt modelId="{FA817DEE-3930-47E3-BF55-CE063C405E6E}" type="parTrans" cxnId="{E58BC10A-4934-483D-91BD-5088D842A1EB}">
      <dgm:prSet/>
      <dgm:spPr/>
      <dgm:t>
        <a:bodyPr/>
        <a:lstStyle/>
        <a:p>
          <a:endParaRPr lang="en-GB"/>
        </a:p>
      </dgm:t>
    </dgm:pt>
    <dgm:pt modelId="{CFCFC3C5-02DF-42FE-BF88-8D875EAC3AC3}" type="sibTrans" cxnId="{E58BC10A-4934-483D-91BD-5088D842A1EB}">
      <dgm:prSet/>
      <dgm:spPr/>
      <dgm:t>
        <a:bodyPr/>
        <a:lstStyle/>
        <a:p>
          <a:endParaRPr lang="en-GB"/>
        </a:p>
      </dgm:t>
    </dgm:pt>
    <dgm:pt modelId="{33C2E9D2-8AEE-4B9A-B59F-CD9C3A8FF3D4}" type="pres">
      <dgm:prSet presAssocID="{8B706AD5-5506-4ED4-8B9A-CB0A03A9FFDE}" presName="cycle" presStyleCnt="0">
        <dgm:presLayoutVars>
          <dgm:dir/>
          <dgm:resizeHandles val="exact"/>
        </dgm:presLayoutVars>
      </dgm:prSet>
      <dgm:spPr/>
    </dgm:pt>
    <dgm:pt modelId="{C592AF98-4DA4-4BB8-8070-0362C4BB128C}" type="pres">
      <dgm:prSet presAssocID="{FDD400EF-4DC8-4435-9C32-651A5B54D36D}" presName="dummy" presStyleCnt="0"/>
      <dgm:spPr/>
    </dgm:pt>
    <dgm:pt modelId="{3BE4FDEA-35B0-4240-A71C-C0A22253DC5C}" type="pres">
      <dgm:prSet presAssocID="{FDD400EF-4DC8-4435-9C32-651A5B54D36D}" presName="node" presStyleLbl="revTx" presStyleIdx="0" presStyleCnt="4">
        <dgm:presLayoutVars>
          <dgm:bulletEnabled val="1"/>
        </dgm:presLayoutVars>
      </dgm:prSet>
      <dgm:spPr/>
    </dgm:pt>
    <dgm:pt modelId="{3F67F2B5-E686-4493-BD98-7D1A325A2299}" type="pres">
      <dgm:prSet presAssocID="{BD74D890-DFB4-410C-8FCA-78179AE961E4}" presName="sibTrans" presStyleLbl="node1" presStyleIdx="0" presStyleCnt="4"/>
      <dgm:spPr/>
    </dgm:pt>
    <dgm:pt modelId="{493DD7E8-5D2A-47C3-B83F-6F5EA92D2776}" type="pres">
      <dgm:prSet presAssocID="{E72B488A-BC50-491B-912E-40B467C6E321}" presName="dummy" presStyleCnt="0"/>
      <dgm:spPr/>
    </dgm:pt>
    <dgm:pt modelId="{4A856BCD-4A50-40AD-9D6B-380F504C3A4B}" type="pres">
      <dgm:prSet presAssocID="{E72B488A-BC50-491B-912E-40B467C6E321}" presName="node" presStyleLbl="revTx" presStyleIdx="1" presStyleCnt="4">
        <dgm:presLayoutVars>
          <dgm:bulletEnabled val="1"/>
        </dgm:presLayoutVars>
      </dgm:prSet>
      <dgm:spPr/>
    </dgm:pt>
    <dgm:pt modelId="{F56ADFE9-1512-4F92-96AC-042777452D26}" type="pres">
      <dgm:prSet presAssocID="{69496E85-E7FB-469B-8CD5-548F26284839}" presName="sibTrans" presStyleLbl="node1" presStyleIdx="1" presStyleCnt="4"/>
      <dgm:spPr/>
    </dgm:pt>
    <dgm:pt modelId="{AD7DF57D-B371-40D7-9BF2-54B46EAE7BFD}" type="pres">
      <dgm:prSet presAssocID="{7A0C4964-B521-4347-B3E9-C0423CDDD7D7}" presName="dummy" presStyleCnt="0"/>
      <dgm:spPr/>
    </dgm:pt>
    <dgm:pt modelId="{AE73C744-EF6F-4DFD-9280-3762780568FD}" type="pres">
      <dgm:prSet presAssocID="{7A0C4964-B521-4347-B3E9-C0423CDDD7D7}" presName="node" presStyleLbl="revTx" presStyleIdx="2" presStyleCnt="4">
        <dgm:presLayoutVars>
          <dgm:bulletEnabled val="1"/>
        </dgm:presLayoutVars>
      </dgm:prSet>
      <dgm:spPr/>
    </dgm:pt>
    <dgm:pt modelId="{DC936A60-DD7A-4C70-81F3-863280ECC993}" type="pres">
      <dgm:prSet presAssocID="{82456F8C-D74B-4E1D-8646-0F77C9BE2BDF}" presName="sibTrans" presStyleLbl="node1" presStyleIdx="2" presStyleCnt="4"/>
      <dgm:spPr/>
    </dgm:pt>
    <dgm:pt modelId="{9EB76883-432B-49CB-B81F-EA9761ED2B07}" type="pres">
      <dgm:prSet presAssocID="{F95CCAE5-B512-4225-9D16-49B333326413}" presName="dummy" presStyleCnt="0"/>
      <dgm:spPr/>
    </dgm:pt>
    <dgm:pt modelId="{3B78C07F-0688-47D2-986F-C2970049A9DF}" type="pres">
      <dgm:prSet presAssocID="{F95CCAE5-B512-4225-9D16-49B333326413}" presName="node" presStyleLbl="revTx" presStyleIdx="3" presStyleCnt="4">
        <dgm:presLayoutVars>
          <dgm:bulletEnabled val="1"/>
        </dgm:presLayoutVars>
      </dgm:prSet>
      <dgm:spPr/>
    </dgm:pt>
    <dgm:pt modelId="{972161DE-F401-463F-AAD8-BD65AAA015B3}" type="pres">
      <dgm:prSet presAssocID="{CFCFC3C5-02DF-42FE-BF88-8D875EAC3AC3}" presName="sibTrans" presStyleLbl="node1" presStyleIdx="3" presStyleCnt="4" custScaleX="161918"/>
      <dgm:spPr/>
    </dgm:pt>
  </dgm:ptLst>
  <dgm:cxnLst>
    <dgm:cxn modelId="{E58BC10A-4934-483D-91BD-5088D842A1EB}" srcId="{8B706AD5-5506-4ED4-8B9A-CB0A03A9FFDE}" destId="{F95CCAE5-B512-4225-9D16-49B333326413}" srcOrd="3" destOrd="0" parTransId="{FA817DEE-3930-47E3-BF55-CE063C405E6E}" sibTransId="{CFCFC3C5-02DF-42FE-BF88-8D875EAC3AC3}"/>
    <dgm:cxn modelId="{3A166D60-29A3-43EF-AC5F-E78314F78F05}" type="presOf" srcId="{E72B488A-BC50-491B-912E-40B467C6E321}" destId="{4A856BCD-4A50-40AD-9D6B-380F504C3A4B}" srcOrd="0" destOrd="0" presId="urn:microsoft.com/office/officeart/2005/8/layout/cycle1"/>
    <dgm:cxn modelId="{371A4863-ABBE-4541-A7F0-D50B9441BDE3}" type="presOf" srcId="{CFCFC3C5-02DF-42FE-BF88-8D875EAC3AC3}" destId="{972161DE-F401-463F-AAD8-BD65AAA015B3}" srcOrd="0" destOrd="0" presId="urn:microsoft.com/office/officeart/2005/8/layout/cycle1"/>
    <dgm:cxn modelId="{38300044-A23E-4425-8B40-34A665542D52}" type="presOf" srcId="{7A0C4964-B521-4347-B3E9-C0423CDDD7D7}" destId="{AE73C744-EF6F-4DFD-9280-3762780568FD}" srcOrd="0" destOrd="0" presId="urn:microsoft.com/office/officeart/2005/8/layout/cycle1"/>
    <dgm:cxn modelId="{97DEE247-F173-4EA1-8A25-40E7D3AB458F}" type="presOf" srcId="{FDD400EF-4DC8-4435-9C32-651A5B54D36D}" destId="{3BE4FDEA-35B0-4240-A71C-C0A22253DC5C}" srcOrd="0" destOrd="0" presId="urn:microsoft.com/office/officeart/2005/8/layout/cycle1"/>
    <dgm:cxn modelId="{19A24E4E-BFF3-4EC5-B942-6FD9B41668C5}" type="presOf" srcId="{BD74D890-DFB4-410C-8FCA-78179AE961E4}" destId="{3F67F2B5-E686-4493-BD98-7D1A325A2299}" srcOrd="0" destOrd="0" presId="urn:microsoft.com/office/officeart/2005/8/layout/cycle1"/>
    <dgm:cxn modelId="{465EE751-BAE8-4D8C-BE57-8B17224EE957}" type="presOf" srcId="{69496E85-E7FB-469B-8CD5-548F26284839}" destId="{F56ADFE9-1512-4F92-96AC-042777452D26}" srcOrd="0" destOrd="0" presId="urn:microsoft.com/office/officeart/2005/8/layout/cycle1"/>
    <dgm:cxn modelId="{10DB2898-B563-463F-85CE-D3F892B52051}" srcId="{8B706AD5-5506-4ED4-8B9A-CB0A03A9FFDE}" destId="{7A0C4964-B521-4347-B3E9-C0423CDDD7D7}" srcOrd="2" destOrd="0" parTransId="{12DE382E-B547-4853-8AFF-E5D4AF87D169}" sibTransId="{82456F8C-D74B-4E1D-8646-0F77C9BE2BDF}"/>
    <dgm:cxn modelId="{154BA7AF-2BC3-410A-8815-5BBF2963B2A6}" type="presOf" srcId="{82456F8C-D74B-4E1D-8646-0F77C9BE2BDF}" destId="{DC936A60-DD7A-4C70-81F3-863280ECC993}" srcOrd="0" destOrd="0" presId="urn:microsoft.com/office/officeart/2005/8/layout/cycle1"/>
    <dgm:cxn modelId="{C95694CF-B174-4BC9-9825-6A5AABF599CE}" srcId="{8B706AD5-5506-4ED4-8B9A-CB0A03A9FFDE}" destId="{E72B488A-BC50-491B-912E-40B467C6E321}" srcOrd="1" destOrd="0" parTransId="{DBAFBF13-16B6-4CCD-80BF-FBE80E70D9AF}" sibTransId="{69496E85-E7FB-469B-8CD5-548F26284839}"/>
    <dgm:cxn modelId="{104D96EC-C2B7-4525-A08D-B651AC1C96CF}" srcId="{8B706AD5-5506-4ED4-8B9A-CB0A03A9FFDE}" destId="{FDD400EF-4DC8-4435-9C32-651A5B54D36D}" srcOrd="0" destOrd="0" parTransId="{8DA705B1-2780-4B46-827E-BABA1E84AAD9}" sibTransId="{BD74D890-DFB4-410C-8FCA-78179AE961E4}"/>
    <dgm:cxn modelId="{6A9FA5F1-798F-4061-A049-F06F039AAEC7}" type="presOf" srcId="{8B706AD5-5506-4ED4-8B9A-CB0A03A9FFDE}" destId="{33C2E9D2-8AEE-4B9A-B59F-CD9C3A8FF3D4}" srcOrd="0" destOrd="0" presId="urn:microsoft.com/office/officeart/2005/8/layout/cycle1"/>
    <dgm:cxn modelId="{24D09BFA-2A0C-4BC1-AB7B-A99FFA71875A}" type="presOf" srcId="{F95CCAE5-B512-4225-9D16-49B333326413}" destId="{3B78C07F-0688-47D2-986F-C2970049A9DF}" srcOrd="0" destOrd="0" presId="urn:microsoft.com/office/officeart/2005/8/layout/cycle1"/>
    <dgm:cxn modelId="{640787FA-4203-47EF-879E-5BFFFC4091F8}" type="presParOf" srcId="{33C2E9D2-8AEE-4B9A-B59F-CD9C3A8FF3D4}" destId="{C592AF98-4DA4-4BB8-8070-0362C4BB128C}" srcOrd="0" destOrd="0" presId="urn:microsoft.com/office/officeart/2005/8/layout/cycle1"/>
    <dgm:cxn modelId="{71EA80AC-6FE3-4249-9CA5-B44C9C3A16BD}" type="presParOf" srcId="{33C2E9D2-8AEE-4B9A-B59F-CD9C3A8FF3D4}" destId="{3BE4FDEA-35B0-4240-A71C-C0A22253DC5C}" srcOrd="1" destOrd="0" presId="urn:microsoft.com/office/officeart/2005/8/layout/cycle1"/>
    <dgm:cxn modelId="{E3399D84-5969-4B05-9AB4-F94329CB5D5C}" type="presParOf" srcId="{33C2E9D2-8AEE-4B9A-B59F-CD9C3A8FF3D4}" destId="{3F67F2B5-E686-4493-BD98-7D1A325A2299}" srcOrd="2" destOrd="0" presId="urn:microsoft.com/office/officeart/2005/8/layout/cycle1"/>
    <dgm:cxn modelId="{FAB2F523-5F79-46DE-BC23-E78BC9178A52}" type="presParOf" srcId="{33C2E9D2-8AEE-4B9A-B59F-CD9C3A8FF3D4}" destId="{493DD7E8-5D2A-47C3-B83F-6F5EA92D2776}" srcOrd="3" destOrd="0" presId="urn:microsoft.com/office/officeart/2005/8/layout/cycle1"/>
    <dgm:cxn modelId="{FF2D974D-B5C8-4E59-BD72-69DB5E1B16D5}" type="presParOf" srcId="{33C2E9D2-8AEE-4B9A-B59F-CD9C3A8FF3D4}" destId="{4A856BCD-4A50-40AD-9D6B-380F504C3A4B}" srcOrd="4" destOrd="0" presId="urn:microsoft.com/office/officeart/2005/8/layout/cycle1"/>
    <dgm:cxn modelId="{77A46FF6-42CD-4004-AE23-E5E0B9B60B1D}" type="presParOf" srcId="{33C2E9D2-8AEE-4B9A-B59F-CD9C3A8FF3D4}" destId="{F56ADFE9-1512-4F92-96AC-042777452D26}" srcOrd="5" destOrd="0" presId="urn:microsoft.com/office/officeart/2005/8/layout/cycle1"/>
    <dgm:cxn modelId="{2E01F80F-FAC2-43C2-8B2F-018713DD629F}" type="presParOf" srcId="{33C2E9D2-8AEE-4B9A-B59F-CD9C3A8FF3D4}" destId="{AD7DF57D-B371-40D7-9BF2-54B46EAE7BFD}" srcOrd="6" destOrd="0" presId="urn:microsoft.com/office/officeart/2005/8/layout/cycle1"/>
    <dgm:cxn modelId="{8B71CCA4-F373-4157-BD7E-8ED79B835A32}" type="presParOf" srcId="{33C2E9D2-8AEE-4B9A-B59F-CD9C3A8FF3D4}" destId="{AE73C744-EF6F-4DFD-9280-3762780568FD}" srcOrd="7" destOrd="0" presId="urn:microsoft.com/office/officeart/2005/8/layout/cycle1"/>
    <dgm:cxn modelId="{91994385-AA71-4B0C-9419-C1B65DF6BCB0}" type="presParOf" srcId="{33C2E9D2-8AEE-4B9A-B59F-CD9C3A8FF3D4}" destId="{DC936A60-DD7A-4C70-81F3-863280ECC993}" srcOrd="8" destOrd="0" presId="urn:microsoft.com/office/officeart/2005/8/layout/cycle1"/>
    <dgm:cxn modelId="{F9E50019-4816-4220-BDCB-752864AC2913}" type="presParOf" srcId="{33C2E9D2-8AEE-4B9A-B59F-CD9C3A8FF3D4}" destId="{9EB76883-432B-49CB-B81F-EA9761ED2B07}" srcOrd="9" destOrd="0" presId="urn:microsoft.com/office/officeart/2005/8/layout/cycle1"/>
    <dgm:cxn modelId="{2EF8FCCB-501C-4D49-AC47-7D74A806A312}" type="presParOf" srcId="{33C2E9D2-8AEE-4B9A-B59F-CD9C3A8FF3D4}" destId="{3B78C07F-0688-47D2-986F-C2970049A9DF}" srcOrd="10" destOrd="0" presId="urn:microsoft.com/office/officeart/2005/8/layout/cycle1"/>
    <dgm:cxn modelId="{E87E3981-3016-476F-ADB5-F4CDD8A5F6F7}" type="presParOf" srcId="{33C2E9D2-8AEE-4B9A-B59F-CD9C3A8FF3D4}" destId="{972161DE-F401-463F-AAD8-BD65AAA015B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C6399-36E7-422D-AC51-54392EAE8C5F}"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GB"/>
        </a:p>
      </dgm:t>
    </dgm:pt>
    <dgm:pt modelId="{0E7B3E98-90CA-42AE-A741-4E84BB792C10}">
      <dgm:prSet phldrT="[Text]"/>
      <dgm:spPr/>
      <dgm:t>
        <a:bodyPr/>
        <a:lstStyle/>
        <a:p>
          <a:r>
            <a:rPr lang="en-GB" b="1" dirty="0"/>
            <a:t>Raise need</a:t>
          </a:r>
        </a:p>
      </dgm:t>
    </dgm:pt>
    <dgm:pt modelId="{198F81DC-48E8-4A44-817D-4DFDFB7B532A}" type="parTrans" cxnId="{1A66C041-B3D8-492D-ADFF-D1590175E515}">
      <dgm:prSet/>
      <dgm:spPr/>
      <dgm:t>
        <a:bodyPr/>
        <a:lstStyle/>
        <a:p>
          <a:endParaRPr lang="en-GB" b="1"/>
        </a:p>
      </dgm:t>
    </dgm:pt>
    <dgm:pt modelId="{CAA3B987-AEED-43DD-B409-D61CD85D8681}" type="sibTrans" cxnId="{1A66C041-B3D8-492D-ADFF-D1590175E515}">
      <dgm:prSet/>
      <dgm:spPr/>
      <dgm:t>
        <a:bodyPr/>
        <a:lstStyle/>
        <a:p>
          <a:endParaRPr lang="en-GB" b="1"/>
        </a:p>
      </dgm:t>
    </dgm:pt>
    <dgm:pt modelId="{1A5CB724-F868-4DFD-B0ED-7CE5A00D535A}">
      <dgm:prSet phldrT="[Text]"/>
      <dgm:spPr/>
      <dgm:t>
        <a:bodyPr/>
        <a:lstStyle/>
        <a:p>
          <a:r>
            <a:rPr lang="en-GB" b="1" dirty="0"/>
            <a:t>Collaborative Assessment</a:t>
          </a:r>
        </a:p>
      </dgm:t>
    </dgm:pt>
    <dgm:pt modelId="{F05FCDCD-C5E0-482D-8A6B-BEAF05E39659}" type="parTrans" cxnId="{655B03E9-63FC-4F15-BEBC-559667DF986B}">
      <dgm:prSet/>
      <dgm:spPr/>
      <dgm:t>
        <a:bodyPr/>
        <a:lstStyle/>
        <a:p>
          <a:endParaRPr lang="en-GB" b="1"/>
        </a:p>
      </dgm:t>
    </dgm:pt>
    <dgm:pt modelId="{989B9C45-C329-45CC-ACAD-00DF0F07DB4D}" type="sibTrans" cxnId="{655B03E9-63FC-4F15-BEBC-559667DF986B}">
      <dgm:prSet/>
      <dgm:spPr/>
      <dgm:t>
        <a:bodyPr/>
        <a:lstStyle/>
        <a:p>
          <a:endParaRPr lang="en-GB" b="1"/>
        </a:p>
      </dgm:t>
    </dgm:pt>
    <dgm:pt modelId="{0812B0DA-A8B6-41A6-9E5F-36A6FEA67EE6}">
      <dgm:prSet phldrT="[Text]"/>
      <dgm:spPr/>
      <dgm:t>
        <a:bodyPr/>
        <a:lstStyle/>
        <a:p>
          <a:r>
            <a:rPr lang="en-GB" b="1" dirty="0"/>
            <a:t>Provide Guidance</a:t>
          </a:r>
        </a:p>
      </dgm:t>
    </dgm:pt>
    <dgm:pt modelId="{3795DD2E-1D7C-462E-92A2-395CBCEF988B}" type="parTrans" cxnId="{4A863E2E-CB53-4194-8434-80ECE7EB9935}">
      <dgm:prSet/>
      <dgm:spPr/>
      <dgm:t>
        <a:bodyPr/>
        <a:lstStyle/>
        <a:p>
          <a:endParaRPr lang="en-GB" b="1"/>
        </a:p>
      </dgm:t>
    </dgm:pt>
    <dgm:pt modelId="{A247F7F6-E6DD-4323-8D68-6A0374DF2D98}" type="sibTrans" cxnId="{4A863E2E-CB53-4194-8434-80ECE7EB9935}">
      <dgm:prSet/>
      <dgm:spPr/>
      <dgm:t>
        <a:bodyPr/>
        <a:lstStyle/>
        <a:p>
          <a:endParaRPr lang="en-GB" b="1"/>
        </a:p>
      </dgm:t>
    </dgm:pt>
    <dgm:pt modelId="{682A2163-62D1-4230-843A-C789564305E3}">
      <dgm:prSet phldrT="[Text]"/>
      <dgm:spPr/>
      <dgm:t>
        <a:bodyPr/>
        <a:lstStyle/>
        <a:p>
          <a:r>
            <a:rPr lang="en-GB" b="1" dirty="0"/>
            <a:t>Assess success</a:t>
          </a:r>
        </a:p>
      </dgm:t>
    </dgm:pt>
    <dgm:pt modelId="{ADBD841C-26F5-40D5-A665-7184EB021137}" type="parTrans" cxnId="{5BBAC0FA-5196-4237-9637-16AA5B1B876F}">
      <dgm:prSet/>
      <dgm:spPr/>
      <dgm:t>
        <a:bodyPr/>
        <a:lstStyle/>
        <a:p>
          <a:endParaRPr lang="en-GB" b="1"/>
        </a:p>
      </dgm:t>
    </dgm:pt>
    <dgm:pt modelId="{3ECF6DBA-6D09-42B6-ACC4-15B4867951F0}" type="sibTrans" cxnId="{5BBAC0FA-5196-4237-9637-16AA5B1B876F}">
      <dgm:prSet/>
      <dgm:spPr/>
      <dgm:t>
        <a:bodyPr/>
        <a:lstStyle/>
        <a:p>
          <a:endParaRPr lang="en-GB" b="1"/>
        </a:p>
      </dgm:t>
    </dgm:pt>
    <dgm:pt modelId="{685E3745-F88F-478E-AE02-9B39361EE14D}">
      <dgm:prSet phldrT="[Text]"/>
      <dgm:spPr/>
      <dgm:t>
        <a:bodyPr/>
        <a:lstStyle/>
        <a:p>
          <a:r>
            <a:rPr lang="en-GB" b="1" dirty="0"/>
            <a:t>Take action</a:t>
          </a:r>
        </a:p>
      </dgm:t>
    </dgm:pt>
    <dgm:pt modelId="{27041D00-F376-4779-81BD-64CA6E0C8B8E}" type="parTrans" cxnId="{5685489B-CD84-41DD-9E07-667266BC49E5}">
      <dgm:prSet/>
      <dgm:spPr/>
      <dgm:t>
        <a:bodyPr/>
        <a:lstStyle/>
        <a:p>
          <a:endParaRPr lang="en-GB" b="1"/>
        </a:p>
      </dgm:t>
    </dgm:pt>
    <dgm:pt modelId="{28F0EF80-0746-40B0-A8DA-51B6AA937769}" type="sibTrans" cxnId="{5685489B-CD84-41DD-9E07-667266BC49E5}">
      <dgm:prSet/>
      <dgm:spPr/>
      <dgm:t>
        <a:bodyPr/>
        <a:lstStyle/>
        <a:p>
          <a:endParaRPr lang="en-GB" b="1"/>
        </a:p>
      </dgm:t>
    </dgm:pt>
    <dgm:pt modelId="{14ECB9AE-7B07-4159-BAC2-281104ED95AC}" type="pres">
      <dgm:prSet presAssocID="{902C6399-36E7-422D-AC51-54392EAE8C5F}" presName="cycle" presStyleCnt="0">
        <dgm:presLayoutVars>
          <dgm:dir/>
          <dgm:resizeHandles val="exact"/>
        </dgm:presLayoutVars>
      </dgm:prSet>
      <dgm:spPr/>
    </dgm:pt>
    <dgm:pt modelId="{F9F8C907-06AF-4B72-9DE4-883276C5B59E}" type="pres">
      <dgm:prSet presAssocID="{0E7B3E98-90CA-42AE-A741-4E84BB792C10}" presName="node" presStyleLbl="node1" presStyleIdx="0" presStyleCnt="5">
        <dgm:presLayoutVars>
          <dgm:bulletEnabled val="1"/>
        </dgm:presLayoutVars>
      </dgm:prSet>
      <dgm:spPr/>
    </dgm:pt>
    <dgm:pt modelId="{E173703D-D528-4AC6-87B0-B8A0E36007F1}" type="pres">
      <dgm:prSet presAssocID="{0E7B3E98-90CA-42AE-A741-4E84BB792C10}" presName="spNode" presStyleCnt="0"/>
      <dgm:spPr/>
    </dgm:pt>
    <dgm:pt modelId="{72C4DE79-26E6-4373-816B-2E8BF07A1E10}" type="pres">
      <dgm:prSet presAssocID="{CAA3B987-AEED-43DD-B409-D61CD85D8681}" presName="sibTrans" presStyleLbl="sibTrans1D1" presStyleIdx="0" presStyleCnt="5"/>
      <dgm:spPr/>
    </dgm:pt>
    <dgm:pt modelId="{CB090A83-8A56-4CE1-B172-94317D5DFE60}" type="pres">
      <dgm:prSet presAssocID="{1A5CB724-F868-4DFD-B0ED-7CE5A00D535A}" presName="node" presStyleLbl="node1" presStyleIdx="1" presStyleCnt="5">
        <dgm:presLayoutVars>
          <dgm:bulletEnabled val="1"/>
        </dgm:presLayoutVars>
      </dgm:prSet>
      <dgm:spPr/>
    </dgm:pt>
    <dgm:pt modelId="{8932A5A5-DB5F-4486-9D13-0987BBA65190}" type="pres">
      <dgm:prSet presAssocID="{1A5CB724-F868-4DFD-B0ED-7CE5A00D535A}" presName="spNode" presStyleCnt="0"/>
      <dgm:spPr/>
    </dgm:pt>
    <dgm:pt modelId="{825406A5-404E-4749-A96F-C373DDC1E699}" type="pres">
      <dgm:prSet presAssocID="{989B9C45-C329-45CC-ACAD-00DF0F07DB4D}" presName="sibTrans" presStyleLbl="sibTrans1D1" presStyleIdx="1" presStyleCnt="5"/>
      <dgm:spPr/>
    </dgm:pt>
    <dgm:pt modelId="{83CCB1D0-F95B-487F-A63F-BD2DDCCBCC2A}" type="pres">
      <dgm:prSet presAssocID="{0812B0DA-A8B6-41A6-9E5F-36A6FEA67EE6}" presName="node" presStyleLbl="node1" presStyleIdx="2" presStyleCnt="5">
        <dgm:presLayoutVars>
          <dgm:bulletEnabled val="1"/>
        </dgm:presLayoutVars>
      </dgm:prSet>
      <dgm:spPr/>
    </dgm:pt>
    <dgm:pt modelId="{4C754FE8-E683-41E9-8DAE-0BF75BE3DF64}" type="pres">
      <dgm:prSet presAssocID="{0812B0DA-A8B6-41A6-9E5F-36A6FEA67EE6}" presName="spNode" presStyleCnt="0"/>
      <dgm:spPr/>
    </dgm:pt>
    <dgm:pt modelId="{A9801D19-0FC0-4F69-9663-BC7D938F126E}" type="pres">
      <dgm:prSet presAssocID="{A247F7F6-E6DD-4323-8D68-6A0374DF2D98}" presName="sibTrans" presStyleLbl="sibTrans1D1" presStyleIdx="2" presStyleCnt="5"/>
      <dgm:spPr/>
    </dgm:pt>
    <dgm:pt modelId="{401F89A7-FE7E-4FEB-8BC5-8C5327930179}" type="pres">
      <dgm:prSet presAssocID="{685E3745-F88F-478E-AE02-9B39361EE14D}" presName="node" presStyleLbl="node1" presStyleIdx="3" presStyleCnt="5">
        <dgm:presLayoutVars>
          <dgm:bulletEnabled val="1"/>
        </dgm:presLayoutVars>
      </dgm:prSet>
      <dgm:spPr/>
    </dgm:pt>
    <dgm:pt modelId="{F072FB51-AF71-4E9B-B861-3F5C05928FEF}" type="pres">
      <dgm:prSet presAssocID="{685E3745-F88F-478E-AE02-9B39361EE14D}" presName="spNode" presStyleCnt="0"/>
      <dgm:spPr/>
    </dgm:pt>
    <dgm:pt modelId="{EA8DA941-0960-4840-992E-F9019BD14DC4}" type="pres">
      <dgm:prSet presAssocID="{28F0EF80-0746-40B0-A8DA-51B6AA937769}" presName="sibTrans" presStyleLbl="sibTrans1D1" presStyleIdx="3" presStyleCnt="5"/>
      <dgm:spPr/>
    </dgm:pt>
    <dgm:pt modelId="{C78505E7-ED0B-4705-ACB0-D1CD42521092}" type="pres">
      <dgm:prSet presAssocID="{682A2163-62D1-4230-843A-C789564305E3}" presName="node" presStyleLbl="node1" presStyleIdx="4" presStyleCnt="5">
        <dgm:presLayoutVars>
          <dgm:bulletEnabled val="1"/>
        </dgm:presLayoutVars>
      </dgm:prSet>
      <dgm:spPr/>
    </dgm:pt>
    <dgm:pt modelId="{997B62EE-3B04-440E-90C4-A4DD075FE5A8}" type="pres">
      <dgm:prSet presAssocID="{682A2163-62D1-4230-843A-C789564305E3}" presName="spNode" presStyleCnt="0"/>
      <dgm:spPr/>
    </dgm:pt>
    <dgm:pt modelId="{A078DDBF-8751-4FA9-A740-602671F68B61}" type="pres">
      <dgm:prSet presAssocID="{3ECF6DBA-6D09-42B6-ACC4-15B4867951F0}" presName="sibTrans" presStyleLbl="sibTrans1D1" presStyleIdx="4" presStyleCnt="5"/>
      <dgm:spPr/>
    </dgm:pt>
  </dgm:ptLst>
  <dgm:cxnLst>
    <dgm:cxn modelId="{54A14826-F416-4DC4-B669-45C89D9C1B1F}" type="presOf" srcId="{CAA3B987-AEED-43DD-B409-D61CD85D8681}" destId="{72C4DE79-26E6-4373-816B-2E8BF07A1E10}" srcOrd="0" destOrd="0" presId="urn:microsoft.com/office/officeart/2005/8/layout/cycle5"/>
    <dgm:cxn modelId="{4CB8B526-4C17-4416-81B7-767C5E91BB5E}" type="presOf" srcId="{902C6399-36E7-422D-AC51-54392EAE8C5F}" destId="{14ECB9AE-7B07-4159-BAC2-281104ED95AC}" srcOrd="0" destOrd="0" presId="urn:microsoft.com/office/officeart/2005/8/layout/cycle5"/>
    <dgm:cxn modelId="{4A863E2E-CB53-4194-8434-80ECE7EB9935}" srcId="{902C6399-36E7-422D-AC51-54392EAE8C5F}" destId="{0812B0DA-A8B6-41A6-9E5F-36A6FEA67EE6}" srcOrd="2" destOrd="0" parTransId="{3795DD2E-1D7C-462E-92A2-395CBCEF988B}" sibTransId="{A247F7F6-E6DD-4323-8D68-6A0374DF2D98}"/>
    <dgm:cxn modelId="{1A66C041-B3D8-492D-ADFF-D1590175E515}" srcId="{902C6399-36E7-422D-AC51-54392EAE8C5F}" destId="{0E7B3E98-90CA-42AE-A741-4E84BB792C10}" srcOrd="0" destOrd="0" parTransId="{198F81DC-48E8-4A44-817D-4DFDFB7B532A}" sibTransId="{CAA3B987-AEED-43DD-B409-D61CD85D8681}"/>
    <dgm:cxn modelId="{BCF34968-1BD8-4214-82F4-97BD8E980A34}" type="presOf" srcId="{0812B0DA-A8B6-41A6-9E5F-36A6FEA67EE6}" destId="{83CCB1D0-F95B-487F-A63F-BD2DDCCBCC2A}" srcOrd="0" destOrd="0" presId="urn:microsoft.com/office/officeart/2005/8/layout/cycle5"/>
    <dgm:cxn modelId="{E8C95658-1167-43E9-9128-9B96A236106F}" type="presOf" srcId="{1A5CB724-F868-4DFD-B0ED-7CE5A00D535A}" destId="{CB090A83-8A56-4CE1-B172-94317D5DFE60}" srcOrd="0" destOrd="0" presId="urn:microsoft.com/office/officeart/2005/8/layout/cycle5"/>
    <dgm:cxn modelId="{B894877D-BF47-4F74-85D5-BB85A5B193B9}" type="presOf" srcId="{682A2163-62D1-4230-843A-C789564305E3}" destId="{C78505E7-ED0B-4705-ACB0-D1CD42521092}" srcOrd="0" destOrd="0" presId="urn:microsoft.com/office/officeart/2005/8/layout/cycle5"/>
    <dgm:cxn modelId="{72722A7F-75A8-4093-95F8-8D376700BE6B}" type="presOf" srcId="{3ECF6DBA-6D09-42B6-ACC4-15B4867951F0}" destId="{A078DDBF-8751-4FA9-A740-602671F68B61}" srcOrd="0" destOrd="0" presId="urn:microsoft.com/office/officeart/2005/8/layout/cycle5"/>
    <dgm:cxn modelId="{4007B887-2992-44F1-B0FC-185B6290D845}" type="presOf" srcId="{0E7B3E98-90CA-42AE-A741-4E84BB792C10}" destId="{F9F8C907-06AF-4B72-9DE4-883276C5B59E}" srcOrd="0" destOrd="0" presId="urn:microsoft.com/office/officeart/2005/8/layout/cycle5"/>
    <dgm:cxn modelId="{47B24F89-3F79-4057-86D2-5B69B851E264}" type="presOf" srcId="{A247F7F6-E6DD-4323-8D68-6A0374DF2D98}" destId="{A9801D19-0FC0-4F69-9663-BC7D938F126E}" srcOrd="0" destOrd="0" presId="urn:microsoft.com/office/officeart/2005/8/layout/cycle5"/>
    <dgm:cxn modelId="{5685489B-CD84-41DD-9E07-667266BC49E5}" srcId="{902C6399-36E7-422D-AC51-54392EAE8C5F}" destId="{685E3745-F88F-478E-AE02-9B39361EE14D}" srcOrd="3" destOrd="0" parTransId="{27041D00-F376-4779-81BD-64CA6E0C8B8E}" sibTransId="{28F0EF80-0746-40B0-A8DA-51B6AA937769}"/>
    <dgm:cxn modelId="{0C858CCC-CC74-4B7F-86EB-4D8455363D0C}" type="presOf" srcId="{28F0EF80-0746-40B0-A8DA-51B6AA937769}" destId="{EA8DA941-0960-4840-992E-F9019BD14DC4}" srcOrd="0" destOrd="0" presId="urn:microsoft.com/office/officeart/2005/8/layout/cycle5"/>
    <dgm:cxn modelId="{81C8A2DD-C437-4AC9-B576-40E8E500D60F}" type="presOf" srcId="{685E3745-F88F-478E-AE02-9B39361EE14D}" destId="{401F89A7-FE7E-4FEB-8BC5-8C5327930179}" srcOrd="0" destOrd="0" presId="urn:microsoft.com/office/officeart/2005/8/layout/cycle5"/>
    <dgm:cxn modelId="{655B03E9-63FC-4F15-BEBC-559667DF986B}" srcId="{902C6399-36E7-422D-AC51-54392EAE8C5F}" destId="{1A5CB724-F868-4DFD-B0ED-7CE5A00D535A}" srcOrd="1" destOrd="0" parTransId="{F05FCDCD-C5E0-482D-8A6B-BEAF05E39659}" sibTransId="{989B9C45-C329-45CC-ACAD-00DF0F07DB4D}"/>
    <dgm:cxn modelId="{5BBAC0FA-5196-4237-9637-16AA5B1B876F}" srcId="{902C6399-36E7-422D-AC51-54392EAE8C5F}" destId="{682A2163-62D1-4230-843A-C789564305E3}" srcOrd="4" destOrd="0" parTransId="{ADBD841C-26F5-40D5-A665-7184EB021137}" sibTransId="{3ECF6DBA-6D09-42B6-ACC4-15B4867951F0}"/>
    <dgm:cxn modelId="{2F21ECFA-6AB2-4E78-8077-80DACD41374D}" type="presOf" srcId="{989B9C45-C329-45CC-ACAD-00DF0F07DB4D}" destId="{825406A5-404E-4749-A96F-C373DDC1E699}" srcOrd="0" destOrd="0" presId="urn:microsoft.com/office/officeart/2005/8/layout/cycle5"/>
    <dgm:cxn modelId="{EB39EBB7-08EA-4050-9275-3BCF25035107}" type="presParOf" srcId="{14ECB9AE-7B07-4159-BAC2-281104ED95AC}" destId="{F9F8C907-06AF-4B72-9DE4-883276C5B59E}" srcOrd="0" destOrd="0" presId="urn:microsoft.com/office/officeart/2005/8/layout/cycle5"/>
    <dgm:cxn modelId="{74FBF3FC-8E5C-428A-BB27-DDEF60C05DBA}" type="presParOf" srcId="{14ECB9AE-7B07-4159-BAC2-281104ED95AC}" destId="{E173703D-D528-4AC6-87B0-B8A0E36007F1}" srcOrd="1" destOrd="0" presId="urn:microsoft.com/office/officeart/2005/8/layout/cycle5"/>
    <dgm:cxn modelId="{73BA8878-D879-499F-BA1D-11BB789FB527}" type="presParOf" srcId="{14ECB9AE-7B07-4159-BAC2-281104ED95AC}" destId="{72C4DE79-26E6-4373-816B-2E8BF07A1E10}" srcOrd="2" destOrd="0" presId="urn:microsoft.com/office/officeart/2005/8/layout/cycle5"/>
    <dgm:cxn modelId="{7FD9E123-DC43-4D91-96D5-AAC9A56541EC}" type="presParOf" srcId="{14ECB9AE-7B07-4159-BAC2-281104ED95AC}" destId="{CB090A83-8A56-4CE1-B172-94317D5DFE60}" srcOrd="3" destOrd="0" presId="urn:microsoft.com/office/officeart/2005/8/layout/cycle5"/>
    <dgm:cxn modelId="{1A73AB59-59F1-4580-972E-C5078844255B}" type="presParOf" srcId="{14ECB9AE-7B07-4159-BAC2-281104ED95AC}" destId="{8932A5A5-DB5F-4486-9D13-0987BBA65190}" srcOrd="4" destOrd="0" presId="urn:microsoft.com/office/officeart/2005/8/layout/cycle5"/>
    <dgm:cxn modelId="{46EC1D38-310C-432D-A8A4-1CA0C33ECA44}" type="presParOf" srcId="{14ECB9AE-7B07-4159-BAC2-281104ED95AC}" destId="{825406A5-404E-4749-A96F-C373DDC1E699}" srcOrd="5" destOrd="0" presId="urn:microsoft.com/office/officeart/2005/8/layout/cycle5"/>
    <dgm:cxn modelId="{AE426D8D-3F11-4FAF-95FE-5598B69D7753}" type="presParOf" srcId="{14ECB9AE-7B07-4159-BAC2-281104ED95AC}" destId="{83CCB1D0-F95B-487F-A63F-BD2DDCCBCC2A}" srcOrd="6" destOrd="0" presId="urn:microsoft.com/office/officeart/2005/8/layout/cycle5"/>
    <dgm:cxn modelId="{C722DE4B-6735-4341-B204-2957E4A284DC}" type="presParOf" srcId="{14ECB9AE-7B07-4159-BAC2-281104ED95AC}" destId="{4C754FE8-E683-41E9-8DAE-0BF75BE3DF64}" srcOrd="7" destOrd="0" presId="urn:microsoft.com/office/officeart/2005/8/layout/cycle5"/>
    <dgm:cxn modelId="{4FADD86C-3D5F-42E3-977C-2BBABBD3A402}" type="presParOf" srcId="{14ECB9AE-7B07-4159-BAC2-281104ED95AC}" destId="{A9801D19-0FC0-4F69-9663-BC7D938F126E}" srcOrd="8" destOrd="0" presId="urn:microsoft.com/office/officeart/2005/8/layout/cycle5"/>
    <dgm:cxn modelId="{A3DD5271-9180-4707-9410-5B32ADF68FF1}" type="presParOf" srcId="{14ECB9AE-7B07-4159-BAC2-281104ED95AC}" destId="{401F89A7-FE7E-4FEB-8BC5-8C5327930179}" srcOrd="9" destOrd="0" presId="urn:microsoft.com/office/officeart/2005/8/layout/cycle5"/>
    <dgm:cxn modelId="{43563B27-0ED2-4A71-971A-E588B931CE10}" type="presParOf" srcId="{14ECB9AE-7B07-4159-BAC2-281104ED95AC}" destId="{F072FB51-AF71-4E9B-B861-3F5C05928FEF}" srcOrd="10" destOrd="0" presId="urn:microsoft.com/office/officeart/2005/8/layout/cycle5"/>
    <dgm:cxn modelId="{C3924CAD-FA6A-4A45-9DD0-1649D3B49780}" type="presParOf" srcId="{14ECB9AE-7B07-4159-BAC2-281104ED95AC}" destId="{EA8DA941-0960-4840-992E-F9019BD14DC4}" srcOrd="11" destOrd="0" presId="urn:microsoft.com/office/officeart/2005/8/layout/cycle5"/>
    <dgm:cxn modelId="{DE00516A-2E2D-45BB-85F7-6AB858D6F9E1}" type="presParOf" srcId="{14ECB9AE-7B07-4159-BAC2-281104ED95AC}" destId="{C78505E7-ED0B-4705-ACB0-D1CD42521092}" srcOrd="12" destOrd="0" presId="urn:microsoft.com/office/officeart/2005/8/layout/cycle5"/>
    <dgm:cxn modelId="{902E1567-42C7-4936-8DFD-8C5CBEA0D345}" type="presParOf" srcId="{14ECB9AE-7B07-4159-BAC2-281104ED95AC}" destId="{997B62EE-3B04-440E-90C4-A4DD075FE5A8}" srcOrd="13" destOrd="0" presId="urn:microsoft.com/office/officeart/2005/8/layout/cycle5"/>
    <dgm:cxn modelId="{F31074E0-567A-475F-AC0E-D002AB92F633}" type="presParOf" srcId="{14ECB9AE-7B07-4159-BAC2-281104ED95AC}" destId="{A078DDBF-8751-4FA9-A740-602671F68B6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FF920-AE6E-4E56-9CE2-A1D93E5FEA01}">
      <dsp:nvSpPr>
        <dsp:cNvPr id="0" name=""/>
        <dsp:cNvSpPr/>
      </dsp:nvSpPr>
      <dsp:spPr>
        <a:xfrm>
          <a:off x="4582123" y="59391"/>
          <a:ext cx="2850771" cy="285077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Autonomy</a:t>
          </a:r>
        </a:p>
      </dsp:txBody>
      <dsp:txXfrm>
        <a:off x="4962226" y="558276"/>
        <a:ext cx="2090565" cy="1282847"/>
      </dsp:txXfrm>
    </dsp:sp>
    <dsp:sp modelId="{A64954C5-6ADD-44E4-A766-2AA727E36FEA}">
      <dsp:nvSpPr>
        <dsp:cNvPr id="0" name=""/>
        <dsp:cNvSpPr/>
      </dsp:nvSpPr>
      <dsp:spPr>
        <a:xfrm>
          <a:off x="5610777" y="1841123"/>
          <a:ext cx="2850771" cy="285077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Purpose</a:t>
          </a:r>
        </a:p>
      </dsp:txBody>
      <dsp:txXfrm>
        <a:off x="6482638" y="2577572"/>
        <a:ext cx="1710462" cy="1567924"/>
      </dsp:txXfrm>
    </dsp:sp>
    <dsp:sp modelId="{AA3405C1-0F46-46CD-A038-76F2CB46EEAB}">
      <dsp:nvSpPr>
        <dsp:cNvPr id="0" name=""/>
        <dsp:cNvSpPr/>
      </dsp:nvSpPr>
      <dsp:spPr>
        <a:xfrm>
          <a:off x="3553470" y="1841123"/>
          <a:ext cx="2850771" cy="285077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Mastery</a:t>
          </a:r>
        </a:p>
      </dsp:txBody>
      <dsp:txXfrm>
        <a:off x="3821917" y="2577572"/>
        <a:ext cx="1710462" cy="156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61B52-3572-4179-BF1D-C2FB720A4B2C}">
      <dsp:nvSpPr>
        <dsp:cNvPr id="0" name=""/>
        <dsp:cNvSpPr/>
      </dsp:nvSpPr>
      <dsp:spPr>
        <a:xfrm rot="16200000">
          <a:off x="1397226" y="-1397226"/>
          <a:ext cx="1999456" cy="4793910"/>
        </a:xfrm>
        <a:prstGeom prst="round1Rect">
          <a:avLst/>
        </a:prstGeom>
        <a:solidFill>
          <a:schemeClr val="accent5">
            <a:hueOff val="0"/>
            <a:satOff val="0"/>
            <a:lumOff val="0"/>
            <a:alphaOff val="0"/>
          </a:schemeClr>
        </a:solidFill>
        <a:ln>
          <a:noFill/>
        </a:ln>
        <a:effectLst/>
        <a:scene3d>
          <a:camera prst="perspectiveRelaxedModerately" fov="0" zoom="92000">
            <a:rot lat="0" lon="0" rev="0"/>
          </a:camera>
          <a:lightRig rig="balanced" dir="t">
            <a:rot lat="0" lon="0" rev="127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Complex</a:t>
          </a:r>
        </a:p>
        <a:p>
          <a:pPr marL="0" lvl="0" indent="0" algn="ctr" defTabSz="1289050">
            <a:lnSpc>
              <a:spcPct val="90000"/>
            </a:lnSpc>
            <a:spcBef>
              <a:spcPct val="0"/>
            </a:spcBef>
            <a:spcAft>
              <a:spcPct val="35000"/>
            </a:spcAft>
            <a:buNone/>
          </a:pPr>
          <a:r>
            <a:rPr lang="en-GB" sz="2900" kern="1200" dirty="0"/>
            <a:t>Probe</a:t>
          </a:r>
        </a:p>
      </dsp:txBody>
      <dsp:txXfrm rot="5400000">
        <a:off x="-1" y="1"/>
        <a:ext cx="4793910" cy="1499592"/>
      </dsp:txXfrm>
    </dsp:sp>
    <dsp:sp modelId="{A365B819-1EF8-472D-A20E-B76168CD4E98}">
      <dsp:nvSpPr>
        <dsp:cNvPr id="0" name=""/>
        <dsp:cNvSpPr/>
      </dsp:nvSpPr>
      <dsp:spPr>
        <a:xfrm>
          <a:off x="4793910" y="0"/>
          <a:ext cx="4793910" cy="1999456"/>
        </a:xfrm>
        <a:prstGeom prst="round1Rect">
          <a:avLst/>
        </a:prstGeom>
        <a:solidFill>
          <a:schemeClr val="accent5">
            <a:hueOff val="6162451"/>
            <a:satOff val="0"/>
            <a:lumOff val="-719"/>
            <a:alphaOff val="0"/>
          </a:schemeClr>
        </a:solidFill>
        <a:ln>
          <a:noFill/>
        </a:ln>
        <a:effectLst/>
        <a:scene3d>
          <a:camera prst="perspectiveRelaxedModerately" fov="0" zoom="92000">
            <a:rot lat="0" lon="0" rev="0"/>
          </a:camera>
          <a:lightRig rig="balanced" dir="t">
            <a:rot lat="0" lon="0" rev="12700000"/>
          </a:lightRig>
        </a:scene3d>
        <a:sp3d prstMaterial="plastic"/>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Complicated</a:t>
          </a:r>
        </a:p>
        <a:p>
          <a:pPr marL="0" lvl="0" indent="0" algn="ctr" defTabSz="1289050">
            <a:lnSpc>
              <a:spcPct val="90000"/>
            </a:lnSpc>
            <a:spcBef>
              <a:spcPct val="0"/>
            </a:spcBef>
            <a:spcAft>
              <a:spcPct val="35000"/>
            </a:spcAft>
            <a:buNone/>
          </a:pPr>
          <a:r>
            <a:rPr lang="en-GB" sz="2900" kern="1200" dirty="0"/>
            <a:t>Analyse</a:t>
          </a:r>
        </a:p>
      </dsp:txBody>
      <dsp:txXfrm>
        <a:off x="4793910" y="0"/>
        <a:ext cx="4793910" cy="1499592"/>
      </dsp:txXfrm>
    </dsp:sp>
    <dsp:sp modelId="{BFB4F522-21EA-4318-A840-FFD64B031CD8}">
      <dsp:nvSpPr>
        <dsp:cNvPr id="0" name=""/>
        <dsp:cNvSpPr/>
      </dsp:nvSpPr>
      <dsp:spPr>
        <a:xfrm rot="10800000">
          <a:off x="0" y="1999456"/>
          <a:ext cx="4793910" cy="1999456"/>
        </a:xfrm>
        <a:prstGeom prst="round1Rect">
          <a:avLst/>
        </a:prstGeom>
        <a:solidFill>
          <a:schemeClr val="accent5">
            <a:hueOff val="12324902"/>
            <a:satOff val="0"/>
            <a:lumOff val="-1438"/>
            <a:alphaOff val="0"/>
          </a:schemeClr>
        </a:solidFill>
        <a:ln>
          <a:noFill/>
        </a:ln>
        <a:effectLst/>
        <a:scene3d>
          <a:camera prst="perspectiveRelaxedModerately" fov="0" zoom="92000">
            <a:rot lat="0" lon="0" rev="0"/>
          </a:camera>
          <a:lightRig rig="balanced" dir="t">
            <a:rot lat="0" lon="0" rev="12700000"/>
          </a:lightRig>
        </a:scene3d>
        <a:sp3d prstMaterial="plastic"/>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Chaos</a:t>
          </a:r>
        </a:p>
        <a:p>
          <a:pPr marL="0" lvl="0" indent="0" algn="ctr" defTabSz="1289050">
            <a:lnSpc>
              <a:spcPct val="90000"/>
            </a:lnSpc>
            <a:spcBef>
              <a:spcPct val="0"/>
            </a:spcBef>
            <a:spcAft>
              <a:spcPct val="35000"/>
            </a:spcAft>
            <a:buNone/>
          </a:pPr>
          <a:r>
            <a:rPr lang="en-GB" sz="2900" kern="1200" dirty="0"/>
            <a:t>Act</a:t>
          </a:r>
        </a:p>
      </dsp:txBody>
      <dsp:txXfrm rot="10800000">
        <a:off x="0" y="2499320"/>
        <a:ext cx="4793910" cy="1499592"/>
      </dsp:txXfrm>
    </dsp:sp>
    <dsp:sp modelId="{FA99B43F-17CE-47F9-A1B6-AC4F38D52A69}">
      <dsp:nvSpPr>
        <dsp:cNvPr id="0" name=""/>
        <dsp:cNvSpPr/>
      </dsp:nvSpPr>
      <dsp:spPr>
        <a:xfrm rot="5400000">
          <a:off x="6191136" y="602229"/>
          <a:ext cx="1999456" cy="4793910"/>
        </a:xfrm>
        <a:prstGeom prst="round1Rect">
          <a:avLst/>
        </a:prstGeom>
        <a:solidFill>
          <a:schemeClr val="accent5">
            <a:hueOff val="18487354"/>
            <a:satOff val="0"/>
            <a:lumOff val="-2157"/>
            <a:alphaOff val="0"/>
          </a:schemeClr>
        </a:solidFill>
        <a:ln>
          <a:noFill/>
        </a:ln>
        <a:effectLst/>
        <a:scene3d>
          <a:camera prst="perspectiveRelaxedModerately" fov="0" zoom="92000">
            <a:rot lat="0" lon="0" rev="0"/>
          </a:camera>
          <a:lightRig rig="balanced" dir="t">
            <a:rot lat="0" lon="0" rev="12700000"/>
          </a:lightRig>
        </a:scene3d>
        <a:sp3d prstMaterial="plastic"/>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Simple</a:t>
          </a:r>
        </a:p>
        <a:p>
          <a:pPr marL="0" lvl="0" indent="0" algn="ctr" defTabSz="1289050">
            <a:lnSpc>
              <a:spcPct val="90000"/>
            </a:lnSpc>
            <a:spcBef>
              <a:spcPct val="0"/>
            </a:spcBef>
            <a:spcAft>
              <a:spcPct val="35000"/>
            </a:spcAft>
            <a:buNone/>
          </a:pPr>
          <a:r>
            <a:rPr lang="en-GB" sz="2900" kern="1200" dirty="0"/>
            <a:t>Categorise</a:t>
          </a:r>
        </a:p>
      </dsp:txBody>
      <dsp:txXfrm rot="-5400000">
        <a:off x="4793909" y="2499320"/>
        <a:ext cx="4793910" cy="1499592"/>
      </dsp:txXfrm>
    </dsp:sp>
    <dsp:sp modelId="{43E50301-D74D-4B9B-AD76-58DAAF50B37C}">
      <dsp:nvSpPr>
        <dsp:cNvPr id="0" name=""/>
        <dsp:cNvSpPr/>
      </dsp:nvSpPr>
      <dsp:spPr>
        <a:xfrm>
          <a:off x="3355736" y="1499592"/>
          <a:ext cx="2876346" cy="999728"/>
        </a:xfrm>
        <a:prstGeom prst="roundRect">
          <a:avLst/>
        </a:prstGeom>
        <a:solidFill>
          <a:schemeClr val="accent5">
            <a:tint val="40000"/>
            <a:hueOff val="0"/>
            <a:satOff val="0"/>
            <a:lumOff val="0"/>
            <a:alphaOff val="0"/>
          </a:schemeClr>
        </a:solidFill>
        <a:ln>
          <a:noFill/>
        </a:ln>
        <a:effectLst/>
        <a:scene3d>
          <a:camera prst="perspectiveRelaxedModerately" fov="0" zoom="92000">
            <a:rot lat="0" lon="0" rev="0"/>
          </a:camera>
          <a:lightRig rig="balanced" dir="t">
            <a:rot lat="0" lon="0" rev="12700000"/>
          </a:lightRig>
        </a:scene3d>
        <a:sp3d z="50080" prstMaterial="plastic"/>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Disorder</a:t>
          </a:r>
        </a:p>
      </dsp:txBody>
      <dsp:txXfrm>
        <a:off x="3404539" y="1548395"/>
        <a:ext cx="2778740" cy="902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4FDEA-35B0-4240-A71C-C0A22253DC5C}">
      <dsp:nvSpPr>
        <dsp:cNvPr id="0" name=""/>
        <dsp:cNvSpPr/>
      </dsp:nvSpPr>
      <dsp:spPr>
        <a:xfrm>
          <a:off x="6402036" y="119102"/>
          <a:ext cx="1899630" cy="189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Goals</a:t>
          </a:r>
        </a:p>
      </dsp:txBody>
      <dsp:txXfrm>
        <a:off x="6402036" y="119102"/>
        <a:ext cx="1899630" cy="1899630"/>
      </dsp:txXfrm>
    </dsp:sp>
    <dsp:sp modelId="{3F67F2B5-E686-4493-BD98-7D1A325A2299}">
      <dsp:nvSpPr>
        <dsp:cNvPr id="0" name=""/>
        <dsp:cNvSpPr/>
      </dsp:nvSpPr>
      <dsp:spPr>
        <a:xfrm>
          <a:off x="3054654" y="-810"/>
          <a:ext cx="5366925" cy="5366925"/>
        </a:xfrm>
        <a:prstGeom prst="circularArrow">
          <a:avLst>
            <a:gd name="adj1" fmla="val 6902"/>
            <a:gd name="adj2" fmla="val 465351"/>
            <a:gd name="adj3" fmla="val 549419"/>
            <a:gd name="adj4" fmla="val 20585230"/>
            <a:gd name="adj5" fmla="val 805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856BCD-4A50-40AD-9D6B-380F504C3A4B}">
      <dsp:nvSpPr>
        <dsp:cNvPr id="0" name=""/>
        <dsp:cNvSpPr/>
      </dsp:nvSpPr>
      <dsp:spPr>
        <a:xfrm>
          <a:off x="6402036" y="3346571"/>
          <a:ext cx="1899630" cy="189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Outputs</a:t>
          </a:r>
        </a:p>
      </dsp:txBody>
      <dsp:txXfrm>
        <a:off x="6402036" y="3346571"/>
        <a:ext cx="1899630" cy="1899630"/>
      </dsp:txXfrm>
    </dsp:sp>
    <dsp:sp modelId="{F56ADFE9-1512-4F92-96AC-042777452D26}">
      <dsp:nvSpPr>
        <dsp:cNvPr id="0" name=""/>
        <dsp:cNvSpPr/>
      </dsp:nvSpPr>
      <dsp:spPr>
        <a:xfrm>
          <a:off x="3054654" y="-810"/>
          <a:ext cx="5366925" cy="5366925"/>
        </a:xfrm>
        <a:prstGeom prst="circularArrow">
          <a:avLst>
            <a:gd name="adj1" fmla="val 6902"/>
            <a:gd name="adj2" fmla="val 465351"/>
            <a:gd name="adj3" fmla="val 5949419"/>
            <a:gd name="adj4" fmla="val 4385230"/>
            <a:gd name="adj5" fmla="val 805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73C744-EF6F-4DFD-9280-3762780568FD}">
      <dsp:nvSpPr>
        <dsp:cNvPr id="0" name=""/>
        <dsp:cNvSpPr/>
      </dsp:nvSpPr>
      <dsp:spPr>
        <a:xfrm>
          <a:off x="3174566" y="3346571"/>
          <a:ext cx="1899630" cy="189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Outcomes</a:t>
          </a:r>
        </a:p>
      </dsp:txBody>
      <dsp:txXfrm>
        <a:off x="3174566" y="3346571"/>
        <a:ext cx="1899630" cy="1899630"/>
      </dsp:txXfrm>
    </dsp:sp>
    <dsp:sp modelId="{DC936A60-DD7A-4C70-81F3-863280ECC993}">
      <dsp:nvSpPr>
        <dsp:cNvPr id="0" name=""/>
        <dsp:cNvSpPr/>
      </dsp:nvSpPr>
      <dsp:spPr>
        <a:xfrm>
          <a:off x="3054654" y="-810"/>
          <a:ext cx="5366925" cy="5366925"/>
        </a:xfrm>
        <a:prstGeom prst="circularArrow">
          <a:avLst>
            <a:gd name="adj1" fmla="val 6902"/>
            <a:gd name="adj2" fmla="val 465351"/>
            <a:gd name="adj3" fmla="val 11349419"/>
            <a:gd name="adj4" fmla="val 9785230"/>
            <a:gd name="adj5" fmla="val 805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78C07F-0688-47D2-986F-C2970049A9DF}">
      <dsp:nvSpPr>
        <dsp:cNvPr id="0" name=""/>
        <dsp:cNvSpPr/>
      </dsp:nvSpPr>
      <dsp:spPr>
        <a:xfrm>
          <a:off x="3174566" y="119102"/>
          <a:ext cx="1899630" cy="189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Value</a:t>
          </a:r>
        </a:p>
      </dsp:txBody>
      <dsp:txXfrm>
        <a:off x="3174566" y="119102"/>
        <a:ext cx="1899630" cy="1899630"/>
      </dsp:txXfrm>
    </dsp:sp>
    <dsp:sp modelId="{972161DE-F401-463F-AAD8-BD65AAA015B3}">
      <dsp:nvSpPr>
        <dsp:cNvPr id="0" name=""/>
        <dsp:cNvSpPr/>
      </dsp:nvSpPr>
      <dsp:spPr>
        <a:xfrm>
          <a:off x="1393108" y="-810"/>
          <a:ext cx="8690017" cy="5366925"/>
        </a:xfrm>
        <a:prstGeom prst="circularArrow">
          <a:avLst>
            <a:gd name="adj1" fmla="val 6902"/>
            <a:gd name="adj2" fmla="val 465351"/>
            <a:gd name="adj3" fmla="val 16749419"/>
            <a:gd name="adj4" fmla="val 15185230"/>
            <a:gd name="adj5" fmla="val 805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8C907-06AF-4B72-9DE4-883276C5B59E}">
      <dsp:nvSpPr>
        <dsp:cNvPr id="0" name=""/>
        <dsp:cNvSpPr/>
      </dsp:nvSpPr>
      <dsp:spPr>
        <a:xfrm>
          <a:off x="4921619" y="1609"/>
          <a:ext cx="1762376" cy="11455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Raise need</a:t>
          </a:r>
        </a:p>
      </dsp:txBody>
      <dsp:txXfrm>
        <a:off x="4977540" y="57530"/>
        <a:ext cx="1650534" cy="1033702"/>
      </dsp:txXfrm>
    </dsp:sp>
    <dsp:sp modelId="{72C4DE79-26E6-4373-816B-2E8BF07A1E10}">
      <dsp:nvSpPr>
        <dsp:cNvPr id="0" name=""/>
        <dsp:cNvSpPr/>
      </dsp:nvSpPr>
      <dsp:spPr>
        <a:xfrm>
          <a:off x="3511186" y="574381"/>
          <a:ext cx="4583242" cy="4583242"/>
        </a:xfrm>
        <a:custGeom>
          <a:avLst/>
          <a:gdLst/>
          <a:ahLst/>
          <a:cxnLst/>
          <a:rect l="0" t="0" r="0" b="0"/>
          <a:pathLst>
            <a:path>
              <a:moveTo>
                <a:pt x="3409627" y="291224"/>
              </a:moveTo>
              <a:arcTo wR="2291621" hR="2291621" stAng="17952030" swAng="121377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B090A83-8A56-4CE1-B172-94317D5DFE60}">
      <dsp:nvSpPr>
        <dsp:cNvPr id="0" name=""/>
        <dsp:cNvSpPr/>
      </dsp:nvSpPr>
      <dsp:spPr>
        <a:xfrm>
          <a:off x="7101080" y="1585080"/>
          <a:ext cx="1762376" cy="11455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Collaborative Assessment</a:t>
          </a:r>
        </a:p>
      </dsp:txBody>
      <dsp:txXfrm>
        <a:off x="7157001" y="1641001"/>
        <a:ext cx="1650534" cy="1033702"/>
      </dsp:txXfrm>
    </dsp:sp>
    <dsp:sp modelId="{825406A5-404E-4749-A96F-C373DDC1E699}">
      <dsp:nvSpPr>
        <dsp:cNvPr id="0" name=""/>
        <dsp:cNvSpPr/>
      </dsp:nvSpPr>
      <dsp:spPr>
        <a:xfrm>
          <a:off x="3511186" y="574381"/>
          <a:ext cx="4583242" cy="4583242"/>
        </a:xfrm>
        <a:custGeom>
          <a:avLst/>
          <a:gdLst/>
          <a:ahLst/>
          <a:cxnLst/>
          <a:rect l="0" t="0" r="0" b="0"/>
          <a:pathLst>
            <a:path>
              <a:moveTo>
                <a:pt x="4577778" y="2449765"/>
              </a:moveTo>
              <a:arcTo wR="2291621" hR="2291621" stAng="21837428" swAng="1361453"/>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3CCB1D0-F95B-487F-A63F-BD2DDCCBCC2A}">
      <dsp:nvSpPr>
        <dsp:cNvPr id="0" name=""/>
        <dsp:cNvSpPr/>
      </dsp:nvSpPr>
      <dsp:spPr>
        <a:xfrm>
          <a:off x="6268600" y="4147190"/>
          <a:ext cx="1762376" cy="11455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Provide Guidance</a:t>
          </a:r>
        </a:p>
      </dsp:txBody>
      <dsp:txXfrm>
        <a:off x="6324521" y="4203111"/>
        <a:ext cx="1650534" cy="1033702"/>
      </dsp:txXfrm>
    </dsp:sp>
    <dsp:sp modelId="{A9801D19-0FC0-4F69-9663-BC7D938F126E}">
      <dsp:nvSpPr>
        <dsp:cNvPr id="0" name=""/>
        <dsp:cNvSpPr/>
      </dsp:nvSpPr>
      <dsp:spPr>
        <a:xfrm>
          <a:off x="3511186" y="574381"/>
          <a:ext cx="4583242" cy="4583242"/>
        </a:xfrm>
        <a:custGeom>
          <a:avLst/>
          <a:gdLst/>
          <a:ahLst/>
          <a:cxnLst/>
          <a:rect l="0" t="0" r="0" b="0"/>
          <a:pathLst>
            <a:path>
              <a:moveTo>
                <a:pt x="2573648" y="4565821"/>
              </a:moveTo>
              <a:arcTo wR="2291621" hR="2291621" stAng="4975845" swAng="84831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01F89A7-FE7E-4FEB-8BC5-8C5327930179}">
      <dsp:nvSpPr>
        <dsp:cNvPr id="0" name=""/>
        <dsp:cNvSpPr/>
      </dsp:nvSpPr>
      <dsp:spPr>
        <a:xfrm>
          <a:off x="3574638" y="4147190"/>
          <a:ext cx="1762376" cy="11455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Take action</a:t>
          </a:r>
        </a:p>
      </dsp:txBody>
      <dsp:txXfrm>
        <a:off x="3630559" y="4203111"/>
        <a:ext cx="1650534" cy="1033702"/>
      </dsp:txXfrm>
    </dsp:sp>
    <dsp:sp modelId="{EA8DA941-0960-4840-992E-F9019BD14DC4}">
      <dsp:nvSpPr>
        <dsp:cNvPr id="0" name=""/>
        <dsp:cNvSpPr/>
      </dsp:nvSpPr>
      <dsp:spPr>
        <a:xfrm>
          <a:off x="3511186" y="574381"/>
          <a:ext cx="4583242" cy="4583242"/>
        </a:xfrm>
        <a:custGeom>
          <a:avLst/>
          <a:gdLst/>
          <a:ahLst/>
          <a:cxnLst/>
          <a:rect l="0" t="0" r="0" b="0"/>
          <a:pathLst>
            <a:path>
              <a:moveTo>
                <a:pt x="243418" y="3319431"/>
              </a:moveTo>
              <a:arcTo wR="2291621" hR="2291621" stAng="9201120" swAng="1361453"/>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78505E7-ED0B-4705-ACB0-D1CD42521092}">
      <dsp:nvSpPr>
        <dsp:cNvPr id="0" name=""/>
        <dsp:cNvSpPr/>
      </dsp:nvSpPr>
      <dsp:spPr>
        <a:xfrm>
          <a:off x="2742158" y="1585080"/>
          <a:ext cx="1762376" cy="11455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Assess success</a:t>
          </a:r>
        </a:p>
      </dsp:txBody>
      <dsp:txXfrm>
        <a:off x="2798079" y="1641001"/>
        <a:ext cx="1650534" cy="1033702"/>
      </dsp:txXfrm>
    </dsp:sp>
    <dsp:sp modelId="{A078DDBF-8751-4FA9-A740-602671F68B61}">
      <dsp:nvSpPr>
        <dsp:cNvPr id="0" name=""/>
        <dsp:cNvSpPr/>
      </dsp:nvSpPr>
      <dsp:spPr>
        <a:xfrm>
          <a:off x="3511186" y="574381"/>
          <a:ext cx="4583242" cy="4583242"/>
        </a:xfrm>
        <a:custGeom>
          <a:avLst/>
          <a:gdLst/>
          <a:ahLst/>
          <a:cxnLst/>
          <a:rect l="0" t="0" r="0" b="0"/>
          <a:pathLst>
            <a:path>
              <a:moveTo>
                <a:pt x="550878" y="801204"/>
              </a:moveTo>
              <a:arcTo wR="2291621" hR="2291621" stAng="13234200" swAng="121377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FF9D7-9F99-4BF3-AECB-275F4C4B013A}" type="datetimeFigureOut">
              <a:rPr lang="en-GB" smtClean="0"/>
              <a:t>06/03/2018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E6BE1-E4C5-479B-926F-F33A4DE36794}" type="slidenum">
              <a:rPr lang="en-GB" smtClean="0"/>
              <a:t>‹#›</a:t>
            </a:fld>
            <a:endParaRPr lang="en-GB"/>
          </a:p>
        </p:txBody>
      </p:sp>
    </p:spTree>
    <p:extLst>
      <p:ext uri="{BB962C8B-B14F-4D97-AF65-F5344CB8AC3E}">
        <p14:creationId xmlns:p14="http://schemas.microsoft.com/office/powerpoint/2010/main" val="24832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journey from a proposed Agile Project Management Competency Framework to an Agile Proficiency Framework reminds me of the story of how Terry Gilliam tried to make a movie about Don Quixote which turned into a disaster and in the end he made a documentary about it called lost in </a:t>
            </a:r>
            <a:r>
              <a:rPr lang="en-GB"/>
              <a:t>La Mancha</a:t>
            </a:r>
          </a:p>
          <a:p>
            <a:endParaRPr lang="en-GB"/>
          </a:p>
        </p:txBody>
      </p:sp>
      <p:sp>
        <p:nvSpPr>
          <p:cNvPr id="4" name="Slide Number Placeholder 3"/>
          <p:cNvSpPr>
            <a:spLocks noGrp="1"/>
          </p:cNvSpPr>
          <p:nvPr>
            <p:ph type="sldNum" sz="quarter" idx="10"/>
          </p:nvPr>
        </p:nvSpPr>
        <p:spPr/>
        <p:txBody>
          <a:bodyPr/>
          <a:lstStyle/>
          <a:p>
            <a:fld id="{B38E6BE1-E4C5-479B-926F-F33A4DE36794}" type="slidenum">
              <a:rPr lang="en-GB" smtClean="0"/>
              <a:t>5</a:t>
            </a:fld>
            <a:endParaRPr lang="en-GB"/>
          </a:p>
        </p:txBody>
      </p:sp>
    </p:spTree>
    <p:extLst>
      <p:ext uri="{BB962C8B-B14F-4D97-AF65-F5344CB8AC3E}">
        <p14:creationId xmlns:p14="http://schemas.microsoft.com/office/powerpoint/2010/main" val="381455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 capability</a:t>
            </a:r>
          </a:p>
          <a:p>
            <a:endParaRPr lang="en-GB" dirty="0"/>
          </a:p>
          <a:p>
            <a:r>
              <a:rPr lang="en-GB" dirty="0"/>
              <a:t>APM has  “Behaviour” capability</a:t>
            </a:r>
          </a:p>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28</a:t>
            </a:fld>
            <a:endParaRPr lang="en-GB"/>
          </a:p>
        </p:txBody>
      </p:sp>
    </p:spTree>
    <p:extLst>
      <p:ext uri="{BB962C8B-B14F-4D97-AF65-F5344CB8AC3E}">
        <p14:creationId xmlns:p14="http://schemas.microsoft.com/office/powerpoint/2010/main" val="102694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been talking about capabilities.</a:t>
            </a:r>
          </a:p>
          <a:p>
            <a:endParaRPr lang="en-GB" dirty="0"/>
          </a:p>
          <a:p>
            <a:r>
              <a:rPr lang="en-GB" dirty="0"/>
              <a:t>But this isn’t a Capability framework</a:t>
            </a:r>
          </a:p>
          <a:p>
            <a:endParaRPr lang="en-GB" dirty="0"/>
          </a:p>
          <a:p>
            <a:r>
              <a:rPr lang="en-GB" dirty="0"/>
              <a:t>It’s a Proficiency framework</a:t>
            </a:r>
          </a:p>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29</a:t>
            </a:fld>
            <a:endParaRPr lang="en-GB"/>
          </a:p>
        </p:txBody>
      </p:sp>
    </p:spTree>
    <p:extLst>
      <p:ext uri="{BB962C8B-B14F-4D97-AF65-F5344CB8AC3E}">
        <p14:creationId xmlns:p14="http://schemas.microsoft.com/office/powerpoint/2010/main" val="221375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guidance for “</a:t>
            </a:r>
            <a:r>
              <a:rPr lang="en-GB" dirty="0" err="1"/>
              <a:t>Prioritsation</a:t>
            </a:r>
            <a:r>
              <a:rPr lang="en-GB" dirty="0"/>
              <a:t>” capability</a:t>
            </a:r>
          </a:p>
        </p:txBody>
      </p:sp>
      <p:sp>
        <p:nvSpPr>
          <p:cNvPr id="4" name="Slide Number Placeholder 3"/>
          <p:cNvSpPr>
            <a:spLocks noGrp="1"/>
          </p:cNvSpPr>
          <p:nvPr>
            <p:ph type="sldNum" sz="quarter" idx="10"/>
          </p:nvPr>
        </p:nvSpPr>
        <p:spPr/>
        <p:txBody>
          <a:bodyPr/>
          <a:lstStyle/>
          <a:p>
            <a:fld id="{B38E6BE1-E4C5-479B-926F-F33A4DE36794}" type="slidenum">
              <a:rPr lang="en-GB" smtClean="0"/>
              <a:t>34</a:t>
            </a:fld>
            <a:endParaRPr lang="en-GB"/>
          </a:p>
        </p:txBody>
      </p:sp>
    </p:spTree>
    <p:extLst>
      <p:ext uri="{BB962C8B-B14F-4D97-AF65-F5344CB8AC3E}">
        <p14:creationId xmlns:p14="http://schemas.microsoft.com/office/powerpoint/2010/main" val="245776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581025"/>
            <a:ext cx="5715000" cy="3216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741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Both Cultivation and Competence are about forward thinking (Possibilities).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Collaboration is all about people but we want them to develop. So perhaps cultivation</a:t>
            </a:r>
            <a:endParaRPr lang="en-GB" b="0" dirty="0"/>
          </a:p>
        </p:txBody>
      </p:sp>
      <p:sp>
        <p:nvSpPr>
          <p:cNvPr id="4" name="Slide Number Placeholder 3"/>
          <p:cNvSpPr>
            <a:spLocks noGrp="1"/>
          </p:cNvSpPr>
          <p:nvPr>
            <p:ph type="sldNum" sz="quarter" idx="10"/>
          </p:nvPr>
        </p:nvSpPr>
        <p:spPr/>
        <p:txBody>
          <a:bodyPr/>
          <a:lstStyle/>
          <a:p>
            <a:fld id="{B38E6BE1-E4C5-479B-926F-F33A4DE36794}" type="slidenum">
              <a:rPr lang="en-GB" smtClean="0"/>
              <a:t>12</a:t>
            </a:fld>
            <a:endParaRPr lang="en-GB"/>
          </a:p>
        </p:txBody>
      </p:sp>
    </p:spTree>
    <p:extLst>
      <p:ext uri="{BB962C8B-B14F-4D97-AF65-F5344CB8AC3E}">
        <p14:creationId xmlns:p14="http://schemas.microsoft.com/office/powerpoint/2010/main" val="2317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15</a:t>
            </a:fld>
            <a:endParaRPr lang="en-GB"/>
          </a:p>
        </p:txBody>
      </p:sp>
    </p:spTree>
    <p:extLst>
      <p:ext uri="{BB962C8B-B14F-4D97-AF65-F5344CB8AC3E}">
        <p14:creationId xmlns:p14="http://schemas.microsoft.com/office/powerpoint/2010/main" val="398389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16</a:t>
            </a:fld>
            <a:endParaRPr lang="en-GB"/>
          </a:p>
        </p:txBody>
      </p:sp>
    </p:spTree>
    <p:extLst>
      <p:ext uri="{BB962C8B-B14F-4D97-AF65-F5344CB8AC3E}">
        <p14:creationId xmlns:p14="http://schemas.microsoft.com/office/powerpoint/2010/main" val="8412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581025"/>
            <a:ext cx="5715000" cy="3216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Cynefin</a:t>
            </a:r>
            <a:r>
              <a:rPr lang="en-GB" sz="1200" b="0" i="0" kern="1200" dirty="0">
                <a:solidFill>
                  <a:schemeClr val="tx1"/>
                </a:solidFill>
                <a:effectLst/>
                <a:latin typeface="+mn-lt"/>
                <a:ea typeface="+mn-ea"/>
                <a:cs typeface="+mn-cs"/>
              </a:rPr>
              <a:t> framework</a:t>
            </a:r>
          </a:p>
          <a:p>
            <a:endParaRPr lang="en-GB" dirty="0"/>
          </a:p>
        </p:txBody>
      </p:sp>
    </p:spTree>
    <p:extLst>
      <p:ext uri="{BB962C8B-B14F-4D97-AF65-F5344CB8AC3E}">
        <p14:creationId xmlns:p14="http://schemas.microsoft.com/office/powerpoint/2010/main" val="61905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 capabilities identified</a:t>
            </a:r>
          </a:p>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22</a:t>
            </a:fld>
            <a:endParaRPr lang="en-GB"/>
          </a:p>
        </p:txBody>
      </p:sp>
    </p:spTree>
    <p:extLst>
      <p:ext uri="{BB962C8B-B14F-4D97-AF65-F5344CB8AC3E}">
        <p14:creationId xmlns:p14="http://schemas.microsoft.com/office/powerpoint/2010/main" val="109030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1A938-874E-4C22-BAFA-5A8DDD53BFE1}" type="slidenum">
              <a:rPr lang="en-GB" smtClean="0"/>
              <a:t>24</a:t>
            </a:fld>
            <a:endParaRPr lang="en-GB" dirty="0"/>
          </a:p>
        </p:txBody>
      </p:sp>
    </p:spTree>
    <p:extLst>
      <p:ext uri="{BB962C8B-B14F-4D97-AF65-F5344CB8AC3E}">
        <p14:creationId xmlns:p14="http://schemas.microsoft.com/office/powerpoint/2010/main" val="237206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Capabilities are “Self-similar”</a:t>
            </a:r>
          </a:p>
          <a:p>
            <a:endParaRPr lang="en-GB" dirty="0"/>
          </a:p>
        </p:txBody>
      </p:sp>
      <p:sp>
        <p:nvSpPr>
          <p:cNvPr id="4" name="Slide Number Placeholder 3"/>
          <p:cNvSpPr>
            <a:spLocks noGrp="1"/>
          </p:cNvSpPr>
          <p:nvPr>
            <p:ph type="sldNum" sz="quarter" idx="10"/>
          </p:nvPr>
        </p:nvSpPr>
        <p:spPr/>
        <p:txBody>
          <a:bodyPr/>
          <a:lstStyle/>
          <a:p>
            <a:fld id="{B38E6BE1-E4C5-479B-926F-F33A4DE36794}" type="slidenum">
              <a:rPr lang="en-GB" smtClean="0"/>
              <a:t>27</a:t>
            </a:fld>
            <a:endParaRPr lang="en-GB"/>
          </a:p>
        </p:txBody>
      </p:sp>
    </p:spTree>
    <p:extLst>
      <p:ext uri="{BB962C8B-B14F-4D97-AF65-F5344CB8AC3E}">
        <p14:creationId xmlns:p14="http://schemas.microsoft.com/office/powerpoint/2010/main" val="808814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6" y="1581392"/>
            <a:ext cx="10363200" cy="2040350"/>
          </a:xfrm>
          <a:prstGeom prst="rect">
            <a:avLst/>
          </a:prstGeom>
          <a:solidFill>
            <a:schemeClr val="bg1"/>
          </a:solidFill>
        </p:spPr>
        <p:txBody>
          <a:bodyPr anchor="b" anchorCtr="0"/>
          <a:lstStyle>
            <a:lvl1pPr algn="ctr">
              <a:lnSpc>
                <a:spcPct val="100000"/>
              </a:lnSpc>
              <a:spcBef>
                <a:spcPts val="1200"/>
              </a:spcBef>
              <a:defRPr sz="6000" b="0" baseline="0">
                <a:solidFill>
                  <a:schemeClr val="bg2">
                    <a:lumMod val="50000"/>
                  </a:schemeClr>
                </a:solidFill>
              </a:defRPr>
            </a:lvl1pPr>
          </a:lstStyle>
          <a:p>
            <a:r>
              <a:rPr lang="en-US" dirty="0"/>
              <a:t>Insert title</a:t>
            </a:r>
          </a:p>
        </p:txBody>
      </p:sp>
      <p:sp>
        <p:nvSpPr>
          <p:cNvPr id="5" name="Text Placeholder 3"/>
          <p:cNvSpPr>
            <a:spLocks noGrp="1"/>
          </p:cNvSpPr>
          <p:nvPr>
            <p:ph type="body" sz="quarter" idx="11" hasCustomPrompt="1"/>
          </p:nvPr>
        </p:nvSpPr>
        <p:spPr>
          <a:xfrm>
            <a:off x="914396" y="3774142"/>
            <a:ext cx="10363200" cy="439270"/>
          </a:xfrm>
          <a:prstGeom prst="rect">
            <a:avLst/>
          </a:prstGeom>
        </p:spPr>
        <p:txBody>
          <a:bodyPr/>
          <a:lstStyle>
            <a:lvl1pPr marL="0" indent="0" algn="ctr">
              <a:spcAft>
                <a:spcPts val="1200"/>
              </a:spcAft>
              <a:buNone/>
              <a:defRPr sz="2000" spc="300" baseline="0">
                <a:solidFill>
                  <a:schemeClr val="bg2">
                    <a:lumMod val="25000"/>
                  </a:schemeClr>
                </a:solidFill>
                <a:latin typeface="+mj-lt"/>
              </a:defRPr>
            </a:lvl1pPr>
            <a:lvl2pPr>
              <a:spcAft>
                <a:spcPts val="1200"/>
              </a:spcAft>
              <a:defRPr>
                <a:solidFill>
                  <a:schemeClr val="tx1">
                    <a:lumMod val="50000"/>
                    <a:lumOff val="50000"/>
                  </a:schemeClr>
                </a:solidFill>
              </a:defRPr>
            </a:lvl2pPr>
            <a:lvl3pPr>
              <a:spcAft>
                <a:spcPts val="1200"/>
              </a:spcAft>
              <a:defRPr>
                <a:solidFill>
                  <a:schemeClr val="tx1">
                    <a:lumMod val="50000"/>
                    <a:lumOff val="50000"/>
                  </a:schemeClr>
                </a:solidFill>
              </a:defRPr>
            </a:lvl3pPr>
            <a:lvl4pPr>
              <a:spcAft>
                <a:spcPts val="1200"/>
              </a:spcAft>
              <a:defRPr>
                <a:solidFill>
                  <a:schemeClr val="tx1">
                    <a:lumMod val="50000"/>
                    <a:lumOff val="50000"/>
                  </a:schemeClr>
                </a:solidFill>
              </a:defRPr>
            </a:lvl4pPr>
            <a:lvl5pPr>
              <a:spcAft>
                <a:spcPts val="1200"/>
              </a:spcAft>
              <a:defRPr>
                <a:solidFill>
                  <a:schemeClr val="tx1">
                    <a:lumMod val="50000"/>
                    <a:lumOff val="50000"/>
                  </a:schemeClr>
                </a:solidFill>
              </a:defRPr>
            </a:lvl5pPr>
          </a:lstStyle>
          <a:p>
            <a:pPr lvl="0"/>
            <a:r>
              <a:rPr lang="en-US" dirty="0"/>
              <a:t>INSERT SUBTITLE / PRESENTER NAME IN CAPS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0830" y="5920510"/>
            <a:ext cx="616806" cy="415636"/>
          </a:xfrm>
          <a:prstGeom prst="rect">
            <a:avLst/>
          </a:prstGeom>
        </p:spPr>
      </p:pic>
      <p:sp>
        <p:nvSpPr>
          <p:cNvPr id="3" name="TextBox 2"/>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202404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ig messa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467" y="2724036"/>
            <a:ext cx="10780293" cy="1089529"/>
          </a:xfrm>
          <a:prstGeom prst="rect">
            <a:avLst/>
          </a:prstGeom>
        </p:spPr>
        <p:txBody>
          <a:bodyPr wrap="square" anchor="ctr">
            <a:spAutoFit/>
          </a:bodyPr>
          <a:lstStyle>
            <a:lvl1pPr algn="ctr">
              <a:defRPr sz="7200" baseline="0">
                <a:solidFill>
                  <a:schemeClr val="bg1"/>
                </a:solidFill>
              </a:defRPr>
            </a:lvl1pPr>
          </a:lstStyle>
          <a:p>
            <a:r>
              <a:rPr lang="en-US" dirty="0"/>
              <a:t>Big message</a:t>
            </a:r>
            <a:endParaRPr lang="en-GB" dirty="0"/>
          </a:p>
        </p:txBody>
      </p:sp>
    </p:spTree>
    <p:extLst>
      <p:ext uri="{BB962C8B-B14F-4D97-AF65-F5344CB8AC3E}">
        <p14:creationId xmlns:p14="http://schemas.microsoft.com/office/powerpoint/2010/main" val="185059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no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68613" y="304799"/>
            <a:ext cx="11137003" cy="625642"/>
          </a:xfrm>
          <a:prstGeom prst="rect">
            <a:avLst/>
          </a:prstGeom>
          <a:noFill/>
        </p:spPr>
        <p:txBody>
          <a:bodyPr anchor="t" anchorCtr="0">
            <a:normAutofit/>
          </a:bodyPr>
          <a:lstStyle>
            <a:lvl1pPr algn="l">
              <a:defRPr sz="4000" baseline="0">
                <a:solidFill>
                  <a:srgbClr val="004F9F"/>
                </a:solidFill>
              </a:defRPr>
            </a:lvl1pPr>
          </a:lstStyle>
          <a:p>
            <a:r>
              <a:rPr lang="en-US" dirty="0"/>
              <a:t>Insert title</a:t>
            </a:r>
          </a:p>
        </p:txBody>
      </p:sp>
      <p:sp>
        <p:nvSpPr>
          <p:cNvPr id="4" name="TextBox 3"/>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355035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Key message and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4867" y="1267327"/>
            <a:ext cx="11212139" cy="5208087"/>
          </a:xfrm>
          <a:prstGeom prst="rect">
            <a:avLst/>
          </a:prstGeom>
        </p:spPr>
        <p:txBody>
          <a:bodyPr/>
          <a:lstStyle>
            <a:lvl1pPr marL="0" indent="0">
              <a:lnSpc>
                <a:spcPct val="100000"/>
              </a:lnSpc>
              <a:spcAft>
                <a:spcPts val="1200"/>
              </a:spcAft>
              <a:buNone/>
              <a:defRPr sz="2400">
                <a:solidFill>
                  <a:schemeClr val="bg2">
                    <a:lumMod val="50000"/>
                  </a:schemeClr>
                </a:solidFill>
              </a:defRPr>
            </a:lvl1pPr>
            <a:lvl2pPr marL="457200" indent="0">
              <a:lnSpc>
                <a:spcPct val="100000"/>
              </a:lnSpc>
              <a:spcAft>
                <a:spcPts val="1200"/>
              </a:spcAft>
              <a:buNone/>
              <a:defRPr>
                <a:solidFill>
                  <a:schemeClr val="tx1">
                    <a:lumMod val="50000"/>
                    <a:lumOff val="50000"/>
                  </a:schemeClr>
                </a:solidFill>
              </a:defRPr>
            </a:lvl2pPr>
            <a:lvl3pPr marL="914400" indent="0">
              <a:lnSpc>
                <a:spcPct val="100000"/>
              </a:lnSpc>
              <a:spcAft>
                <a:spcPts val="1200"/>
              </a:spcAft>
              <a:buNone/>
              <a:defRPr>
                <a:solidFill>
                  <a:schemeClr val="tx1">
                    <a:lumMod val="50000"/>
                    <a:lumOff val="50000"/>
                  </a:schemeClr>
                </a:solidFill>
              </a:defRPr>
            </a:lvl3pPr>
            <a:lvl4pPr marL="1371600" indent="0">
              <a:lnSpc>
                <a:spcPct val="100000"/>
              </a:lnSpc>
              <a:spcAft>
                <a:spcPts val="1200"/>
              </a:spcAft>
              <a:buNone/>
              <a:defRPr>
                <a:solidFill>
                  <a:schemeClr val="tx1">
                    <a:lumMod val="50000"/>
                    <a:lumOff val="50000"/>
                  </a:schemeClr>
                </a:solidFill>
              </a:defRPr>
            </a:lvl4pPr>
            <a:lvl5pPr marL="1828800" indent="0">
              <a:lnSpc>
                <a:spcPct val="100000"/>
              </a:lnSpc>
              <a:spcAft>
                <a:spcPts val="1200"/>
              </a:spcAft>
              <a:buNone/>
              <a:defRPr>
                <a:solidFill>
                  <a:schemeClr val="tx1">
                    <a:lumMod val="50000"/>
                    <a:lumOff val="50000"/>
                  </a:schemeClr>
                </a:solidFill>
              </a:defRPr>
            </a:lvl5pPr>
          </a:lstStyle>
          <a:p>
            <a:pPr lvl="0"/>
            <a:r>
              <a:rPr lang="en-US" dirty="0"/>
              <a:t>Click to edit Master text style</a:t>
            </a:r>
          </a:p>
        </p:txBody>
      </p:sp>
      <p:sp>
        <p:nvSpPr>
          <p:cNvPr id="6" name="Title 1"/>
          <p:cNvSpPr>
            <a:spLocks noGrp="1"/>
          </p:cNvSpPr>
          <p:nvPr>
            <p:ph type="ctrTitle" hasCustomPrompt="1"/>
          </p:nvPr>
        </p:nvSpPr>
        <p:spPr>
          <a:xfrm>
            <a:off x="468613" y="304799"/>
            <a:ext cx="11137003" cy="625642"/>
          </a:xfrm>
          <a:prstGeom prst="rect">
            <a:avLst/>
          </a:prstGeom>
          <a:noFill/>
        </p:spPr>
        <p:txBody>
          <a:bodyPr anchor="t" anchorCtr="0">
            <a:normAutofit/>
          </a:bodyPr>
          <a:lstStyle>
            <a:lvl1pPr algn="l">
              <a:defRPr sz="4000" baseline="0">
                <a:solidFill>
                  <a:srgbClr val="004F9F"/>
                </a:solidFill>
              </a:defRPr>
            </a:lvl1pPr>
          </a:lstStyle>
          <a:p>
            <a:r>
              <a:rPr lang="en-US" dirty="0"/>
              <a:t>Insert title</a:t>
            </a:r>
          </a:p>
        </p:txBody>
      </p:sp>
      <p:sp>
        <p:nvSpPr>
          <p:cNvPr id="5" name="TextBox 4"/>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213846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hoto mess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nchor="ctr" anchorCtr="0">
            <a:normAutofit/>
          </a:bodyPr>
          <a:lstStyle/>
          <a:p>
            <a:endParaRPr lang="en-GB" dirty="0"/>
          </a:p>
        </p:txBody>
      </p:sp>
      <p:sp>
        <p:nvSpPr>
          <p:cNvPr id="3" name="Title 1"/>
          <p:cNvSpPr>
            <a:spLocks noGrp="1"/>
          </p:cNvSpPr>
          <p:nvPr>
            <p:ph type="ctrTitle" hasCustomPrompt="1"/>
          </p:nvPr>
        </p:nvSpPr>
        <p:spPr>
          <a:xfrm>
            <a:off x="969193" y="429602"/>
            <a:ext cx="10363200" cy="1648326"/>
          </a:xfrm>
          <a:prstGeom prst="rect">
            <a:avLst/>
          </a:prstGeom>
          <a:solidFill>
            <a:schemeClr val="bg1"/>
          </a:solidFill>
        </p:spPr>
        <p:txBody>
          <a:bodyPr anchor="ctr" anchorCtr="0">
            <a:normAutofit/>
          </a:bodyPr>
          <a:lstStyle>
            <a:lvl1pPr algn="ctr">
              <a:defRPr sz="5000" baseline="0">
                <a:solidFill>
                  <a:srgbClr val="004F9F"/>
                </a:solidFill>
              </a:defRPr>
            </a:lvl1pPr>
          </a:lstStyle>
          <a:p>
            <a:r>
              <a:rPr lang="en-US" dirty="0"/>
              <a:t>Insert key message</a:t>
            </a:r>
          </a:p>
        </p:txBody>
      </p:sp>
      <p:sp>
        <p:nvSpPr>
          <p:cNvPr id="4" name="TextBox 3"/>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206504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upporting titl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0" y="411572"/>
            <a:ext cx="12192000" cy="511295"/>
          </a:xfrm>
          <a:prstGeom prst="rect">
            <a:avLst/>
          </a:prstGeom>
          <a:noFill/>
        </p:spPr>
        <p:txBody>
          <a:bodyPr anchor="ctr">
            <a:normAutofit/>
          </a:bodyPr>
          <a:lstStyle>
            <a:lvl1pPr algn="ctr">
              <a:defRPr sz="2400" baseline="0"/>
            </a:lvl1pPr>
          </a:lstStyle>
          <a:p>
            <a:r>
              <a:rPr lang="en-GB" sz="2800" spc="300" dirty="0"/>
              <a:t>SUPPORTING TITLE</a:t>
            </a:r>
          </a:p>
        </p:txBody>
      </p:sp>
      <p:sp>
        <p:nvSpPr>
          <p:cNvPr id="3" name="TextBox 2"/>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28954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Quot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68613" y="304799"/>
            <a:ext cx="11137003" cy="625642"/>
          </a:xfrm>
          <a:prstGeom prst="rect">
            <a:avLst/>
          </a:prstGeom>
          <a:noFill/>
        </p:spPr>
        <p:txBody>
          <a:bodyPr anchor="t" anchorCtr="0">
            <a:normAutofit/>
          </a:bodyPr>
          <a:lstStyle>
            <a:lvl1pPr algn="l">
              <a:defRPr sz="4000" baseline="0">
                <a:solidFill>
                  <a:srgbClr val="004F9F"/>
                </a:solidFill>
              </a:defRPr>
            </a:lvl1pPr>
          </a:lstStyle>
          <a:p>
            <a:r>
              <a:rPr lang="en-US" dirty="0"/>
              <a:t>Insert quote title</a:t>
            </a:r>
          </a:p>
        </p:txBody>
      </p:sp>
      <p:sp>
        <p:nvSpPr>
          <p:cNvPr id="3" name="Text Placeholder 3"/>
          <p:cNvSpPr>
            <a:spLocks noGrp="1"/>
          </p:cNvSpPr>
          <p:nvPr>
            <p:ph type="body" sz="quarter" idx="11" hasCustomPrompt="1"/>
          </p:nvPr>
        </p:nvSpPr>
        <p:spPr>
          <a:xfrm>
            <a:off x="1143359" y="1315454"/>
            <a:ext cx="9787511" cy="3288631"/>
          </a:xfrm>
          <a:prstGeom prst="rect">
            <a:avLst/>
          </a:prstGeom>
        </p:spPr>
        <p:txBody>
          <a:bodyPr anchor="ctr"/>
          <a:lstStyle>
            <a:lvl1pPr marL="0" indent="0" algn="ctr">
              <a:lnSpc>
                <a:spcPct val="100000"/>
              </a:lnSpc>
              <a:spcAft>
                <a:spcPts val="1200"/>
              </a:spcAft>
              <a:buNone/>
              <a:defRPr sz="3200" i="1" baseline="0">
                <a:solidFill>
                  <a:schemeClr val="tx1">
                    <a:lumMod val="50000"/>
                    <a:lumOff val="50000"/>
                  </a:schemeClr>
                </a:solidFill>
              </a:defRPr>
            </a:lvl1pPr>
            <a:lvl2pPr marL="457200" indent="0">
              <a:lnSpc>
                <a:spcPct val="100000"/>
              </a:lnSpc>
              <a:spcAft>
                <a:spcPts val="1200"/>
              </a:spcAft>
              <a:buNone/>
              <a:defRPr>
                <a:solidFill>
                  <a:schemeClr val="tx1">
                    <a:lumMod val="50000"/>
                    <a:lumOff val="50000"/>
                  </a:schemeClr>
                </a:solidFill>
              </a:defRPr>
            </a:lvl2pPr>
            <a:lvl3pPr marL="914400" indent="0">
              <a:lnSpc>
                <a:spcPct val="100000"/>
              </a:lnSpc>
              <a:spcAft>
                <a:spcPts val="1200"/>
              </a:spcAft>
              <a:buNone/>
              <a:defRPr>
                <a:solidFill>
                  <a:schemeClr val="tx1">
                    <a:lumMod val="50000"/>
                    <a:lumOff val="50000"/>
                  </a:schemeClr>
                </a:solidFill>
              </a:defRPr>
            </a:lvl3pPr>
            <a:lvl4pPr marL="1371600" indent="0">
              <a:lnSpc>
                <a:spcPct val="100000"/>
              </a:lnSpc>
              <a:spcAft>
                <a:spcPts val="1200"/>
              </a:spcAft>
              <a:buNone/>
              <a:defRPr>
                <a:solidFill>
                  <a:schemeClr val="tx1">
                    <a:lumMod val="50000"/>
                    <a:lumOff val="50000"/>
                  </a:schemeClr>
                </a:solidFill>
              </a:defRPr>
            </a:lvl4pPr>
            <a:lvl5pPr marL="1828800" indent="0">
              <a:lnSpc>
                <a:spcPct val="100000"/>
              </a:lnSpc>
              <a:spcAft>
                <a:spcPts val="1200"/>
              </a:spcAft>
              <a:buNone/>
              <a:defRPr>
                <a:solidFill>
                  <a:schemeClr val="tx1">
                    <a:lumMod val="50000"/>
                    <a:lumOff val="50000"/>
                  </a:schemeClr>
                </a:solidFill>
              </a:defRPr>
            </a:lvl5pPr>
          </a:lstStyle>
          <a:p>
            <a:pPr lvl="0"/>
            <a:r>
              <a:rPr lang="en-US" dirty="0"/>
              <a:t>‘’Insert quote’’</a:t>
            </a:r>
          </a:p>
        </p:txBody>
      </p:sp>
      <p:sp>
        <p:nvSpPr>
          <p:cNvPr id="4" name="Text Placeholder 3"/>
          <p:cNvSpPr>
            <a:spLocks noGrp="1"/>
          </p:cNvSpPr>
          <p:nvPr>
            <p:ph type="body" sz="quarter" idx="12" hasCustomPrompt="1"/>
          </p:nvPr>
        </p:nvSpPr>
        <p:spPr>
          <a:xfrm>
            <a:off x="-192505" y="4989096"/>
            <a:ext cx="12555621" cy="513346"/>
          </a:xfrm>
          <a:prstGeom prst="rect">
            <a:avLst/>
          </a:prstGeom>
          <a:solidFill>
            <a:schemeClr val="bg1"/>
          </a:solidFill>
          <a:ln>
            <a:solidFill>
              <a:schemeClr val="bg1">
                <a:lumMod val="85000"/>
              </a:schemeClr>
            </a:solidFill>
          </a:ln>
        </p:spPr>
        <p:txBody>
          <a:bodyPr/>
          <a:lstStyle>
            <a:lvl1pPr marL="0" indent="0" algn="ctr">
              <a:lnSpc>
                <a:spcPct val="100000"/>
              </a:lnSpc>
              <a:spcBef>
                <a:spcPts val="0"/>
              </a:spcBef>
              <a:spcAft>
                <a:spcPts val="1200"/>
              </a:spcAft>
              <a:buNone/>
              <a:defRPr sz="2400" b="1">
                <a:solidFill>
                  <a:schemeClr val="bg2">
                    <a:lumMod val="50000"/>
                  </a:schemeClr>
                </a:solidFill>
              </a:defRPr>
            </a:lvl1pPr>
            <a:lvl2pPr marL="457200" indent="0">
              <a:lnSpc>
                <a:spcPct val="100000"/>
              </a:lnSpc>
              <a:spcAft>
                <a:spcPts val="1200"/>
              </a:spcAft>
              <a:buNone/>
              <a:defRPr>
                <a:solidFill>
                  <a:schemeClr val="tx1">
                    <a:lumMod val="50000"/>
                    <a:lumOff val="50000"/>
                  </a:schemeClr>
                </a:solidFill>
              </a:defRPr>
            </a:lvl2pPr>
            <a:lvl3pPr marL="914400" indent="0">
              <a:lnSpc>
                <a:spcPct val="100000"/>
              </a:lnSpc>
              <a:spcAft>
                <a:spcPts val="1200"/>
              </a:spcAft>
              <a:buNone/>
              <a:defRPr>
                <a:solidFill>
                  <a:schemeClr val="tx1">
                    <a:lumMod val="50000"/>
                    <a:lumOff val="50000"/>
                  </a:schemeClr>
                </a:solidFill>
              </a:defRPr>
            </a:lvl3pPr>
            <a:lvl4pPr marL="1371600" indent="0">
              <a:lnSpc>
                <a:spcPct val="100000"/>
              </a:lnSpc>
              <a:spcAft>
                <a:spcPts val="1200"/>
              </a:spcAft>
              <a:buNone/>
              <a:defRPr>
                <a:solidFill>
                  <a:schemeClr val="tx1">
                    <a:lumMod val="50000"/>
                    <a:lumOff val="50000"/>
                  </a:schemeClr>
                </a:solidFill>
              </a:defRPr>
            </a:lvl4pPr>
            <a:lvl5pPr marL="1828800" indent="0">
              <a:lnSpc>
                <a:spcPct val="100000"/>
              </a:lnSpc>
              <a:spcAft>
                <a:spcPts val="1200"/>
              </a:spcAft>
              <a:buNone/>
              <a:defRPr>
                <a:solidFill>
                  <a:schemeClr val="tx1">
                    <a:lumMod val="50000"/>
                    <a:lumOff val="50000"/>
                  </a:schemeClr>
                </a:solidFill>
              </a:defRPr>
            </a:lvl5pPr>
          </a:lstStyle>
          <a:p>
            <a:pPr lvl="0"/>
            <a:r>
              <a:rPr lang="en-US" dirty="0"/>
              <a:t>Reference</a:t>
            </a:r>
          </a:p>
        </p:txBody>
      </p:sp>
      <p:sp>
        <p:nvSpPr>
          <p:cNvPr id="6" name="TextBox 5"/>
          <p:cNvSpPr txBox="1"/>
          <p:nvPr userDrawn="1"/>
        </p:nvSpPr>
        <p:spPr>
          <a:xfrm>
            <a:off x="-36949" y="6611778"/>
            <a:ext cx="2918692" cy="246222"/>
          </a:xfrm>
          <a:prstGeom prst="rect">
            <a:avLst/>
          </a:prstGeom>
          <a:noFill/>
        </p:spPr>
        <p:txBody>
          <a:bodyPr wrap="square" rtlCol="0">
            <a:spAutoFit/>
          </a:bodyPr>
          <a:lstStyle/>
          <a:p>
            <a:pPr algn="l"/>
            <a:r>
              <a:rPr lang="en-GB" sz="1000" dirty="0"/>
              <a:t>© QA Limited</a:t>
            </a:r>
            <a:r>
              <a:rPr lang="en-GB" sz="1000" baseline="0" dirty="0"/>
              <a:t> 2018. All Rights Reserved</a:t>
            </a:r>
            <a:endParaRPr lang="en-GB" sz="1000" dirty="0"/>
          </a:p>
        </p:txBody>
      </p:sp>
    </p:spTree>
    <p:extLst>
      <p:ext uri="{BB962C8B-B14F-4D97-AF65-F5344CB8AC3E}">
        <p14:creationId xmlns:p14="http://schemas.microsoft.com/office/powerpoint/2010/main" val="38842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320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littleprince.com/"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tarwars.com/"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Building your Agile Competence … in an Agile Way!</a:t>
            </a:r>
          </a:p>
        </p:txBody>
      </p:sp>
      <p:sp>
        <p:nvSpPr>
          <p:cNvPr id="3" name="Subtitle 2"/>
          <p:cNvSpPr>
            <a:spLocks noGrp="1"/>
          </p:cNvSpPr>
          <p:nvPr>
            <p:ph type="body" sz="quarter" idx="11"/>
          </p:nvPr>
        </p:nvSpPr>
        <p:spPr>
          <a:xfrm>
            <a:off x="914396" y="3774141"/>
            <a:ext cx="10363200" cy="1776913"/>
          </a:xfrm>
        </p:spPr>
        <p:txBody>
          <a:bodyPr/>
          <a:lstStyle/>
          <a:p>
            <a:r>
              <a:rPr lang="en-GB" dirty="0"/>
              <a:t>Project Challenge - 6</a:t>
            </a:r>
            <a:r>
              <a:rPr lang="en-GB" baseline="30000" dirty="0"/>
              <a:t>th</a:t>
            </a:r>
            <a:r>
              <a:rPr lang="en-GB" dirty="0"/>
              <a:t> March 2018</a:t>
            </a:r>
          </a:p>
          <a:p>
            <a:r>
              <a:rPr lang="en-GB" dirty="0"/>
              <a:t>Phil </a:t>
            </a:r>
            <a:r>
              <a:rPr lang="en-GB" dirty="0" err="1"/>
              <a:t>Stirpé</a:t>
            </a:r>
            <a:r>
              <a:rPr lang="en-GB" dirty="0"/>
              <a:t> – Director of Agile and Projects</a:t>
            </a:r>
          </a:p>
          <a:p>
            <a:r>
              <a:rPr lang="en-GB" dirty="0"/>
              <a:t>Ian Clarkson – Head of Organisational Consultancy</a:t>
            </a:r>
          </a:p>
        </p:txBody>
      </p:sp>
    </p:spTree>
    <p:extLst>
      <p:ext uri="{BB962C8B-B14F-4D97-AF65-F5344CB8AC3E}">
        <p14:creationId xmlns:p14="http://schemas.microsoft.com/office/powerpoint/2010/main" val="165118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Agile Culture</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913029688"/>
              </p:ext>
            </p:extLst>
          </p:nvPr>
        </p:nvGraphicFramePr>
        <p:xfrm>
          <a:off x="468613" y="1206789"/>
          <a:ext cx="11381643" cy="4761607"/>
        </p:xfrm>
        <a:graphic>
          <a:graphicData uri="http://schemas.openxmlformats.org/drawingml/2006/table">
            <a:tbl>
              <a:tblPr firstRow="1" bandRow="1">
                <a:tableStyleId>{5C22544A-7EE6-4342-B048-85BDC9FD1C3A}</a:tableStyleId>
              </a:tblPr>
              <a:tblGrid>
                <a:gridCol w="4325060">
                  <a:extLst>
                    <a:ext uri="{9D8B030D-6E8A-4147-A177-3AD203B41FA5}">
                      <a16:colId xmlns:a16="http://schemas.microsoft.com/office/drawing/2014/main" val="20000"/>
                    </a:ext>
                  </a:extLst>
                </a:gridCol>
                <a:gridCol w="3262702">
                  <a:extLst>
                    <a:ext uri="{9D8B030D-6E8A-4147-A177-3AD203B41FA5}">
                      <a16:colId xmlns:a16="http://schemas.microsoft.com/office/drawing/2014/main" val="20001"/>
                    </a:ext>
                  </a:extLst>
                </a:gridCol>
                <a:gridCol w="3793881">
                  <a:extLst>
                    <a:ext uri="{9D8B030D-6E8A-4147-A177-3AD203B41FA5}">
                      <a16:colId xmlns:a16="http://schemas.microsoft.com/office/drawing/2014/main" val="20002"/>
                    </a:ext>
                  </a:extLst>
                </a:gridCol>
              </a:tblGrid>
              <a:tr h="516477">
                <a:tc>
                  <a:txBody>
                    <a:bodyPr/>
                    <a:lstStyle/>
                    <a:p>
                      <a:endParaRPr lang="en-GB" dirty="0"/>
                    </a:p>
                  </a:txBody>
                  <a:tcPr/>
                </a:tc>
                <a:tc>
                  <a:txBody>
                    <a:bodyPr/>
                    <a:lstStyle/>
                    <a:p>
                      <a:pPr algn="ctr"/>
                      <a:r>
                        <a:rPr lang="en-GB" sz="2400" dirty="0"/>
                        <a:t>Reality</a:t>
                      </a:r>
                      <a:r>
                        <a:rPr lang="en-GB" sz="2400" baseline="0" dirty="0"/>
                        <a:t> vs Possibility</a:t>
                      </a:r>
                      <a:endParaRPr lang="en-GB" sz="2400" dirty="0"/>
                    </a:p>
                  </a:txBody>
                  <a:tcPr anchor="ctr"/>
                </a:tc>
                <a:tc>
                  <a:txBody>
                    <a:bodyPr/>
                    <a:lstStyle/>
                    <a:p>
                      <a:pPr algn="ctr"/>
                      <a:r>
                        <a:rPr lang="en-GB" sz="2400" dirty="0"/>
                        <a:t>People</a:t>
                      </a:r>
                      <a:r>
                        <a:rPr lang="en-GB" sz="2400" baseline="0" dirty="0"/>
                        <a:t> vs Company</a:t>
                      </a:r>
                      <a:endParaRPr lang="en-GB" sz="2400" dirty="0"/>
                    </a:p>
                  </a:txBody>
                  <a:tcPr anchor="ctr"/>
                </a:tc>
                <a:extLst>
                  <a:ext uri="{0D108BD9-81ED-4DB2-BD59-A6C34878D82A}">
                    <a16:rowId xmlns:a16="http://schemas.microsoft.com/office/drawing/2014/main" val="10000"/>
                  </a:ext>
                </a:extLst>
              </a:tr>
              <a:tr h="891453">
                <a:tc>
                  <a:txBody>
                    <a:bodyPr/>
                    <a:lstStyle/>
                    <a:p>
                      <a:r>
                        <a:rPr lang="en-GB" sz="2400" dirty="0"/>
                        <a:t>Empowers teams of people to solve complex</a:t>
                      </a:r>
                      <a:r>
                        <a:rPr lang="en-GB" sz="2400" baseline="0" dirty="0"/>
                        <a:t> problems</a:t>
                      </a:r>
                      <a:endParaRPr lang="en-GB" sz="2400" dirty="0"/>
                    </a:p>
                  </a:txBody>
                  <a:tcPr anchor="ctr"/>
                </a:tc>
                <a:tc>
                  <a:txBody>
                    <a:bodyPr/>
                    <a:lstStyle/>
                    <a:p>
                      <a:pPr algn="ctr"/>
                      <a:r>
                        <a:rPr lang="en-GB" sz="2400" dirty="0"/>
                        <a:t>Reality +</a:t>
                      </a:r>
                      <a:r>
                        <a:rPr lang="en-GB" sz="2400" baseline="0" dirty="0"/>
                        <a:t> </a:t>
                      </a:r>
                      <a:r>
                        <a:rPr lang="en-GB" sz="2400" dirty="0"/>
                        <a:t>Possibility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1"/>
                  </a:ext>
                </a:extLst>
              </a:tr>
              <a:tr h="891453">
                <a:tc>
                  <a:txBody>
                    <a:bodyPr/>
                    <a:lstStyle/>
                    <a:p>
                      <a:r>
                        <a:rPr lang="en-GB" sz="2400" dirty="0"/>
                        <a:t>Agile produces working software to obtain regular</a:t>
                      </a:r>
                      <a:r>
                        <a:rPr lang="en-GB" sz="2400" baseline="0" dirty="0"/>
                        <a:t> feedback</a:t>
                      </a:r>
                      <a:endParaRPr lang="en-GB" sz="2400" dirty="0"/>
                    </a:p>
                  </a:txBody>
                  <a:tcPr anchor="ctr"/>
                </a:tc>
                <a:tc>
                  <a:txBody>
                    <a:bodyPr/>
                    <a:lstStyle/>
                    <a:p>
                      <a:pPr algn="ctr"/>
                      <a:r>
                        <a:rPr lang="en-GB" sz="2400" dirty="0"/>
                        <a:t>Reality</a:t>
                      </a:r>
                    </a:p>
                  </a:txBody>
                  <a:tcPr anchor="ctr"/>
                </a:tc>
                <a:tc>
                  <a:txBody>
                    <a:bodyPr/>
                    <a:lstStyle/>
                    <a:p>
                      <a:pPr algn="ctr"/>
                      <a:r>
                        <a:rPr lang="en-GB" sz="2400" dirty="0"/>
                        <a:t>People</a:t>
                      </a:r>
                      <a:r>
                        <a:rPr lang="en-GB" sz="2400" baseline="0" dirty="0"/>
                        <a:t> + Company</a:t>
                      </a:r>
                      <a:endParaRPr lang="en-GB" sz="2400" dirty="0"/>
                    </a:p>
                  </a:txBody>
                  <a:tcPr anchor="ctr"/>
                </a:tc>
                <a:extLst>
                  <a:ext uri="{0D108BD9-81ED-4DB2-BD59-A6C34878D82A}">
                    <a16:rowId xmlns:a16="http://schemas.microsoft.com/office/drawing/2014/main" val="10002"/>
                  </a:ext>
                </a:extLst>
              </a:tr>
              <a:tr h="891453">
                <a:tc>
                  <a:txBody>
                    <a:bodyPr/>
                    <a:lstStyle/>
                    <a:p>
                      <a:r>
                        <a:rPr lang="en-GB" sz="2400" dirty="0"/>
                        <a:t>Agile</a:t>
                      </a:r>
                      <a:r>
                        <a:rPr lang="en-GB" sz="2400" baseline="0" dirty="0"/>
                        <a:t> requires working with the customer throughout</a:t>
                      </a:r>
                      <a:endParaRPr lang="en-GB" sz="2400" dirty="0"/>
                    </a:p>
                  </a:txBody>
                  <a:tcPr anchor="ctr"/>
                </a:tc>
                <a:tc>
                  <a:txBody>
                    <a:bodyPr/>
                    <a:lstStyle/>
                    <a:p>
                      <a:pPr algn="ctr"/>
                      <a:r>
                        <a:rPr lang="en-GB" sz="2400" dirty="0"/>
                        <a:t>Reality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3"/>
                  </a:ext>
                </a:extLst>
              </a:tr>
              <a:tr h="1273504">
                <a:tc>
                  <a:txBody>
                    <a:bodyPr/>
                    <a:lstStyle/>
                    <a:p>
                      <a:r>
                        <a:rPr lang="en-GB" sz="2400" dirty="0"/>
                        <a:t>Planning</a:t>
                      </a:r>
                      <a:r>
                        <a:rPr lang="en-GB" sz="2400" baseline="0" dirty="0"/>
                        <a:t> is an empirical process performed by the people doing the work</a:t>
                      </a:r>
                      <a:endParaRPr lang="en-GB" sz="2400" dirty="0"/>
                    </a:p>
                  </a:txBody>
                  <a:tcPr anchor="ctr"/>
                </a:tc>
                <a:tc>
                  <a:txBody>
                    <a:bodyPr/>
                    <a:lstStyle/>
                    <a:p>
                      <a:pPr algn="ctr"/>
                      <a:r>
                        <a:rPr lang="en-GB" sz="2400" dirty="0"/>
                        <a:t>Reality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8934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A Traditional Competency Framework</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525720429"/>
              </p:ext>
            </p:extLst>
          </p:nvPr>
        </p:nvGraphicFramePr>
        <p:xfrm>
          <a:off x="468613" y="997526"/>
          <a:ext cx="11233860" cy="5593479"/>
        </p:xfrm>
        <a:graphic>
          <a:graphicData uri="http://schemas.openxmlformats.org/drawingml/2006/table">
            <a:tbl>
              <a:tblPr firstRow="1" bandRow="1">
                <a:tableStyleId>{5C22544A-7EE6-4342-B048-85BDC9FD1C3A}</a:tableStyleId>
              </a:tblPr>
              <a:tblGrid>
                <a:gridCol w="4526174">
                  <a:extLst>
                    <a:ext uri="{9D8B030D-6E8A-4147-A177-3AD203B41FA5}">
                      <a16:colId xmlns:a16="http://schemas.microsoft.com/office/drawing/2014/main" val="20000"/>
                    </a:ext>
                  </a:extLst>
                </a:gridCol>
                <a:gridCol w="2963066">
                  <a:extLst>
                    <a:ext uri="{9D8B030D-6E8A-4147-A177-3AD203B41FA5}">
                      <a16:colId xmlns:a16="http://schemas.microsoft.com/office/drawing/2014/main" val="20001"/>
                    </a:ext>
                  </a:extLst>
                </a:gridCol>
                <a:gridCol w="3744620">
                  <a:extLst>
                    <a:ext uri="{9D8B030D-6E8A-4147-A177-3AD203B41FA5}">
                      <a16:colId xmlns:a16="http://schemas.microsoft.com/office/drawing/2014/main" val="20002"/>
                    </a:ext>
                  </a:extLst>
                </a:gridCol>
              </a:tblGrid>
              <a:tr h="270689">
                <a:tc>
                  <a:txBody>
                    <a:bodyPr/>
                    <a:lstStyle/>
                    <a:p>
                      <a:pPr algn="ctr"/>
                      <a:endParaRPr lang="en-GB" sz="800" dirty="0"/>
                    </a:p>
                  </a:txBody>
                  <a:tcPr anchor="ctr"/>
                </a:tc>
                <a:tc>
                  <a:txBody>
                    <a:bodyPr/>
                    <a:lstStyle/>
                    <a:p>
                      <a:pPr algn="ctr"/>
                      <a:r>
                        <a:rPr lang="en-GB" sz="2000" dirty="0"/>
                        <a:t>Reality</a:t>
                      </a:r>
                      <a:r>
                        <a:rPr lang="en-GB" sz="2000" baseline="0" dirty="0"/>
                        <a:t> vs Possibility</a:t>
                      </a:r>
                      <a:endParaRPr lang="en-GB" sz="2000" dirty="0"/>
                    </a:p>
                  </a:txBody>
                  <a:tcPr anchor="ctr"/>
                </a:tc>
                <a:tc>
                  <a:txBody>
                    <a:bodyPr/>
                    <a:lstStyle/>
                    <a:p>
                      <a:pPr algn="ctr"/>
                      <a:r>
                        <a:rPr lang="en-GB" sz="2000" dirty="0"/>
                        <a:t>People</a:t>
                      </a:r>
                      <a:r>
                        <a:rPr lang="en-GB" sz="2000" baseline="0" dirty="0"/>
                        <a:t> vs Company</a:t>
                      </a:r>
                      <a:endParaRPr lang="en-GB" sz="2000" dirty="0"/>
                    </a:p>
                  </a:txBody>
                  <a:tcPr anchor="ctr"/>
                </a:tc>
                <a:extLst>
                  <a:ext uri="{0D108BD9-81ED-4DB2-BD59-A6C34878D82A}">
                    <a16:rowId xmlns:a16="http://schemas.microsoft.com/office/drawing/2014/main" val="10000"/>
                  </a:ext>
                </a:extLst>
              </a:tr>
              <a:tr h="1136896">
                <a:tc>
                  <a:txBody>
                    <a:bodyPr/>
                    <a:lstStyle/>
                    <a:p>
                      <a:pPr algn="l"/>
                      <a:r>
                        <a:rPr lang="en-GB" sz="2000" baseline="0" dirty="0"/>
                        <a:t>A process and tool for identifying an individual’s future development to improve role performance</a:t>
                      </a:r>
                      <a:endParaRPr lang="en-GB" sz="2000" dirty="0"/>
                    </a:p>
                  </a:txBody>
                  <a:tcPr anchor="ctr"/>
                </a:tc>
                <a:tc>
                  <a:txBody>
                    <a:bodyPr/>
                    <a:lstStyle/>
                    <a:p>
                      <a:pPr algn="ctr"/>
                      <a:r>
                        <a:rPr lang="en-GB" sz="2400" dirty="0"/>
                        <a:t>Possibility</a:t>
                      </a:r>
                    </a:p>
                  </a:txBody>
                  <a:tcPr anchor="ctr"/>
                </a:tc>
                <a:tc>
                  <a:txBody>
                    <a:bodyPr/>
                    <a:lstStyle/>
                    <a:p>
                      <a:pPr algn="ctr"/>
                      <a:r>
                        <a:rPr lang="en-GB" sz="2400" dirty="0"/>
                        <a:t>Company</a:t>
                      </a:r>
                    </a:p>
                  </a:txBody>
                  <a:tcPr anchor="ctr"/>
                </a:tc>
                <a:extLst>
                  <a:ext uri="{0D108BD9-81ED-4DB2-BD59-A6C34878D82A}">
                    <a16:rowId xmlns:a16="http://schemas.microsoft.com/office/drawing/2014/main" val="10001"/>
                  </a:ext>
                </a:extLst>
              </a:tr>
              <a:tr h="1136896">
                <a:tc>
                  <a:txBody>
                    <a:bodyPr/>
                    <a:lstStyle/>
                    <a:p>
                      <a:pPr algn="l"/>
                      <a:r>
                        <a:rPr lang="en-GB" sz="2000" dirty="0"/>
                        <a:t>A</a:t>
                      </a:r>
                      <a:r>
                        <a:rPr lang="en-GB" sz="2000" baseline="0" dirty="0"/>
                        <a:t> competency framework is a well documented articulation of what skills are required of a role</a:t>
                      </a:r>
                      <a:endParaRPr lang="en-GB" sz="2000" dirty="0"/>
                    </a:p>
                  </a:txBody>
                  <a:tcPr anchor="ctr"/>
                </a:tc>
                <a:tc>
                  <a:txBody>
                    <a:bodyPr/>
                    <a:lstStyle/>
                    <a:p>
                      <a:pPr algn="ctr"/>
                      <a:r>
                        <a:rPr lang="en-GB" sz="2400" dirty="0"/>
                        <a:t>Reality</a:t>
                      </a:r>
                    </a:p>
                  </a:txBody>
                  <a:tcPr anchor="ctr"/>
                </a:tc>
                <a:tc>
                  <a:txBody>
                    <a:bodyPr/>
                    <a:lstStyle/>
                    <a:p>
                      <a:pPr algn="ctr"/>
                      <a:r>
                        <a:rPr lang="en-GB" sz="2400" dirty="0"/>
                        <a:t>Company</a:t>
                      </a:r>
                    </a:p>
                  </a:txBody>
                  <a:tcPr anchor="ctr"/>
                </a:tc>
                <a:extLst>
                  <a:ext uri="{0D108BD9-81ED-4DB2-BD59-A6C34878D82A}">
                    <a16:rowId xmlns:a16="http://schemas.microsoft.com/office/drawing/2014/main" val="10002"/>
                  </a:ext>
                </a:extLst>
              </a:tr>
              <a:tr h="1570000">
                <a:tc>
                  <a:txBody>
                    <a:bodyPr/>
                    <a:lstStyle/>
                    <a:p>
                      <a:pPr algn="l"/>
                      <a:r>
                        <a:rPr lang="en-GB" sz="2000" dirty="0"/>
                        <a:t>A competency framework</a:t>
                      </a:r>
                      <a:r>
                        <a:rPr lang="en-GB" sz="2000" baseline="0" dirty="0"/>
                        <a:t> can be considered a contract to be met in reward for higher accreditation or ability to be assigned work</a:t>
                      </a:r>
                      <a:endParaRPr lang="en-GB" sz="2000" dirty="0"/>
                    </a:p>
                  </a:txBody>
                  <a:tcPr anchor="ctr"/>
                </a:tc>
                <a:tc>
                  <a:txBody>
                    <a:bodyPr/>
                    <a:lstStyle/>
                    <a:p>
                      <a:pPr algn="ctr"/>
                      <a:r>
                        <a:rPr lang="en-GB" sz="2400" dirty="0"/>
                        <a:t>Reality + Possibility</a:t>
                      </a:r>
                    </a:p>
                  </a:txBody>
                  <a:tcPr anchor="ctr"/>
                </a:tc>
                <a:tc>
                  <a:txBody>
                    <a:bodyPr/>
                    <a:lstStyle/>
                    <a:p>
                      <a:pPr algn="ctr"/>
                      <a:r>
                        <a:rPr lang="en-GB" sz="2400" dirty="0"/>
                        <a:t>Company</a:t>
                      </a:r>
                    </a:p>
                  </a:txBody>
                  <a:tcPr anchor="ctr"/>
                </a:tc>
                <a:extLst>
                  <a:ext uri="{0D108BD9-81ED-4DB2-BD59-A6C34878D82A}">
                    <a16:rowId xmlns:a16="http://schemas.microsoft.com/office/drawing/2014/main" val="10003"/>
                  </a:ext>
                </a:extLst>
              </a:tr>
              <a:tr h="1353447">
                <a:tc>
                  <a:txBody>
                    <a:bodyPr/>
                    <a:lstStyle/>
                    <a:p>
                      <a:pPr algn="l"/>
                      <a:r>
                        <a:rPr lang="en-GB" sz="2000" dirty="0"/>
                        <a:t>A</a:t>
                      </a:r>
                      <a:r>
                        <a:rPr lang="en-GB" sz="2000" baseline="0" dirty="0"/>
                        <a:t> competency framework is rarely changed and is used to define a long term career path for an individual</a:t>
                      </a:r>
                      <a:endParaRPr lang="en-GB" sz="2000" dirty="0"/>
                    </a:p>
                  </a:txBody>
                  <a:tcPr anchor="ctr"/>
                </a:tc>
                <a:tc>
                  <a:txBody>
                    <a:bodyPr/>
                    <a:lstStyle/>
                    <a:p>
                      <a:pPr algn="ctr"/>
                      <a:r>
                        <a:rPr lang="en-GB" sz="2400" dirty="0"/>
                        <a:t>Possibility</a:t>
                      </a:r>
                    </a:p>
                  </a:txBody>
                  <a:tcPr anchor="ctr"/>
                </a:tc>
                <a:tc>
                  <a:txBody>
                    <a:bodyPr/>
                    <a:lstStyle/>
                    <a:p>
                      <a:pPr algn="ctr"/>
                      <a:r>
                        <a:rPr lang="en-GB" sz="2400" dirty="0"/>
                        <a:t>Company</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572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Schneider’s Cultural Model</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87" y="930441"/>
            <a:ext cx="7177547" cy="5631734"/>
          </a:xfrm>
          <a:prstGeom prst="rect">
            <a:avLst/>
          </a:prstGeom>
          <a:effectLst>
            <a:outerShdw blurRad="50800" dist="50800" dir="5400000" algn="ctr" rotWithShape="0">
              <a:schemeClr val="bg1"/>
            </a:outerShdw>
          </a:effectLst>
        </p:spPr>
      </p:pic>
      <p:sp>
        <p:nvSpPr>
          <p:cNvPr id="11" name="Rounded Rectangular Callout 10"/>
          <p:cNvSpPr/>
          <p:nvPr/>
        </p:nvSpPr>
        <p:spPr>
          <a:xfrm>
            <a:off x="174624" y="1871765"/>
            <a:ext cx="2174240" cy="812800"/>
          </a:xfrm>
          <a:prstGeom prst="wedgeRoundRectCallout">
            <a:avLst>
              <a:gd name="adj1" fmla="val 71223"/>
              <a:gd name="adj2" fmla="val 18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Agile</a:t>
            </a:r>
          </a:p>
        </p:txBody>
      </p:sp>
      <p:sp>
        <p:nvSpPr>
          <p:cNvPr id="13" name="Rounded Rectangular Callout 12"/>
          <p:cNvSpPr/>
          <p:nvPr/>
        </p:nvSpPr>
        <p:spPr>
          <a:xfrm>
            <a:off x="9161853" y="4869606"/>
            <a:ext cx="2174240" cy="1470234"/>
          </a:xfrm>
          <a:prstGeom prst="wedgeRoundRectCallout">
            <a:avLst>
              <a:gd name="adj1" fmla="val -84777"/>
              <a:gd name="adj2" fmla="val -42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Traditional Competence Framework</a:t>
            </a:r>
          </a:p>
        </p:txBody>
      </p:sp>
      <p:sp>
        <p:nvSpPr>
          <p:cNvPr id="6" name="Left-Right Arrow 5"/>
          <p:cNvSpPr/>
          <p:nvPr/>
        </p:nvSpPr>
        <p:spPr>
          <a:xfrm rot="1997055">
            <a:off x="4393046" y="3472779"/>
            <a:ext cx="3094233" cy="7416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Opposites</a:t>
            </a:r>
          </a:p>
        </p:txBody>
      </p:sp>
      <p:sp>
        <p:nvSpPr>
          <p:cNvPr id="15" name="Rounded Rectangular Callout 14"/>
          <p:cNvSpPr/>
          <p:nvPr/>
        </p:nvSpPr>
        <p:spPr>
          <a:xfrm>
            <a:off x="174624" y="4749039"/>
            <a:ext cx="2174240" cy="1454394"/>
          </a:xfrm>
          <a:prstGeom prst="wedgeRoundRectCallout">
            <a:avLst>
              <a:gd name="adj1" fmla="val 76318"/>
              <a:gd name="adj2" fmla="val 35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framework that allows people to decide how best to meet the Agile possibility?</a:t>
            </a:r>
          </a:p>
        </p:txBody>
      </p:sp>
      <p:sp>
        <p:nvSpPr>
          <p:cNvPr id="16" name="Left-Right Arrow 15"/>
          <p:cNvSpPr/>
          <p:nvPr/>
        </p:nvSpPr>
        <p:spPr>
          <a:xfrm rot="16200000">
            <a:off x="3408054" y="3437289"/>
            <a:ext cx="1620371" cy="7313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Synergy</a:t>
            </a:r>
          </a:p>
        </p:txBody>
      </p:sp>
      <p:sp>
        <p:nvSpPr>
          <p:cNvPr id="17" name="Left-Right Arrow 16"/>
          <p:cNvSpPr/>
          <p:nvPr/>
        </p:nvSpPr>
        <p:spPr>
          <a:xfrm>
            <a:off x="4676700" y="5110583"/>
            <a:ext cx="1599734" cy="7313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Synergy</a:t>
            </a:r>
          </a:p>
        </p:txBody>
      </p:sp>
      <p:sp>
        <p:nvSpPr>
          <p:cNvPr id="2" name="Rectangle 1"/>
          <p:cNvSpPr/>
          <p:nvPr/>
        </p:nvSpPr>
        <p:spPr>
          <a:xfrm>
            <a:off x="7790101" y="6581001"/>
            <a:ext cx="4509761" cy="276999"/>
          </a:xfrm>
          <a:prstGeom prst="rect">
            <a:avLst/>
          </a:prstGeom>
        </p:spPr>
        <p:txBody>
          <a:bodyPr wrap="none">
            <a:spAutoFit/>
          </a:bodyPr>
          <a:lstStyle/>
          <a:p>
            <a:r>
              <a:rPr lang="en-US" sz="1200" dirty="0"/>
              <a:t>Source: 'The Reengineering Alternative,' William Schneider, 2010</a:t>
            </a:r>
            <a:endParaRPr lang="en-GB" sz="1200" dirty="0"/>
          </a:p>
        </p:txBody>
      </p:sp>
    </p:spTree>
    <p:extLst>
      <p:ext uri="{BB962C8B-B14F-4D97-AF65-F5344CB8AC3E}">
        <p14:creationId xmlns:p14="http://schemas.microsoft.com/office/powerpoint/2010/main" val="38317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A Cultivation Culture Based Framework</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409549380"/>
              </p:ext>
            </p:extLst>
          </p:nvPr>
        </p:nvGraphicFramePr>
        <p:xfrm>
          <a:off x="216310" y="1107869"/>
          <a:ext cx="11389305" cy="5263433"/>
        </p:xfrm>
        <a:graphic>
          <a:graphicData uri="http://schemas.openxmlformats.org/drawingml/2006/table">
            <a:tbl>
              <a:tblPr firstRow="1" bandRow="1">
                <a:tableStyleId>{5C22544A-7EE6-4342-B048-85BDC9FD1C3A}</a:tableStyleId>
              </a:tblPr>
              <a:tblGrid>
                <a:gridCol w="4375355">
                  <a:extLst>
                    <a:ext uri="{9D8B030D-6E8A-4147-A177-3AD203B41FA5}">
                      <a16:colId xmlns:a16="http://schemas.microsoft.com/office/drawing/2014/main" val="20000"/>
                    </a:ext>
                  </a:extLst>
                </a:gridCol>
                <a:gridCol w="3217515">
                  <a:extLst>
                    <a:ext uri="{9D8B030D-6E8A-4147-A177-3AD203B41FA5}">
                      <a16:colId xmlns:a16="http://schemas.microsoft.com/office/drawing/2014/main" val="20001"/>
                    </a:ext>
                  </a:extLst>
                </a:gridCol>
                <a:gridCol w="3796435">
                  <a:extLst>
                    <a:ext uri="{9D8B030D-6E8A-4147-A177-3AD203B41FA5}">
                      <a16:colId xmlns:a16="http://schemas.microsoft.com/office/drawing/2014/main" val="20002"/>
                    </a:ext>
                  </a:extLst>
                </a:gridCol>
              </a:tblGrid>
              <a:tr h="426449">
                <a:tc>
                  <a:txBody>
                    <a:bodyPr/>
                    <a:lstStyle/>
                    <a:p>
                      <a:pPr algn="ctr"/>
                      <a:endParaRPr lang="en-GB" sz="2000" dirty="0"/>
                    </a:p>
                  </a:txBody>
                  <a:tcPr anchor="ctr"/>
                </a:tc>
                <a:tc>
                  <a:txBody>
                    <a:bodyPr/>
                    <a:lstStyle/>
                    <a:p>
                      <a:pPr algn="ctr"/>
                      <a:r>
                        <a:rPr lang="en-GB" sz="2000" dirty="0"/>
                        <a:t>Reality</a:t>
                      </a:r>
                      <a:r>
                        <a:rPr lang="en-GB" sz="2000" baseline="0" dirty="0"/>
                        <a:t> vs Possibility</a:t>
                      </a:r>
                      <a:endParaRPr lang="en-GB" sz="2000" dirty="0"/>
                    </a:p>
                  </a:txBody>
                  <a:tcPr anchor="ctr"/>
                </a:tc>
                <a:tc>
                  <a:txBody>
                    <a:bodyPr/>
                    <a:lstStyle/>
                    <a:p>
                      <a:pPr algn="ctr"/>
                      <a:r>
                        <a:rPr lang="en-GB" sz="2000" dirty="0"/>
                        <a:t>People</a:t>
                      </a:r>
                      <a:r>
                        <a:rPr lang="en-GB" sz="2000" baseline="0" dirty="0"/>
                        <a:t> vs Company</a:t>
                      </a:r>
                      <a:endParaRPr lang="en-GB" sz="2000" dirty="0"/>
                    </a:p>
                  </a:txBody>
                  <a:tcPr anchor="ctr"/>
                </a:tc>
                <a:extLst>
                  <a:ext uri="{0D108BD9-81ED-4DB2-BD59-A6C34878D82A}">
                    <a16:rowId xmlns:a16="http://schemas.microsoft.com/office/drawing/2014/main" val="10000"/>
                  </a:ext>
                </a:extLst>
              </a:tr>
              <a:tr h="1051518">
                <a:tc>
                  <a:txBody>
                    <a:bodyPr/>
                    <a:lstStyle/>
                    <a:p>
                      <a:pPr algn="l"/>
                      <a:r>
                        <a:rPr lang="en-GB" sz="2000" dirty="0"/>
                        <a:t>Allow people to determine</a:t>
                      </a:r>
                      <a:r>
                        <a:rPr lang="en-GB" sz="2000" baseline="0" dirty="0"/>
                        <a:t> the best way they can develop themselves to meet possibilities</a:t>
                      </a:r>
                      <a:endParaRPr lang="en-GB" sz="2000" dirty="0"/>
                    </a:p>
                  </a:txBody>
                  <a:tcPr anchor="ctr"/>
                </a:tc>
                <a:tc>
                  <a:txBody>
                    <a:bodyPr/>
                    <a:lstStyle/>
                    <a:p>
                      <a:pPr algn="ctr"/>
                      <a:r>
                        <a:rPr lang="en-GB" sz="2400" dirty="0"/>
                        <a:t>Possibility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1"/>
                  </a:ext>
                </a:extLst>
              </a:tr>
              <a:tr h="1366974">
                <a:tc>
                  <a:txBody>
                    <a:bodyPr/>
                    <a:lstStyle/>
                    <a:p>
                      <a:pPr algn="l"/>
                      <a:r>
                        <a:rPr lang="en-GB" sz="2000" dirty="0"/>
                        <a:t>An</a:t>
                      </a:r>
                      <a:r>
                        <a:rPr lang="en-GB" sz="2000" baseline="0" dirty="0"/>
                        <a:t> </a:t>
                      </a:r>
                      <a:r>
                        <a:rPr lang="en-GB" sz="2000" dirty="0"/>
                        <a:t>articulation of what skills are required within a domain but letting people decide how to do them</a:t>
                      </a:r>
                    </a:p>
                  </a:txBody>
                  <a:tcPr anchor="ctr"/>
                </a:tc>
                <a:tc>
                  <a:txBody>
                    <a:bodyPr/>
                    <a:lstStyle/>
                    <a:p>
                      <a:pPr algn="ctr"/>
                      <a:r>
                        <a:rPr lang="en-GB" sz="2400" dirty="0"/>
                        <a:t>Possibility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2"/>
                  </a:ext>
                </a:extLst>
              </a:tr>
              <a:tr h="1051518">
                <a:tc>
                  <a:txBody>
                    <a:bodyPr/>
                    <a:lstStyle/>
                    <a:p>
                      <a:pPr algn="l"/>
                      <a:r>
                        <a:rPr lang="en-GB" sz="2000" dirty="0"/>
                        <a:t>A collaborative process to develop the individual based on shared aspirations</a:t>
                      </a:r>
                    </a:p>
                  </a:txBody>
                  <a:tcPr anchor="ctr"/>
                </a:tc>
                <a:tc>
                  <a:txBody>
                    <a:bodyPr/>
                    <a:lstStyle/>
                    <a:p>
                      <a:pPr algn="ctr"/>
                      <a:r>
                        <a:rPr lang="en-GB" sz="2400" dirty="0"/>
                        <a:t>Possibility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3"/>
                  </a:ext>
                </a:extLst>
              </a:tr>
              <a:tr h="1366974">
                <a:tc>
                  <a:txBody>
                    <a:bodyPr/>
                    <a:lstStyle/>
                    <a:p>
                      <a:pPr algn="l"/>
                      <a:r>
                        <a:rPr lang="en-GB" sz="2000" dirty="0"/>
                        <a:t>Appropriate</a:t>
                      </a:r>
                      <a:r>
                        <a:rPr lang="en-GB" sz="2000" baseline="0" dirty="0"/>
                        <a:t> interaction driven by expressed need whilst aligning with long-term vision of organisation</a:t>
                      </a:r>
                      <a:endParaRPr lang="en-GB" sz="2000" dirty="0"/>
                    </a:p>
                  </a:txBody>
                  <a:tcPr anchor="ctr"/>
                </a:tc>
                <a:tc>
                  <a:txBody>
                    <a:bodyPr/>
                    <a:lstStyle/>
                    <a:p>
                      <a:pPr algn="ctr"/>
                      <a:r>
                        <a:rPr lang="en-GB" sz="2400" dirty="0"/>
                        <a:t>Reality + Possibility</a:t>
                      </a:r>
                    </a:p>
                  </a:txBody>
                  <a:tcPr anchor="ctr"/>
                </a:tc>
                <a:tc>
                  <a:txBody>
                    <a:bodyPr/>
                    <a:lstStyle/>
                    <a:p>
                      <a:pPr algn="ctr"/>
                      <a:r>
                        <a:rPr lang="en-GB" sz="2400" dirty="0"/>
                        <a:t>People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733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Trust Over Targets </a:t>
            </a:r>
          </a:p>
        </p:txBody>
      </p:sp>
      <p:sp>
        <p:nvSpPr>
          <p:cNvPr id="3" name="Text Placeholder 2"/>
          <p:cNvSpPr>
            <a:spLocks noGrp="1"/>
          </p:cNvSpPr>
          <p:nvPr>
            <p:ph type="body" sz="quarter" idx="11"/>
          </p:nvPr>
        </p:nvSpPr>
        <p:spPr/>
        <p:txBody>
          <a:bodyPr/>
          <a:lstStyle/>
          <a:p>
            <a:r>
              <a:rPr lang="en-GB" dirty="0"/>
              <a:t>Leadership Over Management</a:t>
            </a:r>
          </a:p>
        </p:txBody>
      </p:sp>
    </p:spTree>
    <p:extLst>
      <p:ext uri="{BB962C8B-B14F-4D97-AF65-F5344CB8AC3E}">
        <p14:creationId xmlns:p14="http://schemas.microsoft.com/office/powerpoint/2010/main" val="225639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p:txBody>
          <a:bodyPr>
            <a:normAutofit/>
          </a:bodyPr>
          <a:lstStyle/>
          <a:p>
            <a:pPr marL="342900" indent="-342900">
              <a:buFont typeface="Arial" panose="020B0604020202020204" pitchFamily="34" charset="0"/>
              <a:buChar char="•"/>
            </a:pPr>
            <a:r>
              <a:rPr lang="en-GB" dirty="0"/>
              <a:t>Control</a:t>
            </a:r>
          </a:p>
          <a:p>
            <a:pPr marL="800100" lvl="1" indent="-342900">
              <a:buFont typeface="Arial" panose="020B0604020202020204" pitchFamily="34" charset="0"/>
              <a:buChar char="•"/>
            </a:pPr>
            <a:r>
              <a:rPr lang="en-GB" dirty="0"/>
              <a:t>“prizes objectivity”</a:t>
            </a:r>
          </a:p>
          <a:p>
            <a:pPr marL="800100" lvl="1" indent="-342900">
              <a:buFont typeface="Arial" panose="020B0604020202020204" pitchFamily="34" charset="0"/>
              <a:buChar char="•"/>
            </a:pPr>
            <a:r>
              <a:rPr lang="en-GB" dirty="0"/>
              <a:t>”order and predictability as well as maintaining stability”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Competence</a:t>
            </a:r>
          </a:p>
          <a:p>
            <a:pPr marL="800100" lvl="1" indent="-342900">
              <a:buFont typeface="Arial" panose="020B0604020202020204" pitchFamily="34" charset="0"/>
              <a:buChar char="•"/>
            </a:pPr>
            <a:r>
              <a:rPr lang="en-GB" dirty="0"/>
              <a:t>“... man’s need to ‘compete against a standard of excellence’”</a:t>
            </a:r>
          </a:p>
          <a:p>
            <a:pPr marL="800100" lvl="1" indent="-342900">
              <a:buFont typeface="Arial" panose="020B0604020202020204" pitchFamily="34" charset="0"/>
              <a:buChar char="•"/>
            </a:pPr>
            <a:r>
              <a:rPr lang="en-GB" dirty="0"/>
              <a:t>“The need to achieve has to do more with and doing better than others”</a:t>
            </a:r>
          </a:p>
          <a:p>
            <a:endParaRPr lang="en-GB" dirty="0"/>
          </a:p>
          <a:p>
            <a:pPr lvl="1"/>
            <a:endParaRPr lang="en-GB" dirty="0"/>
          </a:p>
          <a:p>
            <a:endParaRPr lang="en-GB" dirty="0"/>
          </a:p>
          <a:p>
            <a:endParaRPr lang="en-GB" dirty="0"/>
          </a:p>
          <a:p>
            <a:endParaRPr lang="en-GB" dirty="0"/>
          </a:p>
        </p:txBody>
      </p:sp>
      <p:sp>
        <p:nvSpPr>
          <p:cNvPr id="4" name="Title 3"/>
          <p:cNvSpPr>
            <a:spLocks noGrp="1"/>
          </p:cNvSpPr>
          <p:nvPr>
            <p:ph type="ctrTitle"/>
          </p:nvPr>
        </p:nvSpPr>
        <p:spPr/>
        <p:txBody>
          <a:bodyPr>
            <a:normAutofit fontScale="90000"/>
          </a:bodyPr>
          <a:lstStyle/>
          <a:p>
            <a:r>
              <a:rPr lang="en-GB" dirty="0"/>
              <a:t>Schneider’s View</a:t>
            </a:r>
          </a:p>
        </p:txBody>
      </p:sp>
    </p:spTree>
    <p:extLst>
      <p:ext uri="{BB962C8B-B14F-4D97-AF65-F5344CB8AC3E}">
        <p14:creationId xmlns:p14="http://schemas.microsoft.com/office/powerpoint/2010/main" val="7661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p:txBody>
          <a:bodyPr>
            <a:normAutofit/>
          </a:bodyPr>
          <a:lstStyle/>
          <a:p>
            <a:pPr marL="342900" indent="-342900">
              <a:buFont typeface="Arial" panose="020B0604020202020204" pitchFamily="34" charset="0"/>
              <a:buChar char="•"/>
            </a:pPr>
            <a:r>
              <a:rPr lang="en-GB" dirty="0"/>
              <a:t>Collaboration</a:t>
            </a:r>
          </a:p>
          <a:p>
            <a:pPr marL="800100" lvl="1" indent="-342900">
              <a:buFont typeface="Arial" panose="020B0604020202020204" pitchFamily="34" charset="0"/>
              <a:buChar char="•"/>
            </a:pPr>
            <a:r>
              <a:rPr lang="en-GB" dirty="0"/>
              <a:t>“Springs from the family”</a:t>
            </a:r>
          </a:p>
          <a:p>
            <a:pPr marL="800100" lvl="1" indent="-342900">
              <a:buFont typeface="Arial" panose="020B0604020202020204" pitchFamily="34" charset="0"/>
              <a:buChar char="•"/>
            </a:pPr>
            <a:r>
              <a:rPr lang="en-GB" dirty="0"/>
              <a:t>“Charge [team] with fully utilising each other as resources”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Cultivation</a:t>
            </a:r>
          </a:p>
          <a:p>
            <a:pPr marL="800100" lvl="1" indent="-342900">
              <a:buFont typeface="Arial" panose="020B0604020202020204" pitchFamily="34" charset="0"/>
              <a:buChar char="•"/>
            </a:pPr>
            <a:r>
              <a:rPr lang="en-GB" dirty="0"/>
              <a:t>“One of faith”</a:t>
            </a:r>
          </a:p>
          <a:p>
            <a:pPr marL="800100" lvl="1" indent="-342900">
              <a:buFont typeface="Arial" panose="020B0604020202020204" pitchFamily="34" charset="0"/>
              <a:buChar char="•"/>
            </a:pPr>
            <a:r>
              <a:rPr lang="en-GB" dirty="0"/>
              <a:t>“Trusts unquestioningly in success, in its people and its organisation”</a:t>
            </a:r>
          </a:p>
          <a:p>
            <a:pPr marL="457200" lvl="1" indent="0">
              <a:buNone/>
            </a:pPr>
            <a:endParaRPr lang="en-GB" dirty="0"/>
          </a:p>
          <a:p>
            <a:endParaRPr lang="en-GB" dirty="0"/>
          </a:p>
          <a:p>
            <a:pPr lvl="1"/>
            <a:endParaRPr lang="en-GB" dirty="0"/>
          </a:p>
          <a:p>
            <a:endParaRPr lang="en-GB" dirty="0"/>
          </a:p>
          <a:p>
            <a:endParaRPr lang="en-GB" dirty="0"/>
          </a:p>
          <a:p>
            <a:endParaRPr lang="en-GB" dirty="0"/>
          </a:p>
        </p:txBody>
      </p:sp>
      <p:sp>
        <p:nvSpPr>
          <p:cNvPr id="4" name="Title 3"/>
          <p:cNvSpPr>
            <a:spLocks noGrp="1"/>
          </p:cNvSpPr>
          <p:nvPr>
            <p:ph type="ctrTitle"/>
          </p:nvPr>
        </p:nvSpPr>
        <p:spPr/>
        <p:txBody>
          <a:bodyPr>
            <a:normAutofit fontScale="90000"/>
          </a:bodyPr>
          <a:lstStyle/>
          <a:p>
            <a:r>
              <a:rPr lang="en-GB" dirty="0"/>
              <a:t>Schneider’s View</a:t>
            </a:r>
          </a:p>
        </p:txBody>
      </p:sp>
    </p:spTree>
    <p:extLst>
      <p:ext uri="{BB962C8B-B14F-4D97-AF65-F5344CB8AC3E}">
        <p14:creationId xmlns:p14="http://schemas.microsoft.com/office/powerpoint/2010/main" val="11553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Cultivation is based on Trust, Skill and Purpose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66156394"/>
              </p:ext>
            </p:extLst>
          </p:nvPr>
        </p:nvGraphicFramePr>
        <p:xfrm>
          <a:off x="-1" y="1425677"/>
          <a:ext cx="12015019" cy="475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Callout 4"/>
          <p:cNvSpPr/>
          <p:nvPr/>
        </p:nvSpPr>
        <p:spPr>
          <a:xfrm>
            <a:off x="121620" y="2615701"/>
            <a:ext cx="3379304" cy="1739348"/>
          </a:xfrm>
          <a:prstGeom prst="wedgeEllipseCallout">
            <a:avLst>
              <a:gd name="adj1" fmla="val 72845"/>
              <a:gd name="adj2" fmla="val 56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framework so people work on the edge of (not within or outside) their comfort zones</a:t>
            </a:r>
          </a:p>
        </p:txBody>
      </p:sp>
      <p:sp>
        <p:nvSpPr>
          <p:cNvPr id="6" name="Oval Callout 5"/>
          <p:cNvSpPr/>
          <p:nvPr/>
        </p:nvSpPr>
        <p:spPr>
          <a:xfrm>
            <a:off x="8385313" y="1192298"/>
            <a:ext cx="3379304" cy="1739348"/>
          </a:xfrm>
          <a:prstGeom prst="wedgeEllipseCallout">
            <a:avLst>
              <a:gd name="adj1" fmla="val -87019"/>
              <a:gd name="adj2" fmla="val 27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Trust people to determine the best way to improve ways of working</a:t>
            </a:r>
          </a:p>
        </p:txBody>
      </p:sp>
      <p:sp>
        <p:nvSpPr>
          <p:cNvPr id="7" name="Oval Callout 6"/>
          <p:cNvSpPr/>
          <p:nvPr/>
        </p:nvSpPr>
        <p:spPr>
          <a:xfrm>
            <a:off x="8385313" y="4437615"/>
            <a:ext cx="3379304" cy="1739348"/>
          </a:xfrm>
          <a:prstGeom prst="wedgeEllipseCallout">
            <a:avLst>
              <a:gd name="adj1" fmla="val -71361"/>
              <a:gd name="adj2" fmla="val -13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Align framework outcomes with an Org/group vision they believe in</a:t>
            </a:r>
          </a:p>
        </p:txBody>
      </p:sp>
      <p:sp>
        <p:nvSpPr>
          <p:cNvPr id="8" name="Rectangle 7"/>
          <p:cNvSpPr/>
          <p:nvPr/>
        </p:nvSpPr>
        <p:spPr>
          <a:xfrm>
            <a:off x="6764594" y="6570877"/>
            <a:ext cx="5535561" cy="276999"/>
          </a:xfrm>
          <a:prstGeom prst="rect">
            <a:avLst/>
          </a:prstGeom>
        </p:spPr>
        <p:txBody>
          <a:bodyPr wrap="square">
            <a:spAutoFit/>
          </a:bodyPr>
          <a:lstStyle/>
          <a:p>
            <a:r>
              <a:rPr lang="en-US" sz="1200" dirty="0"/>
              <a:t>Source: 'Drive: The Surprising Truth About What Motivates Us,' Dan Pink, 2012</a:t>
            </a:r>
            <a:endParaRPr lang="en-GB" sz="1200" dirty="0"/>
          </a:p>
        </p:txBody>
      </p:sp>
      <p:sp>
        <p:nvSpPr>
          <p:cNvPr id="9" name="Explosion 1 8"/>
          <p:cNvSpPr/>
          <p:nvPr/>
        </p:nvSpPr>
        <p:spPr>
          <a:xfrm>
            <a:off x="4509266" y="2512589"/>
            <a:ext cx="3349487" cy="3066606"/>
          </a:xfrm>
          <a:prstGeom prst="irregularSeal1">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Motivation</a:t>
            </a:r>
          </a:p>
        </p:txBody>
      </p:sp>
    </p:spTree>
    <p:extLst>
      <p:ext uri="{BB962C8B-B14F-4D97-AF65-F5344CB8AC3E}">
        <p14:creationId xmlns:p14="http://schemas.microsoft.com/office/powerpoint/2010/main" val="14089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Over How</a:t>
            </a:r>
          </a:p>
        </p:txBody>
      </p:sp>
      <p:sp>
        <p:nvSpPr>
          <p:cNvPr id="3" name="Text Placeholder 2"/>
          <p:cNvSpPr>
            <a:spLocks noGrp="1"/>
          </p:cNvSpPr>
          <p:nvPr>
            <p:ph type="body" sz="quarter" idx="11"/>
          </p:nvPr>
        </p:nvSpPr>
        <p:spPr/>
        <p:txBody>
          <a:bodyPr/>
          <a:lstStyle/>
          <a:p>
            <a:r>
              <a:rPr lang="en-GB" dirty="0"/>
              <a:t>Capabilities Over Method</a:t>
            </a:r>
          </a:p>
        </p:txBody>
      </p:sp>
    </p:spTree>
    <p:extLst>
      <p:ext uri="{BB962C8B-B14F-4D97-AF65-F5344CB8AC3E}">
        <p14:creationId xmlns:p14="http://schemas.microsoft.com/office/powerpoint/2010/main" val="68768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870" y="1558412"/>
            <a:ext cx="4429760" cy="449072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dirty="0"/>
              <a:t>Cannot assume that a good solution can be specified up-front</a:t>
            </a:r>
          </a:p>
        </p:txBody>
      </p:sp>
      <p:sp>
        <p:nvSpPr>
          <p:cNvPr id="6" name="Rectangle 5"/>
          <p:cNvSpPr/>
          <p:nvPr/>
        </p:nvSpPr>
        <p:spPr>
          <a:xfrm>
            <a:off x="6117630" y="1558412"/>
            <a:ext cx="4429760" cy="449072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dirty="0"/>
              <a:t>Assumes that a good solution can be specified up-front</a:t>
            </a:r>
          </a:p>
        </p:txBody>
      </p:sp>
      <p:sp>
        <p:nvSpPr>
          <p:cNvPr id="3" name="Title 2"/>
          <p:cNvSpPr>
            <a:spLocks noGrp="1"/>
          </p:cNvSpPr>
          <p:nvPr>
            <p:ph type="ctrTitle"/>
          </p:nvPr>
        </p:nvSpPr>
        <p:spPr/>
        <p:txBody>
          <a:bodyPr anchor="t">
            <a:normAutofit fontScale="90000"/>
          </a:bodyPr>
          <a:lstStyle/>
          <a:p>
            <a:r>
              <a:rPr lang="en-GB" dirty="0"/>
              <a:t>Agile is for Complex Problem Solving</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142792298"/>
              </p:ext>
            </p:extLst>
          </p:nvPr>
        </p:nvGraphicFramePr>
        <p:xfrm>
          <a:off x="1355040" y="2454166"/>
          <a:ext cx="9587820" cy="399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Building your Agile Competence … in an Agile Way!</a:t>
            </a:r>
          </a:p>
        </p:txBody>
      </p:sp>
      <p:sp>
        <p:nvSpPr>
          <p:cNvPr id="3" name="Subtitle 2"/>
          <p:cNvSpPr>
            <a:spLocks noGrp="1"/>
          </p:cNvSpPr>
          <p:nvPr>
            <p:ph type="body" sz="quarter" idx="11"/>
          </p:nvPr>
        </p:nvSpPr>
        <p:spPr>
          <a:xfrm>
            <a:off x="914396" y="3774141"/>
            <a:ext cx="10363200" cy="1776913"/>
          </a:xfrm>
        </p:spPr>
        <p:txBody>
          <a:bodyPr/>
          <a:lstStyle/>
          <a:p>
            <a:r>
              <a:rPr lang="en-GB" dirty="0"/>
              <a:t>Project Challenge - 6</a:t>
            </a:r>
            <a:r>
              <a:rPr lang="en-GB" baseline="30000" dirty="0"/>
              <a:t>th</a:t>
            </a:r>
            <a:r>
              <a:rPr lang="en-GB" dirty="0"/>
              <a:t> March 2018</a:t>
            </a:r>
          </a:p>
          <a:p>
            <a:r>
              <a:rPr lang="en-GB" dirty="0"/>
              <a:t>Phil </a:t>
            </a:r>
            <a:r>
              <a:rPr lang="en-GB" dirty="0" err="1"/>
              <a:t>Stirpé</a:t>
            </a:r>
            <a:r>
              <a:rPr lang="en-GB" dirty="0"/>
              <a:t> – Director of Agile and Projects</a:t>
            </a:r>
          </a:p>
          <a:p>
            <a:r>
              <a:rPr lang="en-GB" dirty="0"/>
              <a:t>Ian Clarkson – Head of Organisational Consultancy</a:t>
            </a:r>
          </a:p>
        </p:txBody>
      </p:sp>
      <p:pic>
        <p:nvPicPr>
          <p:cNvPr id="6" name="Picture 5">
            <a:extLst>
              <a:ext uri="{FF2B5EF4-FFF2-40B4-BE49-F238E27FC236}">
                <a16:creationId xmlns:a16="http://schemas.microsoft.com/office/drawing/2014/main" id="{A45F2835-B2B0-40BF-8C67-4EFA527092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19419" y="1581392"/>
            <a:ext cx="2976804" cy="3304526"/>
          </a:xfrm>
          <a:prstGeom prst="rect">
            <a:avLst/>
          </a:prstGeom>
        </p:spPr>
      </p:pic>
    </p:spTree>
    <p:extLst>
      <p:ext uri="{BB962C8B-B14F-4D97-AF65-F5344CB8AC3E}">
        <p14:creationId xmlns:p14="http://schemas.microsoft.com/office/powerpoint/2010/main" val="252873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4867" y="1267327"/>
            <a:ext cx="4403713" cy="5208087"/>
          </a:xfrm>
          <a:prstGeom prst="rect">
            <a:avLst/>
          </a:prstGeom>
        </p:spPr>
        <p:txBody>
          <a:bodyPr/>
          <a:lstStyle/>
          <a:p>
            <a:r>
              <a:rPr lang="en-GB" b="1" dirty="0"/>
              <a:t>Simple and Complicated</a:t>
            </a:r>
          </a:p>
          <a:p>
            <a:pPr marL="342900" indent="-342900">
              <a:buFont typeface="Arial" panose="020B0604020202020204" pitchFamily="34" charset="0"/>
              <a:buChar char="•"/>
            </a:pPr>
            <a:r>
              <a:rPr lang="en-GB" dirty="0"/>
              <a:t>Can design system i.e.</a:t>
            </a:r>
          </a:p>
          <a:p>
            <a:pPr marL="800100" lvl="1" indent="-342900">
              <a:buFont typeface="Arial" panose="020B0604020202020204" pitchFamily="34" charset="0"/>
              <a:buChar char="•"/>
            </a:pPr>
            <a:r>
              <a:rPr lang="en-GB" dirty="0"/>
              <a:t>Roles</a:t>
            </a:r>
          </a:p>
          <a:p>
            <a:pPr marL="800100" lvl="1" indent="-342900">
              <a:buFont typeface="Arial" panose="020B0604020202020204" pitchFamily="34" charset="0"/>
              <a:buChar char="•"/>
            </a:pPr>
            <a:r>
              <a:rPr lang="en-GB" dirty="0"/>
              <a:t>Process</a:t>
            </a:r>
          </a:p>
          <a:p>
            <a:pPr marL="800100" lvl="1" indent="-342900">
              <a:buFont typeface="Arial" panose="020B0604020202020204" pitchFamily="34" charset="0"/>
              <a:buChar char="•"/>
            </a:pPr>
            <a:r>
              <a:rPr lang="en-GB" dirty="0"/>
              <a:t>Artefacts</a:t>
            </a:r>
          </a:p>
          <a:p>
            <a:pPr marL="800100" lvl="1" indent="-342900">
              <a:buFont typeface="Arial" panose="020B0604020202020204" pitchFamily="34" charset="0"/>
              <a:buChar char="•"/>
            </a:pPr>
            <a:r>
              <a:rPr lang="en-GB" dirty="0"/>
              <a:t>Practices</a:t>
            </a:r>
          </a:p>
          <a:p>
            <a:pPr marL="342900" indent="-342900">
              <a:buFont typeface="Arial" panose="020B0604020202020204" pitchFamily="34" charset="0"/>
              <a:buChar char="•"/>
            </a:pPr>
            <a:r>
              <a:rPr lang="en-GB" dirty="0"/>
              <a:t>A single way of working</a:t>
            </a:r>
          </a:p>
          <a:p>
            <a:pPr marL="342900" indent="-342900">
              <a:buFont typeface="Arial" panose="020B0604020202020204" pitchFamily="34" charset="0"/>
              <a:buChar char="•"/>
            </a:pPr>
            <a:endParaRPr lang="en-GB" dirty="0"/>
          </a:p>
        </p:txBody>
      </p:sp>
      <p:sp>
        <p:nvSpPr>
          <p:cNvPr id="2" name="Title 1"/>
          <p:cNvSpPr>
            <a:spLocks noGrp="1"/>
          </p:cNvSpPr>
          <p:nvPr>
            <p:ph type="ctrTitle"/>
          </p:nvPr>
        </p:nvSpPr>
        <p:spPr/>
        <p:txBody>
          <a:bodyPr>
            <a:normAutofit fontScale="90000"/>
          </a:bodyPr>
          <a:lstStyle/>
          <a:p>
            <a:r>
              <a:rPr lang="en-GB" dirty="0"/>
              <a:t>Method vs Capability</a:t>
            </a:r>
          </a:p>
        </p:txBody>
      </p:sp>
      <p:sp>
        <p:nvSpPr>
          <p:cNvPr id="6" name="Content Placeholder 5"/>
          <p:cNvSpPr>
            <a:spLocks noGrp="1"/>
          </p:cNvSpPr>
          <p:nvPr>
            <p:ph sz="quarter" idx="4294967295"/>
          </p:nvPr>
        </p:nvSpPr>
        <p:spPr>
          <a:xfrm>
            <a:off x="7008813" y="2505075"/>
            <a:ext cx="5183187" cy="3684588"/>
          </a:xfrm>
          <a:prstGeom prst="rect">
            <a:avLst/>
          </a:prstGeom>
        </p:spPr>
        <p:txBody>
          <a:bodyPr/>
          <a:lstStyle/>
          <a:p>
            <a:endParaRPr lang="en-GB" dirty="0"/>
          </a:p>
          <a:p>
            <a:endParaRPr lang="en-GB" dirty="0"/>
          </a:p>
        </p:txBody>
      </p:sp>
      <p:sp>
        <p:nvSpPr>
          <p:cNvPr id="7" name="Text Placeholder 2"/>
          <p:cNvSpPr txBox="1">
            <a:spLocks/>
          </p:cNvSpPr>
          <p:nvPr/>
        </p:nvSpPr>
        <p:spPr>
          <a:xfrm>
            <a:off x="6256963" y="1267327"/>
            <a:ext cx="5155564" cy="5208087"/>
          </a:xfrm>
          <a:prstGeom prst="rect">
            <a:avLst/>
          </a:prstGeom>
        </p:spPr>
        <p:txBody>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2400" kern="1200">
                <a:solidFill>
                  <a:schemeClr val="bg2">
                    <a:lumMod val="50000"/>
                  </a:schemeClr>
                </a:solidFill>
                <a:latin typeface="+mn-lt"/>
                <a:ea typeface="+mn-ea"/>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Complex</a:t>
            </a:r>
          </a:p>
          <a:p>
            <a:pPr marL="342900" indent="-342900">
              <a:buFont typeface="Arial" panose="020B0604020202020204" pitchFamily="34" charset="0"/>
              <a:buChar char="•"/>
            </a:pPr>
            <a:r>
              <a:rPr lang="en-GB" dirty="0"/>
              <a:t>Can only identify the system i.e.</a:t>
            </a:r>
          </a:p>
          <a:p>
            <a:pPr marL="800100" lvl="1" indent="-342900">
              <a:buFont typeface="Arial" panose="020B0604020202020204" pitchFamily="34" charset="0"/>
              <a:buChar char="•"/>
            </a:pPr>
            <a:r>
              <a:rPr lang="en-GB" dirty="0"/>
              <a:t>What</a:t>
            </a:r>
          </a:p>
          <a:p>
            <a:pPr marL="800100" lvl="1" indent="-342900">
              <a:buFont typeface="Arial" panose="020B0604020202020204" pitchFamily="34" charset="0"/>
              <a:buChar char="•"/>
            </a:pPr>
            <a:r>
              <a:rPr lang="en-GB" dirty="0"/>
              <a:t>Why</a:t>
            </a:r>
          </a:p>
          <a:p>
            <a:pPr marL="342900" indent="-342900">
              <a:buFont typeface="Arial" panose="020B0604020202020204" pitchFamily="34" charset="0"/>
              <a:buChar char="•"/>
            </a:pPr>
            <a:r>
              <a:rPr lang="en-GB" dirty="0"/>
              <a:t>A Capability</a:t>
            </a:r>
          </a:p>
          <a:p>
            <a:pPr marL="342900" indent="-342900">
              <a:buFont typeface="Arial" panose="020B0604020202020204" pitchFamily="34" charset="0"/>
              <a:buChar char="•"/>
            </a:pPr>
            <a:r>
              <a:rPr lang="en-GB" dirty="0"/>
              <a:t>Many possible ways of working</a:t>
            </a:r>
          </a:p>
          <a:p>
            <a:pPr marL="342900" indent="-342900">
              <a:buFont typeface="Arial" panose="020B0604020202020204" pitchFamily="34" charset="0"/>
              <a:buChar char="•"/>
            </a:pPr>
            <a:r>
              <a:rPr lang="en-GB" dirty="0"/>
              <a:t>The way of working is only important in terms of achieving the desired outcome</a:t>
            </a:r>
          </a:p>
        </p:txBody>
      </p:sp>
    </p:spTree>
    <p:extLst>
      <p:ext uri="{BB962C8B-B14F-4D97-AF65-F5344CB8AC3E}">
        <p14:creationId xmlns:p14="http://schemas.microsoft.com/office/powerpoint/2010/main" val="25711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
                                        <p:tgtEl>
                                          <p:spTgt spid="7">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Empirical Approach for Change Initiatives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40545807"/>
              </p:ext>
            </p:extLst>
          </p:nvPr>
        </p:nvGraphicFramePr>
        <p:xfrm>
          <a:off x="129382" y="962636"/>
          <a:ext cx="11476234" cy="536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2335552" y="1715674"/>
            <a:ext cx="6802614" cy="4761819"/>
            <a:chOff x="2335552" y="2479487"/>
            <a:chExt cx="6802614" cy="4001053"/>
          </a:xfrm>
        </p:grpSpPr>
        <p:sp>
          <p:nvSpPr>
            <p:cNvPr id="5" name="TextBox 4"/>
            <p:cNvSpPr txBox="1"/>
            <p:nvPr/>
          </p:nvSpPr>
          <p:spPr>
            <a:xfrm>
              <a:off x="8352182" y="3816628"/>
              <a:ext cx="785984" cy="310326"/>
            </a:xfrm>
            <a:prstGeom prst="rect">
              <a:avLst/>
            </a:prstGeom>
            <a:noFill/>
          </p:spPr>
          <p:txBody>
            <a:bodyPr wrap="none" rtlCol="0">
              <a:spAutoFit/>
            </a:bodyPr>
            <a:lstStyle/>
            <a:p>
              <a:r>
                <a:rPr lang="en-GB" dirty="0"/>
                <a:t>Direct</a:t>
              </a:r>
            </a:p>
          </p:txBody>
        </p:sp>
        <p:sp>
          <p:nvSpPr>
            <p:cNvPr id="6" name="TextBox 5"/>
            <p:cNvSpPr txBox="1"/>
            <p:nvPr/>
          </p:nvSpPr>
          <p:spPr>
            <a:xfrm>
              <a:off x="5507600" y="6170214"/>
              <a:ext cx="838691" cy="310326"/>
            </a:xfrm>
            <a:prstGeom prst="rect">
              <a:avLst/>
            </a:prstGeom>
            <a:noFill/>
          </p:spPr>
          <p:txBody>
            <a:bodyPr wrap="none" rtlCol="0">
              <a:spAutoFit/>
            </a:bodyPr>
            <a:lstStyle/>
            <a:p>
              <a:r>
                <a:rPr lang="en-GB" dirty="0"/>
                <a:t>Create</a:t>
              </a:r>
            </a:p>
          </p:txBody>
        </p:sp>
        <p:sp>
          <p:nvSpPr>
            <p:cNvPr id="7" name="TextBox 6"/>
            <p:cNvSpPr txBox="1"/>
            <p:nvPr/>
          </p:nvSpPr>
          <p:spPr>
            <a:xfrm>
              <a:off x="2335552" y="3914424"/>
              <a:ext cx="1101584" cy="543071"/>
            </a:xfrm>
            <a:prstGeom prst="rect">
              <a:avLst/>
            </a:prstGeom>
            <a:noFill/>
          </p:spPr>
          <p:txBody>
            <a:bodyPr wrap="none" rtlCol="0">
              <a:spAutoFit/>
            </a:bodyPr>
            <a:lstStyle/>
            <a:p>
              <a:r>
                <a:rPr lang="en-GB" dirty="0"/>
                <a:t>Assessed</a:t>
              </a:r>
            </a:p>
            <a:p>
              <a:pPr algn="ctr"/>
              <a:r>
                <a:rPr lang="en-GB" dirty="0"/>
                <a:t>for</a:t>
              </a:r>
            </a:p>
          </p:txBody>
        </p:sp>
        <p:sp>
          <p:nvSpPr>
            <p:cNvPr id="8" name="TextBox 7"/>
            <p:cNvSpPr txBox="1"/>
            <p:nvPr/>
          </p:nvSpPr>
          <p:spPr>
            <a:xfrm>
              <a:off x="5218122" y="2479487"/>
              <a:ext cx="1298753" cy="310326"/>
            </a:xfrm>
            <a:prstGeom prst="rect">
              <a:avLst/>
            </a:prstGeom>
            <a:noFill/>
          </p:spPr>
          <p:txBody>
            <a:bodyPr wrap="none" rtlCol="0">
              <a:spAutoFit/>
            </a:bodyPr>
            <a:lstStyle/>
            <a:p>
              <a:r>
                <a:rPr lang="en-GB" dirty="0"/>
                <a:t>Reconsider</a:t>
              </a:r>
            </a:p>
          </p:txBody>
        </p:sp>
      </p:grpSp>
    </p:spTree>
    <p:extLst>
      <p:ext uri="{BB962C8B-B14F-4D97-AF65-F5344CB8AC3E}">
        <p14:creationId xmlns:p14="http://schemas.microsoft.com/office/powerpoint/2010/main" val="212015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14868" y="1267328"/>
            <a:ext cx="12489474" cy="4681410"/>
          </a:xfrm>
        </p:spPr>
        <p:txBody>
          <a:bodyPr/>
          <a:lstStyle/>
          <a:p>
            <a:r>
              <a:rPr lang="en-GB" dirty="0"/>
              <a:t>A Change Initiative Capability can be decomposed into:</a:t>
            </a:r>
          </a:p>
          <a:p>
            <a:pPr marL="342900" indent="-342900">
              <a:spcBef>
                <a:spcPts val="600"/>
              </a:spcBef>
              <a:spcAft>
                <a:spcPts val="600"/>
              </a:spcAft>
              <a:buFont typeface="Arial" panose="020B0604020202020204" pitchFamily="34" charset="0"/>
              <a:buChar char="•"/>
            </a:pPr>
            <a:r>
              <a:rPr lang="en-GB" dirty="0"/>
              <a:t>Prioritisation</a:t>
            </a:r>
          </a:p>
          <a:p>
            <a:pPr marL="342900" indent="-342900">
              <a:spcBef>
                <a:spcPts val="600"/>
              </a:spcBef>
              <a:spcAft>
                <a:spcPts val="600"/>
              </a:spcAft>
              <a:buFont typeface="Arial" panose="020B0604020202020204" pitchFamily="34" charset="0"/>
              <a:buChar char="•"/>
            </a:pPr>
            <a:r>
              <a:rPr lang="en-GB" dirty="0"/>
              <a:t>Change control</a:t>
            </a:r>
          </a:p>
          <a:p>
            <a:pPr marL="342900" indent="-342900">
              <a:spcBef>
                <a:spcPts val="600"/>
              </a:spcBef>
              <a:spcAft>
                <a:spcPts val="600"/>
              </a:spcAft>
              <a:buFont typeface="Arial" panose="020B0604020202020204" pitchFamily="34" charset="0"/>
              <a:buChar char="•"/>
            </a:pPr>
            <a:r>
              <a:rPr lang="en-GB" dirty="0"/>
              <a:t>Goal management</a:t>
            </a:r>
          </a:p>
          <a:p>
            <a:pPr marL="342900" indent="-342900">
              <a:spcBef>
                <a:spcPts val="600"/>
              </a:spcBef>
              <a:spcAft>
                <a:spcPts val="600"/>
              </a:spcAft>
              <a:buFont typeface="Arial" panose="020B0604020202020204" pitchFamily="34" charset="0"/>
              <a:buChar char="•"/>
            </a:pPr>
            <a:r>
              <a:rPr lang="en-GB" dirty="0"/>
              <a:t>Proficiency development</a:t>
            </a:r>
          </a:p>
          <a:p>
            <a:pPr marL="342900" indent="-342900">
              <a:spcBef>
                <a:spcPts val="600"/>
              </a:spcBef>
              <a:spcAft>
                <a:spcPts val="600"/>
              </a:spcAft>
              <a:buFont typeface="Arial" panose="020B0604020202020204" pitchFamily="34" charset="0"/>
              <a:buChar char="•"/>
            </a:pPr>
            <a:r>
              <a:rPr lang="en-GB" dirty="0"/>
              <a:t>Resource management</a:t>
            </a:r>
          </a:p>
          <a:p>
            <a:pPr marL="342900" indent="-342900">
              <a:spcBef>
                <a:spcPts val="600"/>
              </a:spcBef>
              <a:spcAft>
                <a:spcPts val="600"/>
              </a:spcAft>
              <a:buFont typeface="Arial" panose="020B0604020202020204" pitchFamily="34" charset="0"/>
              <a:buChar char="•"/>
            </a:pPr>
            <a:r>
              <a:rPr lang="en-GB" dirty="0"/>
              <a:t>Maintainability</a:t>
            </a:r>
          </a:p>
          <a:p>
            <a:pPr marL="342900" indent="-342900">
              <a:spcBef>
                <a:spcPts val="600"/>
              </a:spcBef>
              <a:spcAft>
                <a:spcPts val="600"/>
              </a:spcAft>
              <a:buFont typeface="Arial" panose="020B0604020202020204" pitchFamily="34" charset="0"/>
              <a:buChar char="•"/>
            </a:pPr>
            <a:r>
              <a:rPr lang="en-GB" dirty="0"/>
              <a:t>Quality Management</a:t>
            </a:r>
          </a:p>
          <a:p>
            <a:pPr marL="342900" indent="-342900">
              <a:spcBef>
                <a:spcPts val="600"/>
              </a:spcBef>
              <a:spcAft>
                <a:spcPts val="600"/>
              </a:spcAft>
              <a:buFont typeface="Arial" panose="020B0604020202020204" pitchFamily="34" charset="0"/>
              <a:buChar char="•"/>
            </a:pPr>
            <a:r>
              <a:rPr lang="en-GB" dirty="0"/>
              <a:t>Procurement</a:t>
            </a:r>
          </a:p>
          <a:p>
            <a:r>
              <a:rPr lang="en-GB" dirty="0"/>
              <a:t>These can be used to identify “what” is to be assessed independent of method</a:t>
            </a:r>
          </a:p>
          <a:p>
            <a:endParaRPr lang="en-GB" dirty="0"/>
          </a:p>
        </p:txBody>
      </p:sp>
      <p:sp>
        <p:nvSpPr>
          <p:cNvPr id="3" name="Title 2"/>
          <p:cNvSpPr>
            <a:spLocks noGrp="1"/>
          </p:cNvSpPr>
          <p:nvPr>
            <p:ph type="ctrTitle"/>
          </p:nvPr>
        </p:nvSpPr>
        <p:spPr/>
        <p:txBody>
          <a:bodyPr>
            <a:normAutofit fontScale="90000"/>
          </a:bodyPr>
          <a:lstStyle/>
          <a:p>
            <a:r>
              <a:rPr lang="en-GB" dirty="0"/>
              <a:t>Capability Decomposition and Assessments</a:t>
            </a:r>
          </a:p>
        </p:txBody>
      </p:sp>
      <p:sp>
        <p:nvSpPr>
          <p:cNvPr id="7" name="Text Placeholder 4"/>
          <p:cNvSpPr txBox="1">
            <a:spLocks/>
          </p:cNvSpPr>
          <p:nvPr/>
        </p:nvSpPr>
        <p:spPr>
          <a:xfrm>
            <a:off x="6980055" y="1801581"/>
            <a:ext cx="5636612" cy="5208087"/>
          </a:xfrm>
          <a:prstGeom prst="rect">
            <a:avLst/>
          </a:prstGeom>
        </p:spPr>
        <p:txBody>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2400" kern="1200">
                <a:solidFill>
                  <a:schemeClr val="bg2">
                    <a:lumMod val="50000"/>
                  </a:schemeClr>
                </a:solidFill>
                <a:latin typeface="+mn-lt"/>
                <a:ea typeface="+mn-ea"/>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Arial" panose="020B0604020202020204" pitchFamily="34" charset="0"/>
              <a:buChar char="•"/>
            </a:pPr>
            <a:r>
              <a:rPr lang="en-GB" dirty="0"/>
              <a:t>External policy</a:t>
            </a:r>
          </a:p>
          <a:p>
            <a:pPr marL="342900" indent="-342900">
              <a:spcBef>
                <a:spcPts val="600"/>
              </a:spcBef>
              <a:spcAft>
                <a:spcPts val="600"/>
              </a:spcAft>
              <a:buFont typeface="Arial" panose="020B0604020202020204" pitchFamily="34" charset="0"/>
              <a:buChar char="•"/>
            </a:pPr>
            <a:r>
              <a:rPr lang="en-GB" dirty="0"/>
              <a:t>Internal policy</a:t>
            </a:r>
          </a:p>
          <a:p>
            <a:pPr marL="342900" indent="-342900">
              <a:spcBef>
                <a:spcPts val="600"/>
              </a:spcBef>
              <a:spcAft>
                <a:spcPts val="600"/>
              </a:spcAft>
              <a:buFont typeface="Arial" panose="020B0604020202020204" pitchFamily="34" charset="0"/>
              <a:buChar char="•"/>
            </a:pPr>
            <a:r>
              <a:rPr lang="en-GB" dirty="0"/>
              <a:t>Deployment management</a:t>
            </a:r>
          </a:p>
          <a:p>
            <a:pPr marL="342900" indent="-342900">
              <a:spcBef>
                <a:spcPts val="600"/>
              </a:spcBef>
              <a:spcAft>
                <a:spcPts val="600"/>
              </a:spcAft>
              <a:buFont typeface="Arial" panose="020B0604020202020204" pitchFamily="34" charset="0"/>
              <a:buChar char="•"/>
            </a:pPr>
            <a:r>
              <a:rPr lang="en-GB" dirty="0"/>
              <a:t>Risk and Issue management</a:t>
            </a:r>
          </a:p>
          <a:p>
            <a:pPr marL="342900" indent="-342900">
              <a:spcBef>
                <a:spcPts val="600"/>
              </a:spcBef>
              <a:spcAft>
                <a:spcPts val="600"/>
              </a:spcAft>
              <a:buFont typeface="Arial" panose="020B0604020202020204" pitchFamily="34" charset="0"/>
              <a:buChar char="•"/>
            </a:pPr>
            <a:r>
              <a:rPr lang="en-GB" dirty="0"/>
              <a:t>Planning and estimation</a:t>
            </a:r>
          </a:p>
          <a:p>
            <a:pPr marL="342900" indent="-342900">
              <a:spcBef>
                <a:spcPts val="600"/>
              </a:spcBef>
              <a:spcAft>
                <a:spcPts val="600"/>
              </a:spcAft>
              <a:buFont typeface="Arial" panose="020B0604020202020204" pitchFamily="34" charset="0"/>
              <a:buChar char="•"/>
            </a:pPr>
            <a:r>
              <a:rPr lang="en-GB" dirty="0"/>
              <a:t>Stakeholder management</a:t>
            </a:r>
          </a:p>
          <a:p>
            <a:pPr marL="342900" indent="-342900">
              <a:spcBef>
                <a:spcPts val="600"/>
              </a:spcBef>
              <a:spcAft>
                <a:spcPts val="600"/>
              </a:spcAft>
              <a:buFont typeface="Arial" panose="020B0604020202020204" pitchFamily="34" charset="0"/>
              <a:buChar char="•"/>
            </a:pPr>
            <a:r>
              <a:rPr lang="en-GB" dirty="0"/>
              <a:t>Justification</a:t>
            </a:r>
          </a:p>
          <a:p>
            <a:pPr marL="342900" indent="-342900">
              <a:spcBef>
                <a:spcPts val="600"/>
              </a:spcBef>
              <a:spcAft>
                <a:spcPts val="600"/>
              </a:spcAft>
              <a:buFont typeface="Arial" panose="020B0604020202020204" pitchFamily="34" charset="0"/>
              <a:buChar char="•"/>
            </a:pPr>
            <a:r>
              <a:rPr lang="en-GB" dirty="0"/>
              <a:t>Outcome assessment</a:t>
            </a:r>
          </a:p>
        </p:txBody>
      </p:sp>
    </p:spTree>
    <p:extLst>
      <p:ext uri="{BB962C8B-B14F-4D97-AF65-F5344CB8AC3E}">
        <p14:creationId xmlns:p14="http://schemas.microsoft.com/office/powerpoint/2010/main" val="11477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Agile Capability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58985817"/>
              </p:ext>
            </p:extLst>
          </p:nvPr>
        </p:nvGraphicFramePr>
        <p:xfrm>
          <a:off x="468612" y="1485205"/>
          <a:ext cx="11439135" cy="4484080"/>
        </p:xfrm>
        <a:graphic>
          <a:graphicData uri="http://schemas.openxmlformats.org/drawingml/2006/table">
            <a:tbl>
              <a:tblPr firstCol="1">
                <a:tableStyleId>{5C22544A-7EE6-4342-B048-85BDC9FD1C3A}</a:tableStyleId>
              </a:tblPr>
              <a:tblGrid>
                <a:gridCol w="2315685">
                  <a:extLst>
                    <a:ext uri="{9D8B030D-6E8A-4147-A177-3AD203B41FA5}">
                      <a16:colId xmlns:a16="http://schemas.microsoft.com/office/drawing/2014/main" val="20000"/>
                    </a:ext>
                  </a:extLst>
                </a:gridCol>
                <a:gridCol w="9123450">
                  <a:extLst>
                    <a:ext uri="{9D8B030D-6E8A-4147-A177-3AD203B41FA5}">
                      <a16:colId xmlns:a16="http://schemas.microsoft.com/office/drawing/2014/main" val="20001"/>
                    </a:ext>
                  </a:extLst>
                </a:gridCol>
              </a:tblGrid>
              <a:tr h="1483506">
                <a:tc>
                  <a:txBody>
                    <a:bodyPr/>
                    <a:lstStyle/>
                    <a:p>
                      <a:pPr>
                        <a:lnSpc>
                          <a:spcPct val="107000"/>
                        </a:lnSpc>
                        <a:spcAft>
                          <a:spcPts val="0"/>
                        </a:spcAft>
                      </a:pPr>
                      <a:r>
                        <a:rPr lang="en-GB" sz="3200" dirty="0">
                          <a:effectLst/>
                        </a:rPr>
                        <a:t>Why: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200" dirty="0">
                          <a:effectLst/>
                        </a:rPr>
                        <a:t>The</a:t>
                      </a:r>
                      <a:r>
                        <a:rPr lang="en-GB" sz="3200" baseline="0" dirty="0">
                          <a:effectLst/>
                        </a:rPr>
                        <a:t> reason for the capability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00574">
                <a:tc>
                  <a:txBody>
                    <a:bodyPr/>
                    <a:lstStyle/>
                    <a:p>
                      <a:pPr>
                        <a:lnSpc>
                          <a:spcPct val="107000"/>
                        </a:lnSpc>
                        <a:spcAft>
                          <a:spcPts val="0"/>
                        </a:spcAft>
                      </a:pPr>
                      <a:r>
                        <a:rPr lang="en-GB" sz="3200" dirty="0">
                          <a:effectLst/>
                        </a:rPr>
                        <a:t>What it is: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200" dirty="0">
                          <a:effectLst/>
                        </a:rPr>
                        <a:t>A paragraph describing the capability from an Agile perspective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878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Stakeholder Management</a:t>
            </a:r>
          </a:p>
        </p:txBody>
      </p:sp>
      <p:graphicFrame>
        <p:nvGraphicFramePr>
          <p:cNvPr id="5" name="Content Placeholder 3"/>
          <p:cNvGraphicFramePr>
            <a:graphicFrameLocks/>
          </p:cNvGraphicFramePr>
          <p:nvPr>
            <p:extLst>
              <p:ext uri="{D42A27DB-BD31-4B8C-83A1-F6EECF244321}">
                <p14:modId xmlns:p14="http://schemas.microsoft.com/office/powerpoint/2010/main" val="3257638823"/>
              </p:ext>
            </p:extLst>
          </p:nvPr>
        </p:nvGraphicFramePr>
        <p:xfrm>
          <a:off x="468612" y="1485205"/>
          <a:ext cx="11439135" cy="4690084"/>
        </p:xfrm>
        <a:graphic>
          <a:graphicData uri="http://schemas.openxmlformats.org/drawingml/2006/table">
            <a:tbl>
              <a:tblPr firstCol="1">
                <a:tableStyleId>{5C22544A-7EE6-4342-B048-85BDC9FD1C3A}</a:tableStyleId>
              </a:tblPr>
              <a:tblGrid>
                <a:gridCol w="2315685">
                  <a:extLst>
                    <a:ext uri="{9D8B030D-6E8A-4147-A177-3AD203B41FA5}">
                      <a16:colId xmlns:a16="http://schemas.microsoft.com/office/drawing/2014/main" val="20000"/>
                    </a:ext>
                  </a:extLst>
                </a:gridCol>
                <a:gridCol w="9123450">
                  <a:extLst>
                    <a:ext uri="{9D8B030D-6E8A-4147-A177-3AD203B41FA5}">
                      <a16:colId xmlns:a16="http://schemas.microsoft.com/office/drawing/2014/main" val="20001"/>
                    </a:ext>
                  </a:extLst>
                </a:gridCol>
              </a:tblGrid>
              <a:tr h="1689510">
                <a:tc>
                  <a:txBody>
                    <a:bodyPr/>
                    <a:lstStyle/>
                    <a:p>
                      <a:pPr>
                        <a:lnSpc>
                          <a:spcPct val="107000"/>
                        </a:lnSpc>
                        <a:spcAft>
                          <a:spcPts val="0"/>
                        </a:spcAft>
                      </a:pPr>
                      <a:r>
                        <a:rPr lang="en-GB" sz="3200" dirty="0">
                          <a:effectLst/>
                          <a:latin typeface="+mn-lt"/>
                        </a:rPr>
                        <a:t>Why:</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200" dirty="0">
                          <a:effectLst/>
                          <a:latin typeface="+mn-lt"/>
                          <a:ea typeface="Calibri" panose="020F0502020204030204" pitchFamily="34" charset="0"/>
                          <a:cs typeface="Times New Roman" panose="02020603050405020304" pitchFamily="18" charset="0"/>
                        </a:rPr>
                        <a:t>To ensure stakeholders understand and buy into the goals to achieve the expected value from the change initiative</a:t>
                      </a:r>
                    </a:p>
                  </a:txBody>
                  <a:tcPr marL="68580" marR="68580" marT="0" marB="0"/>
                </a:tc>
                <a:extLst>
                  <a:ext uri="{0D108BD9-81ED-4DB2-BD59-A6C34878D82A}">
                    <a16:rowId xmlns:a16="http://schemas.microsoft.com/office/drawing/2014/main" val="10000"/>
                  </a:ext>
                </a:extLst>
              </a:tr>
              <a:tr h="3000574">
                <a:tc>
                  <a:txBody>
                    <a:bodyPr/>
                    <a:lstStyle/>
                    <a:p>
                      <a:pPr>
                        <a:lnSpc>
                          <a:spcPct val="107000"/>
                        </a:lnSpc>
                        <a:spcAft>
                          <a:spcPts val="0"/>
                        </a:spcAft>
                      </a:pPr>
                      <a:r>
                        <a:rPr lang="en-GB" sz="3200" dirty="0">
                          <a:effectLst/>
                          <a:latin typeface="+mn-lt"/>
                        </a:rPr>
                        <a:t>What it is:</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200" dirty="0">
                          <a:effectLst/>
                          <a:latin typeface="+mn-lt"/>
                          <a:ea typeface="Calibri" panose="020F0502020204030204" pitchFamily="34" charset="0"/>
                          <a:cs typeface="Times New Roman" panose="02020603050405020304" pitchFamily="18" charset="0"/>
                        </a:rPr>
                        <a:t>The ongoing identification, assessment and approach for rich communication that promote expected individual and group behaviour</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5822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Groups Over Individuals</a:t>
            </a:r>
          </a:p>
        </p:txBody>
      </p:sp>
      <p:sp>
        <p:nvSpPr>
          <p:cNvPr id="3" name="Text Placeholder 2"/>
          <p:cNvSpPr>
            <a:spLocks noGrp="1"/>
          </p:cNvSpPr>
          <p:nvPr>
            <p:ph type="body" sz="quarter" idx="11"/>
          </p:nvPr>
        </p:nvSpPr>
        <p:spPr/>
        <p:txBody>
          <a:bodyPr/>
          <a:lstStyle/>
          <a:p>
            <a:r>
              <a:rPr lang="en-GB" dirty="0"/>
              <a:t>Collaboration Over Roles</a:t>
            </a:r>
          </a:p>
        </p:txBody>
      </p:sp>
    </p:spTree>
    <p:extLst>
      <p:ext uri="{BB962C8B-B14F-4D97-AF65-F5344CB8AC3E}">
        <p14:creationId xmlns:p14="http://schemas.microsoft.com/office/powerpoint/2010/main" val="263766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Generalising Specialists</a:t>
            </a:r>
          </a:p>
        </p:txBody>
      </p:sp>
      <p:grpSp>
        <p:nvGrpSpPr>
          <p:cNvPr id="4" name="Group 3"/>
          <p:cNvGrpSpPr/>
          <p:nvPr/>
        </p:nvGrpSpPr>
        <p:grpSpPr>
          <a:xfrm>
            <a:off x="1722963" y="1364520"/>
            <a:ext cx="8786874" cy="4834992"/>
            <a:chOff x="1666848" y="1469985"/>
            <a:chExt cx="8786874" cy="4352082"/>
          </a:xfrm>
        </p:grpSpPr>
        <p:grpSp>
          <p:nvGrpSpPr>
            <p:cNvPr id="5" name="Group 4"/>
            <p:cNvGrpSpPr/>
            <p:nvPr/>
          </p:nvGrpSpPr>
          <p:grpSpPr>
            <a:xfrm>
              <a:off x="5163246" y="1469986"/>
              <a:ext cx="1794076" cy="4352081"/>
              <a:chOff x="1620459" y="1770927"/>
              <a:chExt cx="1794076" cy="4352081"/>
            </a:xfrm>
          </p:grpSpPr>
          <p:sp>
            <p:nvSpPr>
              <p:cNvPr id="11" name="Rectangle 10"/>
              <p:cNvSpPr/>
              <p:nvPr/>
            </p:nvSpPr>
            <p:spPr>
              <a:xfrm>
                <a:off x="1620459" y="1770927"/>
                <a:ext cx="1794076" cy="4352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solidFill>
                    <a:schemeClr val="tx1"/>
                  </a:solidFill>
                  <a:latin typeface="Arial" pitchFamily="34" charset="0"/>
                  <a:cs typeface="Arial" pitchFamily="34" charset="0"/>
                </a:endParaRPr>
              </a:p>
            </p:txBody>
          </p:sp>
          <p:sp>
            <p:nvSpPr>
              <p:cNvPr id="12" name="Rounded Rectangle 11"/>
              <p:cNvSpPr/>
              <p:nvPr/>
            </p:nvSpPr>
            <p:spPr>
              <a:xfrm>
                <a:off x="1736203" y="1967696"/>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A Person</a:t>
                </a:r>
              </a:p>
            </p:txBody>
          </p:sp>
          <p:sp>
            <p:nvSpPr>
              <p:cNvPr id="13" name="Rounded Rectangle 12"/>
              <p:cNvSpPr/>
              <p:nvPr/>
            </p:nvSpPr>
            <p:spPr>
              <a:xfrm>
                <a:off x="1736203" y="2834139"/>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Risk management</a:t>
                </a:r>
              </a:p>
            </p:txBody>
          </p:sp>
          <p:sp>
            <p:nvSpPr>
              <p:cNvPr id="14" name="Rounded Rectangle 13"/>
              <p:cNvSpPr/>
              <p:nvPr/>
            </p:nvSpPr>
            <p:spPr>
              <a:xfrm>
                <a:off x="1736203" y="3654463"/>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Stakeholder management</a:t>
                </a:r>
              </a:p>
            </p:txBody>
          </p:sp>
          <p:sp>
            <p:nvSpPr>
              <p:cNvPr id="15" name="Rounded Rectangle 14"/>
              <p:cNvSpPr/>
              <p:nvPr/>
            </p:nvSpPr>
            <p:spPr>
              <a:xfrm>
                <a:off x="1736203" y="4474787"/>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Planning</a:t>
                </a:r>
              </a:p>
            </p:txBody>
          </p:sp>
          <p:sp>
            <p:nvSpPr>
              <p:cNvPr id="16" name="Rounded Rectangle 15"/>
              <p:cNvSpPr/>
              <p:nvPr/>
            </p:nvSpPr>
            <p:spPr>
              <a:xfrm>
                <a:off x="1770927" y="5295111"/>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Internal policy</a:t>
                </a:r>
              </a:p>
            </p:txBody>
          </p:sp>
        </p:grpSp>
        <p:sp>
          <p:nvSpPr>
            <p:cNvPr id="6" name="Rounded Rectangle 5"/>
            <p:cNvSpPr/>
            <p:nvPr/>
          </p:nvSpPr>
          <p:spPr>
            <a:xfrm>
              <a:off x="3484914" y="1678329"/>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Prioritisation</a:t>
              </a:r>
            </a:p>
          </p:txBody>
        </p:sp>
        <p:sp>
          <p:nvSpPr>
            <p:cNvPr id="7" name="Rounded Rectangle 6"/>
            <p:cNvSpPr/>
            <p:nvPr/>
          </p:nvSpPr>
          <p:spPr>
            <a:xfrm>
              <a:off x="1806582" y="1666754"/>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Goal management</a:t>
              </a:r>
            </a:p>
          </p:txBody>
        </p:sp>
        <p:sp>
          <p:nvSpPr>
            <p:cNvPr id="8" name="Rounded Rectangle 7"/>
            <p:cNvSpPr/>
            <p:nvPr/>
          </p:nvSpPr>
          <p:spPr>
            <a:xfrm>
              <a:off x="7073066" y="1678329"/>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Deployment</a:t>
              </a:r>
            </a:p>
          </p:txBody>
        </p:sp>
        <p:sp>
          <p:nvSpPr>
            <p:cNvPr id="9" name="Rounded Rectangle 8"/>
            <p:cNvSpPr/>
            <p:nvPr/>
          </p:nvSpPr>
          <p:spPr>
            <a:xfrm>
              <a:off x="8751392" y="1688245"/>
              <a:ext cx="1562582" cy="625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itchFamily="34" charset="0"/>
                  <a:cs typeface="Arial" pitchFamily="34" charset="0"/>
                </a:rPr>
                <a:t>Procurement</a:t>
              </a:r>
            </a:p>
          </p:txBody>
        </p:sp>
        <p:sp>
          <p:nvSpPr>
            <p:cNvPr id="10" name="Rectangle 9"/>
            <p:cNvSpPr/>
            <p:nvPr/>
          </p:nvSpPr>
          <p:spPr>
            <a:xfrm>
              <a:off x="1666848" y="1469985"/>
              <a:ext cx="8786874" cy="9491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solidFill>
                  <a:schemeClr val="tx1"/>
                </a:solidFill>
                <a:latin typeface="Arial" pitchFamily="34" charset="0"/>
                <a:cs typeface="Arial" pitchFamily="34" charset="0"/>
              </a:endParaRPr>
            </a:p>
          </p:txBody>
        </p:sp>
      </p:grpSp>
      <p:sp>
        <p:nvSpPr>
          <p:cNvPr id="17" name="Rectangle 16"/>
          <p:cNvSpPr/>
          <p:nvPr/>
        </p:nvSpPr>
        <p:spPr>
          <a:xfrm>
            <a:off x="233680" y="2625159"/>
            <a:ext cx="4869931" cy="3574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a Change Initiative to be successful all the Capabilities must be effective for the Change Initiative to be optimal.</a:t>
            </a:r>
          </a:p>
          <a:p>
            <a:pPr algn="ctr"/>
            <a:endParaRPr lang="en-GB" dirty="0"/>
          </a:p>
          <a:p>
            <a:pPr algn="ctr"/>
            <a:r>
              <a:rPr lang="en-GB" dirty="0"/>
              <a:t>In a complex environment the allocation of responsibility for Capabilities to someone and say how they should do it, up-front, will not guarantee success.</a:t>
            </a:r>
          </a:p>
          <a:p>
            <a:pPr algn="ctr"/>
            <a:endParaRPr lang="en-GB" dirty="0"/>
          </a:p>
        </p:txBody>
      </p:sp>
      <p:sp>
        <p:nvSpPr>
          <p:cNvPr id="18" name="Rectangle 17"/>
          <p:cNvSpPr/>
          <p:nvPr/>
        </p:nvSpPr>
        <p:spPr>
          <a:xfrm>
            <a:off x="7163904" y="2569780"/>
            <a:ext cx="4692815" cy="362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Instead Agile relies on a Collaboration culture where the group provide the Capabilities together with shared accountability.</a:t>
            </a:r>
          </a:p>
          <a:p>
            <a:pPr algn="ctr"/>
            <a:endParaRPr lang="en-GB" dirty="0"/>
          </a:p>
          <a:p>
            <a:pPr algn="ctr"/>
            <a:r>
              <a:rPr lang="en-GB" dirty="0"/>
              <a:t>However not everyone can be highly proficient in all Capabilities. Often only a general level of proficiency is required for a Capability.</a:t>
            </a:r>
          </a:p>
          <a:p>
            <a:pPr algn="ctr"/>
            <a:endParaRPr lang="en-GB" dirty="0"/>
          </a:p>
          <a:p>
            <a:pPr algn="ctr"/>
            <a:r>
              <a:rPr lang="en-GB" dirty="0"/>
              <a:t>Generalising specialists are required to lead in areas of speciality and contribute in areas of generality.</a:t>
            </a:r>
          </a:p>
        </p:txBody>
      </p:sp>
    </p:spTree>
    <p:extLst>
      <p:ext uri="{BB962C8B-B14F-4D97-AF65-F5344CB8AC3E}">
        <p14:creationId xmlns:p14="http://schemas.microsoft.com/office/powerpoint/2010/main" val="34141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962439" y="1659830"/>
            <a:ext cx="10267122" cy="49695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 name="Title 3"/>
          <p:cNvSpPr>
            <a:spLocks noGrp="1"/>
          </p:cNvSpPr>
          <p:nvPr>
            <p:ph type="ctrTitle"/>
          </p:nvPr>
        </p:nvSpPr>
        <p:spPr/>
        <p:txBody>
          <a:bodyPr>
            <a:normAutofit fontScale="90000"/>
          </a:bodyPr>
          <a:lstStyle/>
          <a:p>
            <a:r>
              <a:rPr lang="en-GB" dirty="0"/>
              <a:t>Assessment Must be in Context of Group</a:t>
            </a:r>
          </a:p>
        </p:txBody>
      </p:sp>
      <p:grpSp>
        <p:nvGrpSpPr>
          <p:cNvPr id="25" name="Group 24"/>
          <p:cNvGrpSpPr/>
          <p:nvPr/>
        </p:nvGrpSpPr>
        <p:grpSpPr>
          <a:xfrm>
            <a:off x="1689656" y="2564296"/>
            <a:ext cx="4134678" cy="3091069"/>
            <a:chOff x="2743201" y="2564296"/>
            <a:chExt cx="4134678" cy="3091069"/>
          </a:xfrm>
        </p:grpSpPr>
        <p:sp>
          <p:nvSpPr>
            <p:cNvPr id="23" name="Oval 22"/>
            <p:cNvSpPr/>
            <p:nvPr/>
          </p:nvSpPr>
          <p:spPr>
            <a:xfrm>
              <a:off x="2743201" y="2564296"/>
              <a:ext cx="4134678" cy="30910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 name="TextBox 23"/>
            <p:cNvSpPr txBox="1"/>
            <p:nvPr/>
          </p:nvSpPr>
          <p:spPr>
            <a:xfrm>
              <a:off x="4227829" y="5227980"/>
              <a:ext cx="947952" cy="369332"/>
            </a:xfrm>
            <a:prstGeom prst="rect">
              <a:avLst/>
            </a:prstGeom>
            <a:noFill/>
          </p:spPr>
          <p:txBody>
            <a:bodyPr wrap="none" rtlCol="0">
              <a:spAutoFit/>
            </a:bodyPr>
            <a:lstStyle/>
            <a:p>
              <a:r>
                <a:rPr lang="en-GB" b="1" dirty="0"/>
                <a:t>Project</a:t>
              </a:r>
            </a:p>
          </p:txBody>
        </p:sp>
      </p:grpSp>
      <p:grpSp>
        <p:nvGrpSpPr>
          <p:cNvPr id="11" name="Group 10"/>
          <p:cNvGrpSpPr/>
          <p:nvPr/>
        </p:nvGrpSpPr>
        <p:grpSpPr>
          <a:xfrm>
            <a:off x="2226368" y="3091069"/>
            <a:ext cx="1133061" cy="1029491"/>
            <a:chOff x="3279913" y="3091069"/>
            <a:chExt cx="1133061" cy="1029491"/>
          </a:xfrm>
        </p:grpSpPr>
        <p:sp>
          <p:nvSpPr>
            <p:cNvPr id="10" name="Oval 9"/>
            <p:cNvSpPr/>
            <p:nvPr/>
          </p:nvSpPr>
          <p:spPr>
            <a:xfrm>
              <a:off x="3279913" y="3091069"/>
              <a:ext cx="1133061" cy="98973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9" name="TextBox 8"/>
            <p:cNvSpPr txBox="1"/>
            <p:nvPr/>
          </p:nvSpPr>
          <p:spPr>
            <a:xfrm>
              <a:off x="3437289" y="3751228"/>
              <a:ext cx="758669" cy="369332"/>
            </a:xfrm>
            <a:prstGeom prst="rect">
              <a:avLst/>
            </a:prstGeom>
            <a:noFill/>
          </p:spPr>
          <p:txBody>
            <a:bodyPr wrap="none" rtlCol="0">
              <a:spAutoFit/>
            </a:bodyPr>
            <a:lstStyle/>
            <a:p>
              <a:r>
                <a:rPr lang="en-GB" b="1" dirty="0">
                  <a:solidFill>
                    <a:schemeClr val="bg1"/>
                  </a:solidFill>
                </a:rPr>
                <a:t>Team</a:t>
              </a:r>
            </a:p>
          </p:txBody>
        </p:sp>
      </p:grpSp>
      <p:grpSp>
        <p:nvGrpSpPr>
          <p:cNvPr id="18" name="Group 17"/>
          <p:cNvGrpSpPr/>
          <p:nvPr/>
        </p:nvGrpSpPr>
        <p:grpSpPr>
          <a:xfrm>
            <a:off x="2479816" y="3240157"/>
            <a:ext cx="571500" cy="556591"/>
            <a:chOff x="3533361" y="3240157"/>
            <a:chExt cx="571500" cy="556591"/>
          </a:xfrm>
        </p:grpSpPr>
        <p:sp>
          <p:nvSpPr>
            <p:cNvPr id="6" name="Smiley Face 5"/>
            <p:cNvSpPr/>
            <p:nvPr/>
          </p:nvSpPr>
          <p:spPr>
            <a:xfrm>
              <a:off x="3647661" y="3240157"/>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Smiley Face 6"/>
            <p:cNvSpPr/>
            <p:nvPr/>
          </p:nvSpPr>
          <p:spPr>
            <a:xfrm>
              <a:off x="3876261" y="3478696"/>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Smiley Face 7"/>
            <p:cNvSpPr/>
            <p:nvPr/>
          </p:nvSpPr>
          <p:spPr>
            <a:xfrm>
              <a:off x="3533361" y="3558209"/>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p:cNvGrpSpPr/>
          <p:nvPr/>
        </p:nvGrpSpPr>
        <p:grpSpPr>
          <a:xfrm>
            <a:off x="4108176" y="3236483"/>
            <a:ext cx="1133061" cy="989735"/>
            <a:chOff x="3279913" y="3091069"/>
            <a:chExt cx="1133061" cy="989735"/>
          </a:xfrm>
        </p:grpSpPr>
        <p:sp>
          <p:nvSpPr>
            <p:cNvPr id="13" name="Oval 12"/>
            <p:cNvSpPr/>
            <p:nvPr/>
          </p:nvSpPr>
          <p:spPr>
            <a:xfrm>
              <a:off x="3279913" y="3091069"/>
              <a:ext cx="1133061" cy="98973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4" name="TextBox 13"/>
            <p:cNvSpPr txBox="1"/>
            <p:nvPr/>
          </p:nvSpPr>
          <p:spPr>
            <a:xfrm>
              <a:off x="3483269" y="3711472"/>
              <a:ext cx="758669" cy="369332"/>
            </a:xfrm>
            <a:prstGeom prst="rect">
              <a:avLst/>
            </a:prstGeom>
            <a:noFill/>
          </p:spPr>
          <p:txBody>
            <a:bodyPr wrap="none" rtlCol="0">
              <a:spAutoFit/>
            </a:bodyPr>
            <a:lstStyle/>
            <a:p>
              <a:r>
                <a:rPr lang="en-GB" b="1" dirty="0">
                  <a:solidFill>
                    <a:schemeClr val="bg1"/>
                  </a:solidFill>
                </a:rPr>
                <a:t>Team</a:t>
              </a:r>
            </a:p>
          </p:txBody>
        </p:sp>
      </p:grpSp>
      <p:grpSp>
        <p:nvGrpSpPr>
          <p:cNvPr id="15" name="Group 14"/>
          <p:cNvGrpSpPr/>
          <p:nvPr/>
        </p:nvGrpSpPr>
        <p:grpSpPr>
          <a:xfrm>
            <a:off x="3101839" y="4080804"/>
            <a:ext cx="1133061" cy="989735"/>
            <a:chOff x="3279913" y="3091069"/>
            <a:chExt cx="1133061" cy="989735"/>
          </a:xfrm>
        </p:grpSpPr>
        <p:sp>
          <p:nvSpPr>
            <p:cNvPr id="16" name="Oval 15"/>
            <p:cNvSpPr/>
            <p:nvPr/>
          </p:nvSpPr>
          <p:spPr>
            <a:xfrm>
              <a:off x="3279913" y="3091069"/>
              <a:ext cx="1133061" cy="98973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7" name="TextBox 16"/>
            <p:cNvSpPr txBox="1"/>
            <p:nvPr/>
          </p:nvSpPr>
          <p:spPr>
            <a:xfrm>
              <a:off x="3475559" y="3699987"/>
              <a:ext cx="758669" cy="369332"/>
            </a:xfrm>
            <a:prstGeom prst="rect">
              <a:avLst/>
            </a:prstGeom>
            <a:noFill/>
          </p:spPr>
          <p:txBody>
            <a:bodyPr wrap="none" rtlCol="0">
              <a:spAutoFit/>
            </a:bodyPr>
            <a:lstStyle/>
            <a:p>
              <a:r>
                <a:rPr lang="en-GB" b="1" dirty="0">
                  <a:solidFill>
                    <a:schemeClr val="bg1"/>
                  </a:solidFill>
                </a:rPr>
                <a:t>Team</a:t>
              </a:r>
            </a:p>
          </p:txBody>
        </p:sp>
      </p:grpSp>
      <p:grpSp>
        <p:nvGrpSpPr>
          <p:cNvPr id="19" name="Group 18"/>
          <p:cNvGrpSpPr/>
          <p:nvPr/>
        </p:nvGrpSpPr>
        <p:grpSpPr>
          <a:xfrm>
            <a:off x="3536676" y="2831608"/>
            <a:ext cx="571500" cy="556591"/>
            <a:chOff x="3533361" y="3240157"/>
            <a:chExt cx="571500" cy="556591"/>
          </a:xfrm>
        </p:grpSpPr>
        <p:sp>
          <p:nvSpPr>
            <p:cNvPr id="20" name="Smiley Face 19"/>
            <p:cNvSpPr/>
            <p:nvPr/>
          </p:nvSpPr>
          <p:spPr>
            <a:xfrm>
              <a:off x="3647661" y="3240157"/>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Smiley Face 20"/>
            <p:cNvSpPr/>
            <p:nvPr/>
          </p:nvSpPr>
          <p:spPr>
            <a:xfrm>
              <a:off x="3876261" y="3478696"/>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Smiley Face 21"/>
            <p:cNvSpPr/>
            <p:nvPr/>
          </p:nvSpPr>
          <p:spPr>
            <a:xfrm>
              <a:off x="3533361" y="3558209"/>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6" name="Group 25"/>
          <p:cNvGrpSpPr/>
          <p:nvPr/>
        </p:nvGrpSpPr>
        <p:grpSpPr>
          <a:xfrm>
            <a:off x="6182871" y="2390360"/>
            <a:ext cx="4134678" cy="3091069"/>
            <a:chOff x="2743201" y="2564296"/>
            <a:chExt cx="4134678" cy="3091069"/>
          </a:xfrm>
        </p:grpSpPr>
        <p:sp>
          <p:nvSpPr>
            <p:cNvPr id="27" name="Oval 26"/>
            <p:cNvSpPr/>
            <p:nvPr/>
          </p:nvSpPr>
          <p:spPr>
            <a:xfrm>
              <a:off x="2743201" y="2564296"/>
              <a:ext cx="4134678" cy="30910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TextBox 27"/>
            <p:cNvSpPr txBox="1"/>
            <p:nvPr/>
          </p:nvSpPr>
          <p:spPr>
            <a:xfrm>
              <a:off x="4227829" y="5227980"/>
              <a:ext cx="947952" cy="369332"/>
            </a:xfrm>
            <a:prstGeom prst="rect">
              <a:avLst/>
            </a:prstGeom>
            <a:noFill/>
          </p:spPr>
          <p:txBody>
            <a:bodyPr wrap="none" rtlCol="0">
              <a:spAutoFit/>
            </a:bodyPr>
            <a:lstStyle/>
            <a:p>
              <a:r>
                <a:rPr lang="en-GB" b="1" dirty="0"/>
                <a:t>Project</a:t>
              </a:r>
            </a:p>
          </p:txBody>
        </p:sp>
      </p:grpSp>
      <p:grpSp>
        <p:nvGrpSpPr>
          <p:cNvPr id="29" name="Group 28"/>
          <p:cNvGrpSpPr/>
          <p:nvPr/>
        </p:nvGrpSpPr>
        <p:grpSpPr>
          <a:xfrm>
            <a:off x="5717853" y="2112064"/>
            <a:ext cx="571500" cy="556591"/>
            <a:chOff x="3533361" y="3240157"/>
            <a:chExt cx="571500" cy="556591"/>
          </a:xfrm>
        </p:grpSpPr>
        <p:sp>
          <p:nvSpPr>
            <p:cNvPr id="30" name="Smiley Face 29"/>
            <p:cNvSpPr/>
            <p:nvPr/>
          </p:nvSpPr>
          <p:spPr>
            <a:xfrm>
              <a:off x="3647661" y="3240157"/>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Smiley Face 30"/>
            <p:cNvSpPr/>
            <p:nvPr/>
          </p:nvSpPr>
          <p:spPr>
            <a:xfrm>
              <a:off x="3876261" y="3478696"/>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Smiley Face 31"/>
            <p:cNvSpPr/>
            <p:nvPr/>
          </p:nvSpPr>
          <p:spPr>
            <a:xfrm>
              <a:off x="3533361" y="3558209"/>
              <a:ext cx="228600" cy="23853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5" name="TextBox 34"/>
          <p:cNvSpPr txBox="1"/>
          <p:nvPr/>
        </p:nvSpPr>
        <p:spPr>
          <a:xfrm>
            <a:off x="5672903" y="5985705"/>
            <a:ext cx="1462965" cy="369332"/>
          </a:xfrm>
          <a:prstGeom prst="rect">
            <a:avLst/>
          </a:prstGeom>
          <a:noFill/>
        </p:spPr>
        <p:txBody>
          <a:bodyPr wrap="none" rtlCol="0">
            <a:spAutoFit/>
          </a:bodyPr>
          <a:lstStyle/>
          <a:p>
            <a:r>
              <a:rPr lang="en-GB" b="1" dirty="0"/>
              <a:t>Programme</a:t>
            </a:r>
          </a:p>
        </p:txBody>
      </p:sp>
      <p:sp>
        <p:nvSpPr>
          <p:cNvPr id="37" name="Right Arrow 36"/>
          <p:cNvSpPr/>
          <p:nvPr/>
        </p:nvSpPr>
        <p:spPr>
          <a:xfrm>
            <a:off x="158812" y="3585936"/>
            <a:ext cx="2067555" cy="897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Assessment level</a:t>
            </a:r>
          </a:p>
        </p:txBody>
      </p:sp>
      <p:sp>
        <p:nvSpPr>
          <p:cNvPr id="38" name="Right Arrow 37"/>
          <p:cNvSpPr/>
          <p:nvPr/>
        </p:nvSpPr>
        <p:spPr>
          <a:xfrm rot="20594526">
            <a:off x="1716765" y="4474264"/>
            <a:ext cx="1646366" cy="92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Lower level</a:t>
            </a:r>
          </a:p>
        </p:txBody>
      </p:sp>
      <p:sp>
        <p:nvSpPr>
          <p:cNvPr id="39" name="Right Arrow 38"/>
          <p:cNvSpPr/>
          <p:nvPr/>
        </p:nvSpPr>
        <p:spPr>
          <a:xfrm rot="20913685">
            <a:off x="451428" y="5597558"/>
            <a:ext cx="2351771" cy="965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External/higher level</a:t>
            </a:r>
          </a:p>
        </p:txBody>
      </p:sp>
      <p:sp>
        <p:nvSpPr>
          <p:cNvPr id="40" name="Rectangle 39"/>
          <p:cNvSpPr/>
          <p:nvPr/>
        </p:nvSpPr>
        <p:spPr>
          <a:xfrm>
            <a:off x="9758814" y="4740963"/>
            <a:ext cx="2274373" cy="1774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Capabilities are self-similar for each level. Assessment applicable to any level of context re group and vision</a:t>
            </a:r>
          </a:p>
        </p:txBody>
      </p:sp>
      <p:sp>
        <p:nvSpPr>
          <p:cNvPr id="41" name="Rectangle 40"/>
          <p:cNvSpPr/>
          <p:nvPr/>
        </p:nvSpPr>
        <p:spPr>
          <a:xfrm>
            <a:off x="127138" y="1123461"/>
            <a:ext cx="2390777" cy="202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 proficiencies levels required are dependent on group then assessment needs to be in context of group and vision</a:t>
            </a:r>
          </a:p>
        </p:txBody>
      </p:sp>
      <p:sp>
        <p:nvSpPr>
          <p:cNvPr id="43" name="Rectangle 42"/>
          <p:cNvSpPr/>
          <p:nvPr/>
        </p:nvSpPr>
        <p:spPr>
          <a:xfrm>
            <a:off x="9719995" y="1374735"/>
            <a:ext cx="2274373" cy="1774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requires assessing people’s and teams’ proficiency at working together to achieve vision</a:t>
            </a:r>
          </a:p>
        </p:txBody>
      </p:sp>
    </p:spTree>
    <p:extLst>
      <p:ext uri="{BB962C8B-B14F-4D97-AF65-F5344CB8AC3E}">
        <p14:creationId xmlns:p14="http://schemas.microsoft.com/office/powerpoint/2010/main" val="12879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animBg="1"/>
      <p:bldP spid="38" grpId="0" animBg="1"/>
      <p:bldP spid="39" grpId="0" animBg="1"/>
      <p:bldP spid="40"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Group Behaviour</a:t>
            </a:r>
          </a:p>
        </p:txBody>
      </p:sp>
      <p:graphicFrame>
        <p:nvGraphicFramePr>
          <p:cNvPr id="5" name="Content Placeholder 3"/>
          <p:cNvGraphicFramePr>
            <a:graphicFrameLocks/>
          </p:cNvGraphicFramePr>
          <p:nvPr>
            <p:extLst>
              <p:ext uri="{D42A27DB-BD31-4B8C-83A1-F6EECF244321}">
                <p14:modId xmlns:p14="http://schemas.microsoft.com/office/powerpoint/2010/main" val="394229352"/>
              </p:ext>
            </p:extLst>
          </p:nvPr>
        </p:nvGraphicFramePr>
        <p:xfrm>
          <a:off x="468612" y="1485205"/>
          <a:ext cx="11439135" cy="4753363"/>
        </p:xfrm>
        <a:graphic>
          <a:graphicData uri="http://schemas.openxmlformats.org/drawingml/2006/table">
            <a:tbl>
              <a:tblPr firstCol="1">
                <a:tableStyleId>{5C22544A-7EE6-4342-B048-85BDC9FD1C3A}</a:tableStyleId>
              </a:tblPr>
              <a:tblGrid>
                <a:gridCol w="2315685">
                  <a:extLst>
                    <a:ext uri="{9D8B030D-6E8A-4147-A177-3AD203B41FA5}">
                      <a16:colId xmlns:a16="http://schemas.microsoft.com/office/drawing/2014/main" val="20000"/>
                    </a:ext>
                  </a:extLst>
                </a:gridCol>
                <a:gridCol w="9123450">
                  <a:extLst>
                    <a:ext uri="{9D8B030D-6E8A-4147-A177-3AD203B41FA5}">
                      <a16:colId xmlns:a16="http://schemas.microsoft.com/office/drawing/2014/main" val="20001"/>
                    </a:ext>
                  </a:extLst>
                </a:gridCol>
              </a:tblGrid>
              <a:tr h="1248163">
                <a:tc>
                  <a:txBody>
                    <a:bodyPr/>
                    <a:lstStyle/>
                    <a:p>
                      <a:pPr>
                        <a:lnSpc>
                          <a:spcPct val="107000"/>
                        </a:lnSpc>
                        <a:spcAft>
                          <a:spcPts val="0"/>
                        </a:spcAft>
                      </a:pPr>
                      <a:r>
                        <a:rPr lang="en-GB" sz="3200" dirty="0">
                          <a:effectLst/>
                          <a:latin typeface="+mn-lt"/>
                        </a:rPr>
                        <a:t>Why:</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3200" baseline="0" dirty="0">
                          <a:latin typeface="+mn-lt"/>
                        </a:rPr>
                        <a:t>To ensure groups of people work together in the most productive way to maximise expected value</a:t>
                      </a:r>
                      <a:endParaRPr lang="en-GB" sz="3200" dirty="0">
                        <a:latin typeface="+mn-lt"/>
                      </a:endParaRPr>
                    </a:p>
                  </a:txBody>
                  <a:tcPr/>
                </a:tc>
                <a:extLst>
                  <a:ext uri="{0D108BD9-81ED-4DB2-BD59-A6C34878D82A}">
                    <a16:rowId xmlns:a16="http://schemas.microsoft.com/office/drawing/2014/main" val="10000"/>
                  </a:ext>
                </a:extLst>
              </a:tr>
              <a:tr h="3000574">
                <a:tc>
                  <a:txBody>
                    <a:bodyPr/>
                    <a:lstStyle/>
                    <a:p>
                      <a:pPr>
                        <a:lnSpc>
                          <a:spcPct val="107000"/>
                        </a:lnSpc>
                        <a:spcAft>
                          <a:spcPts val="0"/>
                        </a:spcAft>
                      </a:pPr>
                      <a:r>
                        <a:rPr lang="en-GB" sz="3200" dirty="0">
                          <a:effectLst/>
                          <a:latin typeface="+mn-lt"/>
                        </a:rPr>
                        <a:t>What it is:</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3200" baseline="0" dirty="0">
                          <a:latin typeface="+mn-lt"/>
                        </a:rPr>
                        <a:t>Two or more people collaborating to maximise value to create win-win solutions based on reasoned arguments, options and known facts whilst accepting ambiguity. Demonstrating transparency and willing to change direction based on evidence. Displays shifting leadership and servant leader leadership based on context.</a:t>
                      </a:r>
                      <a:endParaRPr lang="en-GB" sz="3200" dirty="0">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423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The Agile Proficiency Framework</a:t>
            </a:r>
          </a:p>
        </p:txBody>
      </p:sp>
      <p:sp>
        <p:nvSpPr>
          <p:cNvPr id="2" name="Text Placeholder 1"/>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5640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Developing an Agile Proficiency Framework</a:t>
            </a:r>
          </a:p>
        </p:txBody>
      </p:sp>
      <p:sp>
        <p:nvSpPr>
          <p:cNvPr id="3" name="Subtitle 2"/>
          <p:cNvSpPr>
            <a:spLocks noGrp="1"/>
          </p:cNvSpPr>
          <p:nvPr>
            <p:ph type="body" sz="quarter" idx="11"/>
          </p:nvPr>
        </p:nvSpPr>
        <p:spPr>
          <a:xfrm>
            <a:off x="914396" y="3774141"/>
            <a:ext cx="10363200" cy="1776913"/>
          </a:xfrm>
        </p:spPr>
        <p:txBody>
          <a:bodyPr/>
          <a:lstStyle/>
          <a:p>
            <a:r>
              <a:rPr lang="en-GB" dirty="0"/>
              <a:t>Project Challenge - 6</a:t>
            </a:r>
            <a:r>
              <a:rPr lang="en-GB" baseline="30000" dirty="0"/>
              <a:t>th</a:t>
            </a:r>
            <a:r>
              <a:rPr lang="en-GB" dirty="0"/>
              <a:t> March 2018</a:t>
            </a:r>
          </a:p>
          <a:p>
            <a:r>
              <a:rPr lang="en-GB" dirty="0"/>
              <a:t>Phil </a:t>
            </a:r>
            <a:r>
              <a:rPr lang="en-GB" dirty="0" err="1"/>
              <a:t>Stirpé</a:t>
            </a:r>
            <a:r>
              <a:rPr lang="en-GB" dirty="0"/>
              <a:t> – Director of Agile and Projects</a:t>
            </a:r>
          </a:p>
          <a:p>
            <a:r>
              <a:rPr lang="en-GB" dirty="0"/>
              <a:t>Ian Clarkson – Head of Organisational Consultancy</a:t>
            </a:r>
          </a:p>
        </p:txBody>
      </p:sp>
    </p:spTree>
    <p:extLst>
      <p:ext uri="{BB962C8B-B14F-4D97-AF65-F5344CB8AC3E}">
        <p14:creationId xmlns:p14="http://schemas.microsoft.com/office/powerpoint/2010/main" val="165017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marL="457200" indent="-457200">
              <a:buFont typeface="+mj-lt"/>
              <a:buAutoNum type="arabicPeriod"/>
            </a:pPr>
            <a:r>
              <a:rPr lang="en-GB" dirty="0"/>
              <a:t>Needs are best determined by the people who do the work, not by an assessor</a:t>
            </a:r>
          </a:p>
          <a:p>
            <a:pPr marL="457200" indent="-457200">
              <a:buFont typeface="+mj-lt"/>
              <a:buAutoNum type="arabicPeriod"/>
            </a:pPr>
            <a:r>
              <a:rPr lang="en-GB" dirty="0"/>
              <a:t>Lead people to develop proficiencies, not manage through performance</a:t>
            </a:r>
          </a:p>
          <a:p>
            <a:pPr marL="457200" indent="-457200">
              <a:buFont typeface="+mj-lt"/>
              <a:buAutoNum type="arabicPeriod"/>
            </a:pPr>
            <a:r>
              <a:rPr lang="en-GB" dirty="0"/>
              <a:t>Collaborate to ensure mutual goals are met, not an individual’s wish list</a:t>
            </a:r>
          </a:p>
          <a:p>
            <a:pPr marL="457200" indent="-457200">
              <a:buFont typeface="+mj-lt"/>
              <a:buAutoNum type="arabicPeriod"/>
            </a:pPr>
            <a:r>
              <a:rPr lang="en-GB" dirty="0"/>
              <a:t>Facilitate a conversation, not a score sheet</a:t>
            </a:r>
          </a:p>
          <a:p>
            <a:pPr marL="457200" indent="-457200">
              <a:buFont typeface="+mj-lt"/>
              <a:buAutoNum type="arabicPeriod"/>
            </a:pPr>
            <a:r>
              <a:rPr lang="en-GB" dirty="0"/>
              <a:t>Use driven by employee/group need, not supporting reviews</a:t>
            </a:r>
          </a:p>
          <a:p>
            <a:pPr marL="457200" indent="-457200">
              <a:buFont typeface="+mj-lt"/>
              <a:buAutoNum type="arabicPeriod"/>
            </a:pPr>
            <a:r>
              <a:rPr lang="en-GB" dirty="0"/>
              <a:t>Motivate through self-development, not through reward</a:t>
            </a:r>
          </a:p>
          <a:p>
            <a:pPr marL="457200" indent="-457200">
              <a:buFont typeface="+mj-lt"/>
              <a:buAutoNum type="arabicPeriod"/>
            </a:pPr>
            <a:r>
              <a:rPr lang="en-GB" dirty="0"/>
              <a:t>Assess effectiveness and adapt if necessary, do not assume success</a:t>
            </a:r>
          </a:p>
          <a:p>
            <a:endParaRPr lang="en-GB" dirty="0"/>
          </a:p>
          <a:p>
            <a:endParaRPr lang="en-GB" dirty="0"/>
          </a:p>
          <a:p>
            <a:endParaRPr lang="en-GB" dirty="0"/>
          </a:p>
          <a:p>
            <a:endParaRPr lang="en-GB" dirty="0"/>
          </a:p>
        </p:txBody>
      </p:sp>
      <p:sp>
        <p:nvSpPr>
          <p:cNvPr id="3" name="Title 2"/>
          <p:cNvSpPr>
            <a:spLocks noGrp="1"/>
          </p:cNvSpPr>
          <p:nvPr>
            <p:ph type="ctrTitle"/>
          </p:nvPr>
        </p:nvSpPr>
        <p:spPr/>
        <p:txBody>
          <a:bodyPr>
            <a:normAutofit fontScale="90000"/>
          </a:bodyPr>
          <a:lstStyle/>
          <a:p>
            <a:r>
              <a:rPr lang="en-GB" dirty="0"/>
              <a:t>Principles</a:t>
            </a:r>
          </a:p>
        </p:txBody>
      </p:sp>
    </p:spTree>
    <p:extLst>
      <p:ext uri="{BB962C8B-B14F-4D97-AF65-F5344CB8AC3E}">
        <p14:creationId xmlns:p14="http://schemas.microsoft.com/office/powerpoint/2010/main" val="340099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Illustrative Cycle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659591989"/>
              </p:ext>
            </p:extLst>
          </p:nvPr>
        </p:nvGraphicFramePr>
        <p:xfrm>
          <a:off x="0" y="806245"/>
          <a:ext cx="11605616" cy="537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173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Proficiency Assessment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10103088"/>
              </p:ext>
            </p:extLst>
          </p:nvPr>
        </p:nvGraphicFramePr>
        <p:xfrm>
          <a:off x="468612" y="930441"/>
          <a:ext cx="11497245" cy="4897155"/>
        </p:xfrm>
        <a:graphic>
          <a:graphicData uri="http://schemas.openxmlformats.org/drawingml/2006/table">
            <a:tbl>
              <a:tblPr firstRow="1">
                <a:tableStyleId>{5C22544A-7EE6-4342-B048-85BDC9FD1C3A}</a:tableStyleId>
              </a:tblPr>
              <a:tblGrid>
                <a:gridCol w="1476579">
                  <a:extLst>
                    <a:ext uri="{9D8B030D-6E8A-4147-A177-3AD203B41FA5}">
                      <a16:colId xmlns:a16="http://schemas.microsoft.com/office/drawing/2014/main" val="20000"/>
                    </a:ext>
                  </a:extLst>
                </a:gridCol>
                <a:gridCol w="10020666">
                  <a:extLst>
                    <a:ext uri="{9D8B030D-6E8A-4147-A177-3AD203B41FA5}">
                      <a16:colId xmlns:a16="http://schemas.microsoft.com/office/drawing/2014/main" val="20001"/>
                    </a:ext>
                  </a:extLst>
                </a:gridCol>
              </a:tblGrid>
              <a:tr h="314004">
                <a:tc>
                  <a:txBody>
                    <a:bodyPr/>
                    <a:lstStyle/>
                    <a:p>
                      <a:pPr>
                        <a:lnSpc>
                          <a:spcPct val="107000"/>
                        </a:lnSpc>
                        <a:spcAft>
                          <a:spcPts val="0"/>
                        </a:spcAft>
                      </a:pPr>
                      <a:r>
                        <a:rPr lang="en-GB" sz="2000" dirty="0">
                          <a:effectLst/>
                          <a:latin typeface="+mn-lt"/>
                          <a:ea typeface="+mn-ea"/>
                          <a:cs typeface="+mn-cs"/>
                        </a:rPr>
                        <a:t>Proficiency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Assessment Criteria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4004">
                <a:tc>
                  <a:txBody>
                    <a:bodyPr/>
                    <a:lstStyle/>
                    <a:p>
                      <a:pPr>
                        <a:lnSpc>
                          <a:spcPct val="107000"/>
                        </a:lnSpc>
                        <a:spcAft>
                          <a:spcPts val="0"/>
                        </a:spcAft>
                      </a:pPr>
                      <a:r>
                        <a:rPr lang="en-GB" sz="2000" b="1" dirty="0">
                          <a:solidFill>
                            <a:schemeClr val="bg1"/>
                          </a:solidFill>
                          <a:effectLst/>
                        </a:rPr>
                        <a:t>Unaware</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en-GB" sz="2000" dirty="0">
                          <a:effectLst/>
                        </a:rPr>
                        <a:t>No awareness of proficiency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4004">
                <a:tc>
                  <a:txBody>
                    <a:bodyPr/>
                    <a:lstStyle/>
                    <a:p>
                      <a:pPr>
                        <a:lnSpc>
                          <a:spcPct val="107000"/>
                        </a:lnSpc>
                        <a:spcAft>
                          <a:spcPts val="0"/>
                        </a:spcAft>
                      </a:pPr>
                      <a:r>
                        <a:rPr lang="en-GB" sz="2000" b="1" dirty="0">
                          <a:solidFill>
                            <a:schemeClr val="bg1"/>
                          </a:solidFill>
                          <a:effectLst/>
                        </a:rPr>
                        <a:t>Aware</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en-GB" sz="2000" dirty="0">
                          <a:effectLst/>
                        </a:rPr>
                        <a:t>Aware of one or more dominant forms* but not practicing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06249">
                <a:tc>
                  <a:txBody>
                    <a:bodyPr/>
                    <a:lstStyle/>
                    <a:p>
                      <a:pPr>
                        <a:lnSpc>
                          <a:spcPct val="107000"/>
                        </a:lnSpc>
                        <a:spcAft>
                          <a:spcPts val="0"/>
                        </a:spcAft>
                      </a:pPr>
                      <a:r>
                        <a:rPr lang="en-GB" sz="2000" b="1" dirty="0">
                          <a:solidFill>
                            <a:schemeClr val="bg1"/>
                          </a:solidFill>
                          <a:effectLst/>
                        </a:rPr>
                        <a:t>Follows</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en-GB" sz="2000" dirty="0">
                          <a:effectLst/>
                        </a:rPr>
                        <a:t>Improves through practice of single dominant form on feedback and context</a:t>
                      </a:r>
                    </a:p>
                    <a:p>
                      <a:pPr>
                        <a:lnSpc>
                          <a:spcPct val="107000"/>
                        </a:lnSpc>
                        <a:spcAft>
                          <a:spcPts val="0"/>
                        </a:spcAft>
                      </a:pPr>
                      <a:endParaRPr lang="en-GB" sz="2000" dirty="0">
                        <a:effectLst/>
                      </a:endParaRPr>
                    </a:p>
                    <a:p>
                      <a:pPr>
                        <a:lnSpc>
                          <a:spcPct val="107000"/>
                        </a:lnSpc>
                        <a:spcAft>
                          <a:spcPts val="0"/>
                        </a:spcAft>
                      </a:pPr>
                      <a:r>
                        <a:rPr lang="en-GB" sz="2000" dirty="0">
                          <a:effectLst/>
                        </a:rPr>
                        <a:t>&lt;1 year in Agile environment interacting with teams using the same dominant form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306249">
                <a:tc>
                  <a:txBody>
                    <a:bodyPr/>
                    <a:lstStyle/>
                    <a:p>
                      <a:pPr>
                        <a:lnSpc>
                          <a:spcPct val="107000"/>
                        </a:lnSpc>
                        <a:spcAft>
                          <a:spcPts val="0"/>
                        </a:spcAft>
                      </a:pPr>
                      <a:r>
                        <a:rPr lang="en-GB" sz="2000" b="1" dirty="0">
                          <a:solidFill>
                            <a:schemeClr val="bg1"/>
                          </a:solidFill>
                          <a:effectLst/>
                        </a:rPr>
                        <a:t>Adapts</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en-GB" sz="2000" dirty="0">
                          <a:effectLst/>
                        </a:rPr>
                        <a:t>Adapts dominant form from other forms on feedback and context</a:t>
                      </a:r>
                    </a:p>
                    <a:p>
                      <a:pPr>
                        <a:lnSpc>
                          <a:spcPct val="107000"/>
                        </a:lnSpc>
                        <a:spcAft>
                          <a:spcPts val="0"/>
                        </a:spcAft>
                      </a:pPr>
                      <a:r>
                        <a:rPr lang="en-GB" sz="2000" dirty="0">
                          <a:effectLst/>
                        </a:rPr>
                        <a:t> </a:t>
                      </a:r>
                    </a:p>
                    <a:p>
                      <a:pPr>
                        <a:lnSpc>
                          <a:spcPct val="107000"/>
                        </a:lnSpc>
                        <a:spcAft>
                          <a:spcPts val="0"/>
                        </a:spcAft>
                      </a:pPr>
                      <a:r>
                        <a:rPr lang="en-GB" sz="2000" dirty="0">
                          <a:effectLst/>
                        </a:rPr>
                        <a:t>More than one year interacting with teams that are using different dominant forms and/or learning other forms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306249">
                <a:tc>
                  <a:txBody>
                    <a:bodyPr/>
                    <a:lstStyle/>
                    <a:p>
                      <a:pPr>
                        <a:lnSpc>
                          <a:spcPct val="107000"/>
                        </a:lnSpc>
                        <a:spcAft>
                          <a:spcPts val="0"/>
                        </a:spcAft>
                        <a:tabLst>
                          <a:tab pos="2725420" algn="r"/>
                        </a:tabLst>
                      </a:pPr>
                      <a:r>
                        <a:rPr lang="en-GB" sz="2000" b="1" dirty="0">
                          <a:solidFill>
                            <a:schemeClr val="bg1"/>
                          </a:solidFill>
                          <a:effectLst/>
                        </a:rPr>
                        <a:t>Creates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en-GB" sz="2000" dirty="0">
                          <a:effectLst/>
                        </a:rPr>
                        <a:t>Creates forms not recognisable as the dominant or other forms and adapts on feedback and context</a:t>
                      </a:r>
                    </a:p>
                    <a:p>
                      <a:pPr>
                        <a:lnSpc>
                          <a:spcPct val="107000"/>
                        </a:lnSpc>
                        <a:spcAft>
                          <a:spcPts val="0"/>
                        </a:spcAft>
                      </a:pPr>
                      <a:r>
                        <a:rPr lang="en-GB" sz="2000" dirty="0">
                          <a:effectLst/>
                        </a:rPr>
                        <a:t> </a:t>
                      </a:r>
                    </a:p>
                    <a:p>
                      <a:pPr>
                        <a:lnSpc>
                          <a:spcPct val="107000"/>
                        </a:lnSpc>
                        <a:spcAft>
                          <a:spcPts val="0"/>
                        </a:spcAft>
                      </a:pPr>
                      <a:r>
                        <a:rPr lang="en-GB" sz="2000" dirty="0">
                          <a:effectLst/>
                        </a:rPr>
                        <a:t>10 years Agile experience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Rectangle 6"/>
          <p:cNvSpPr/>
          <p:nvPr/>
        </p:nvSpPr>
        <p:spPr>
          <a:xfrm>
            <a:off x="286713" y="5870901"/>
            <a:ext cx="11861041" cy="646331"/>
          </a:xfrm>
          <a:prstGeom prst="rect">
            <a:avLst/>
          </a:prstGeom>
        </p:spPr>
        <p:txBody>
          <a:bodyPr wrap="square">
            <a:spAutoFit/>
          </a:bodyPr>
          <a:lstStyle/>
          <a:p>
            <a:r>
              <a:rPr lang="en-GB" dirty="0">
                <a:effectLst/>
                <a:ea typeface="Calibri" panose="020F0502020204030204" pitchFamily="34" charset="0"/>
                <a:cs typeface="Times New Roman" panose="02020603050405020304" pitchFamily="18" charset="0"/>
              </a:rPr>
              <a:t>*Dominant form of the proficiency is a well-known approach taken in the Agile community or the accepted internal approach</a:t>
            </a:r>
            <a:endParaRPr lang="en-GB" dirty="0"/>
          </a:p>
        </p:txBody>
      </p:sp>
    </p:spTree>
    <p:extLst>
      <p:ext uri="{BB962C8B-B14F-4D97-AF65-F5344CB8AC3E}">
        <p14:creationId xmlns:p14="http://schemas.microsoft.com/office/powerpoint/2010/main" val="306414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Collaborative Assessment for Prioritisation</a:t>
            </a:r>
          </a:p>
        </p:txBody>
      </p:sp>
      <p:graphicFrame>
        <p:nvGraphicFramePr>
          <p:cNvPr id="7" name="Content Placeholder 3"/>
          <p:cNvGraphicFramePr>
            <a:graphicFrameLocks/>
          </p:cNvGraphicFramePr>
          <p:nvPr>
            <p:extLst>
              <p:ext uri="{D42A27DB-BD31-4B8C-83A1-F6EECF244321}">
                <p14:modId xmlns:p14="http://schemas.microsoft.com/office/powerpoint/2010/main" val="2076711297"/>
              </p:ext>
            </p:extLst>
          </p:nvPr>
        </p:nvGraphicFramePr>
        <p:xfrm>
          <a:off x="468612" y="1485205"/>
          <a:ext cx="11439135" cy="3825950"/>
        </p:xfrm>
        <a:graphic>
          <a:graphicData uri="http://schemas.openxmlformats.org/drawingml/2006/table">
            <a:tbl>
              <a:tblPr firstCol="1">
                <a:tableStyleId>{5C22544A-7EE6-4342-B048-85BDC9FD1C3A}</a:tableStyleId>
              </a:tblPr>
              <a:tblGrid>
                <a:gridCol w="2315685">
                  <a:extLst>
                    <a:ext uri="{9D8B030D-6E8A-4147-A177-3AD203B41FA5}">
                      <a16:colId xmlns:a16="http://schemas.microsoft.com/office/drawing/2014/main" val="20000"/>
                    </a:ext>
                  </a:extLst>
                </a:gridCol>
                <a:gridCol w="9123450">
                  <a:extLst>
                    <a:ext uri="{9D8B030D-6E8A-4147-A177-3AD203B41FA5}">
                      <a16:colId xmlns:a16="http://schemas.microsoft.com/office/drawing/2014/main" val="20001"/>
                    </a:ext>
                  </a:extLst>
                </a:gridCol>
              </a:tblGrid>
              <a:tr h="825376">
                <a:tc>
                  <a:txBody>
                    <a:bodyPr/>
                    <a:lstStyle/>
                    <a:p>
                      <a:pPr>
                        <a:lnSpc>
                          <a:spcPct val="107000"/>
                        </a:lnSpc>
                        <a:spcAft>
                          <a:spcPts val="0"/>
                        </a:spcAft>
                      </a:pPr>
                      <a:r>
                        <a:rPr lang="en-GB" sz="3200" dirty="0">
                          <a:effectLst/>
                          <a:latin typeface="+mn-lt"/>
                        </a:rPr>
                        <a:t>Why:</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To maximise benefit within tolerances and protect quality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00574">
                <a:tc>
                  <a:txBody>
                    <a:bodyPr/>
                    <a:lstStyle/>
                    <a:p>
                      <a:pPr>
                        <a:lnSpc>
                          <a:spcPct val="107000"/>
                        </a:lnSpc>
                        <a:spcAft>
                          <a:spcPts val="0"/>
                        </a:spcAft>
                      </a:pPr>
                      <a:r>
                        <a:rPr lang="en-GB" sz="3200" dirty="0">
                          <a:effectLst/>
                          <a:latin typeface="+mn-lt"/>
                        </a:rPr>
                        <a:t>What it is:</a:t>
                      </a:r>
                      <a:endParaRPr lang="en-GB"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Assigning relative expected values to goals consistent with the appropriate level of decomposition i.e. the longer the planning timeframe the less decomposition required.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ight Arrow 5"/>
          <p:cNvSpPr/>
          <p:nvPr/>
        </p:nvSpPr>
        <p:spPr>
          <a:xfrm>
            <a:off x="7236543" y="4626665"/>
            <a:ext cx="3580810" cy="1560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Guidance</a:t>
            </a:r>
          </a:p>
        </p:txBody>
      </p:sp>
      <p:sp>
        <p:nvSpPr>
          <p:cNvPr id="5" name="Rounded Rectangular Callout 4"/>
          <p:cNvSpPr/>
          <p:nvPr/>
        </p:nvSpPr>
        <p:spPr>
          <a:xfrm>
            <a:off x="153778" y="3897956"/>
            <a:ext cx="7472515" cy="2683561"/>
          </a:xfrm>
          <a:prstGeom prst="wedgeRoundRectCallout">
            <a:avLst>
              <a:gd name="adj1" fmla="val -4561"/>
              <a:gd name="adj2" fmla="val -6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r>
              <a:rPr lang="en-GB" sz="1600" b="1" dirty="0"/>
              <a:t>The Proficiency Assessment drives a conversation:</a:t>
            </a:r>
          </a:p>
          <a:p>
            <a:pPr marL="285750" indent="-285750">
              <a:buFont typeface="Arial" panose="020B0604020202020204" pitchFamily="34" charset="0"/>
              <a:buChar char="•"/>
            </a:pPr>
            <a:r>
              <a:rPr lang="en-GB" sz="1600" dirty="0"/>
              <a:t>Do you understand what is described here?</a:t>
            </a:r>
          </a:p>
          <a:p>
            <a:pPr marL="285750" indent="-285750">
              <a:buFont typeface="Arial" panose="020B0604020202020204" pitchFamily="34" charset="0"/>
              <a:buChar char="•"/>
            </a:pPr>
            <a:r>
              <a:rPr lang="en-GB" sz="1600" dirty="0"/>
              <a:t>Are you doing it?</a:t>
            </a:r>
          </a:p>
          <a:p>
            <a:pPr marL="285750" indent="-285750">
              <a:buFont typeface="Arial" panose="020B0604020202020204" pitchFamily="34" charset="0"/>
              <a:buChar char="•"/>
            </a:pPr>
            <a:r>
              <a:rPr lang="en-GB" sz="1600" dirty="0"/>
              <a:t>How are you doing it?</a:t>
            </a:r>
          </a:p>
          <a:p>
            <a:pPr marL="285750" indent="-285750">
              <a:buFont typeface="Arial" panose="020B0604020202020204" pitchFamily="34" charset="0"/>
              <a:buChar char="•"/>
            </a:pPr>
            <a:r>
              <a:rPr lang="en-GB" sz="1600" dirty="0"/>
              <a:t>What experience do you have in doing it?</a:t>
            </a:r>
          </a:p>
          <a:p>
            <a:pPr marL="285750" indent="-285750">
              <a:buFont typeface="Arial" panose="020B0604020202020204" pitchFamily="34" charset="0"/>
              <a:buChar char="•"/>
            </a:pPr>
            <a:r>
              <a:rPr lang="en-GB" sz="1600" dirty="0"/>
              <a:t>What problems are you facing?</a:t>
            </a:r>
          </a:p>
          <a:p>
            <a:pPr marL="285750" indent="-285750">
              <a:buFont typeface="Arial" panose="020B0604020202020204" pitchFamily="34" charset="0"/>
              <a:buChar char="•"/>
            </a:pPr>
            <a:r>
              <a:rPr lang="en-GB" sz="1600" dirty="0"/>
              <a:t>Does the way of doing it integrate well with group’s way of working?</a:t>
            </a:r>
          </a:p>
          <a:p>
            <a:pPr marL="285750" indent="-285750">
              <a:buFont typeface="Arial" panose="020B0604020202020204" pitchFamily="34" charset="0"/>
              <a:buChar char="•"/>
            </a:pPr>
            <a:r>
              <a:rPr lang="en-GB" sz="1600" dirty="0"/>
              <a:t>How best could you be helped?</a:t>
            </a:r>
          </a:p>
          <a:p>
            <a:pPr marL="285750" indent="-285750">
              <a:buFont typeface="Arial" panose="020B0604020202020204" pitchFamily="34" charset="0"/>
              <a:buChar char="•"/>
            </a:pPr>
            <a:r>
              <a:rPr lang="en-GB" sz="1600" dirty="0"/>
              <a:t>What level of proficiencies are required in what areas?</a:t>
            </a:r>
          </a:p>
          <a:p>
            <a:pPr marL="285750" indent="-285750">
              <a:buFont typeface="Arial" panose="020B0604020202020204" pitchFamily="34" charset="0"/>
              <a:buChar char="•"/>
            </a:pPr>
            <a:r>
              <a:rPr lang="en-GB" sz="1600" dirty="0"/>
              <a:t>Who is the best person, people or group to develop to improve situation? </a:t>
            </a:r>
          </a:p>
          <a:p>
            <a:pPr marL="342900" indent="-342900">
              <a:buFont typeface="Arial" panose="020B0604020202020204" pitchFamily="34" charset="0"/>
              <a:buChar char="•"/>
            </a:pPr>
            <a:endParaRPr lang="en-GB" sz="1600" dirty="0"/>
          </a:p>
        </p:txBody>
      </p:sp>
    </p:spTree>
    <p:extLst>
      <p:ext uri="{BB962C8B-B14F-4D97-AF65-F5344CB8AC3E}">
        <p14:creationId xmlns:p14="http://schemas.microsoft.com/office/powerpoint/2010/main" val="16650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Provide Guidance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81504340"/>
              </p:ext>
            </p:extLst>
          </p:nvPr>
        </p:nvGraphicFramePr>
        <p:xfrm>
          <a:off x="314632" y="1028763"/>
          <a:ext cx="11680722" cy="5401533"/>
        </p:xfrm>
        <a:graphic>
          <a:graphicData uri="http://schemas.openxmlformats.org/drawingml/2006/table">
            <a:tbl>
              <a:tblPr firstRow="1" firstCol="1" bandRow="1">
                <a:tableStyleId>{5C22544A-7EE6-4342-B048-85BDC9FD1C3A}</a:tableStyleId>
              </a:tblPr>
              <a:tblGrid>
                <a:gridCol w="1569942">
                  <a:extLst>
                    <a:ext uri="{9D8B030D-6E8A-4147-A177-3AD203B41FA5}">
                      <a16:colId xmlns:a16="http://schemas.microsoft.com/office/drawing/2014/main" val="20000"/>
                    </a:ext>
                  </a:extLst>
                </a:gridCol>
                <a:gridCol w="6600143">
                  <a:extLst>
                    <a:ext uri="{9D8B030D-6E8A-4147-A177-3AD203B41FA5}">
                      <a16:colId xmlns:a16="http://schemas.microsoft.com/office/drawing/2014/main" val="20001"/>
                    </a:ext>
                  </a:extLst>
                </a:gridCol>
                <a:gridCol w="3510637">
                  <a:extLst>
                    <a:ext uri="{9D8B030D-6E8A-4147-A177-3AD203B41FA5}">
                      <a16:colId xmlns:a16="http://schemas.microsoft.com/office/drawing/2014/main" val="20002"/>
                    </a:ext>
                  </a:extLst>
                </a:gridCol>
              </a:tblGrid>
              <a:tr h="455852">
                <a:tc>
                  <a:txBody>
                    <a:bodyPr/>
                    <a:lstStyle/>
                    <a:p>
                      <a:r>
                        <a:rPr lang="en-GB" dirty="0"/>
                        <a:t>Proficiency</a:t>
                      </a:r>
                    </a:p>
                  </a:txBody>
                  <a:tcPr/>
                </a:tc>
                <a:tc>
                  <a:txBody>
                    <a:bodyPr/>
                    <a:lstStyle/>
                    <a:p>
                      <a:r>
                        <a:rPr lang="en-GB" dirty="0"/>
                        <a:t>Consider</a:t>
                      </a:r>
                    </a:p>
                  </a:txBody>
                  <a:tcPr/>
                </a:tc>
                <a:tc>
                  <a:txBody>
                    <a:bodyPr/>
                    <a:lstStyle/>
                    <a:p>
                      <a:r>
                        <a:rPr lang="en-GB" dirty="0"/>
                        <a:t>Example guidance</a:t>
                      </a:r>
                    </a:p>
                  </a:txBody>
                  <a:tcPr/>
                </a:tc>
                <a:extLst>
                  <a:ext uri="{0D108BD9-81ED-4DB2-BD59-A6C34878D82A}">
                    <a16:rowId xmlns:a16="http://schemas.microsoft.com/office/drawing/2014/main" val="10000"/>
                  </a:ext>
                </a:extLst>
              </a:tr>
              <a:tr h="786813">
                <a:tc>
                  <a:txBody>
                    <a:bodyPr/>
                    <a:lstStyle/>
                    <a:p>
                      <a:r>
                        <a:rPr lang="en-GB" dirty="0"/>
                        <a:t>Unaware</a:t>
                      </a:r>
                    </a:p>
                  </a:txBody>
                  <a:tcPr/>
                </a:tc>
                <a:tc>
                  <a:txBody>
                    <a:bodyPr/>
                    <a:lstStyle/>
                    <a:p>
                      <a:r>
                        <a:rPr lang="en-GB" dirty="0"/>
                        <a:t>General knowledge based training</a:t>
                      </a:r>
                    </a:p>
                  </a:txBody>
                  <a:tcPr/>
                </a:tc>
                <a:tc>
                  <a:txBody>
                    <a:bodyPr/>
                    <a:lstStyle/>
                    <a:p>
                      <a:r>
                        <a:rPr lang="en-GB" dirty="0"/>
                        <a:t>Foundation including Prioritisation</a:t>
                      </a:r>
                    </a:p>
                  </a:txBody>
                  <a:tcPr/>
                </a:tc>
                <a:extLst>
                  <a:ext uri="{0D108BD9-81ED-4DB2-BD59-A6C34878D82A}">
                    <a16:rowId xmlns:a16="http://schemas.microsoft.com/office/drawing/2014/main" val="10001"/>
                  </a:ext>
                </a:extLst>
              </a:tr>
              <a:tr h="786813">
                <a:tc>
                  <a:txBody>
                    <a:bodyPr/>
                    <a:lstStyle/>
                    <a:p>
                      <a:r>
                        <a:rPr lang="en-GB" dirty="0"/>
                        <a:t>Aware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 knowledge or practitioner based training covering one or many forms</a:t>
                      </a:r>
                    </a:p>
                  </a:txBody>
                  <a:tcPr/>
                </a:tc>
                <a:tc>
                  <a:txBody>
                    <a:bodyPr/>
                    <a:lstStyle/>
                    <a:p>
                      <a:r>
                        <a:rPr lang="en-GB" dirty="0"/>
                        <a:t>Practitioner including</a:t>
                      </a:r>
                      <a:r>
                        <a:rPr lang="en-GB" baseline="0" dirty="0"/>
                        <a:t> prioritisation</a:t>
                      </a:r>
                      <a:endParaRPr lang="en-GB" dirty="0"/>
                    </a:p>
                  </a:txBody>
                  <a:tcPr/>
                </a:tc>
                <a:extLst>
                  <a:ext uri="{0D108BD9-81ED-4DB2-BD59-A6C34878D82A}">
                    <a16:rowId xmlns:a16="http://schemas.microsoft.com/office/drawing/2014/main" val="10002"/>
                  </a:ext>
                </a:extLst>
              </a:tr>
              <a:tr h="786813">
                <a:tc>
                  <a:txBody>
                    <a:bodyPr/>
                    <a:lstStyle/>
                    <a:p>
                      <a:r>
                        <a:rPr lang="en-GB" dirty="0"/>
                        <a:t>Follows</a:t>
                      </a:r>
                    </a:p>
                  </a:txBody>
                  <a:tcPr/>
                </a:tc>
                <a:tc>
                  <a:txBody>
                    <a:bodyPr/>
                    <a:lstStyle/>
                    <a:p>
                      <a:r>
                        <a:rPr lang="en-GB" dirty="0"/>
                        <a:t>Coaching or specialised learning in dominant form</a:t>
                      </a:r>
                    </a:p>
                  </a:txBody>
                  <a:tcPr/>
                </a:tc>
                <a:tc>
                  <a:txBody>
                    <a:bodyPr/>
                    <a:lstStyle/>
                    <a:p>
                      <a:r>
                        <a:rPr lang="en-GB" dirty="0"/>
                        <a:t>Get coaching</a:t>
                      </a:r>
                      <a:r>
                        <a:rPr lang="en-GB" baseline="0" dirty="0"/>
                        <a:t> in use of</a:t>
                      </a:r>
                      <a:r>
                        <a:rPr lang="en-GB" dirty="0"/>
                        <a:t> MOSCOW</a:t>
                      </a:r>
                    </a:p>
                  </a:txBody>
                  <a:tcPr/>
                </a:tc>
                <a:extLst>
                  <a:ext uri="{0D108BD9-81ED-4DB2-BD59-A6C34878D82A}">
                    <a16:rowId xmlns:a16="http://schemas.microsoft.com/office/drawing/2014/main" val="10003"/>
                  </a:ext>
                </a:extLst>
              </a:tr>
              <a:tr h="1461224">
                <a:tc>
                  <a:txBody>
                    <a:bodyPr/>
                    <a:lstStyle/>
                    <a:p>
                      <a:r>
                        <a:rPr lang="en-GB" dirty="0"/>
                        <a:t>Adapts</a:t>
                      </a:r>
                    </a:p>
                  </a:txBody>
                  <a:tcPr/>
                </a:tc>
                <a:tc>
                  <a:txBody>
                    <a:bodyPr/>
                    <a:lstStyle/>
                    <a:p>
                      <a:r>
                        <a:rPr lang="en-GB" dirty="0"/>
                        <a:t>Encouragement to improve over dominant form, through experimentation based on learning new approaches, previous experience using other forms or from learning from people who work differently</a:t>
                      </a:r>
                    </a:p>
                  </a:txBody>
                  <a:tcPr/>
                </a:tc>
                <a:tc>
                  <a:txBody>
                    <a:bodyPr/>
                    <a:lstStyle/>
                    <a:p>
                      <a:r>
                        <a:rPr lang="en-GB" dirty="0"/>
                        <a:t>Interact with groups</a:t>
                      </a:r>
                      <a:r>
                        <a:rPr lang="en-GB" baseline="0" dirty="0"/>
                        <a:t> using alternative prioritisation techniques to move to </a:t>
                      </a:r>
                      <a:r>
                        <a:rPr lang="en-GB" dirty="0"/>
                        <a:t>MOSCOW+</a:t>
                      </a:r>
                    </a:p>
                  </a:txBody>
                  <a:tcPr/>
                </a:tc>
                <a:extLst>
                  <a:ext uri="{0D108BD9-81ED-4DB2-BD59-A6C34878D82A}">
                    <a16:rowId xmlns:a16="http://schemas.microsoft.com/office/drawing/2014/main" val="10004"/>
                  </a:ext>
                </a:extLst>
              </a:tr>
              <a:tr h="1124018">
                <a:tc>
                  <a:txBody>
                    <a:bodyPr/>
                    <a:lstStyle/>
                    <a:p>
                      <a:r>
                        <a:rPr lang="en-GB" dirty="0"/>
                        <a:t>Creates</a:t>
                      </a:r>
                    </a:p>
                  </a:txBody>
                  <a:tcPr/>
                </a:tc>
                <a:tc>
                  <a:txBody>
                    <a:bodyPr/>
                    <a:lstStyle/>
                    <a:p>
                      <a:r>
                        <a:rPr lang="en-GB" dirty="0"/>
                        <a:t>Encourage</a:t>
                      </a:r>
                      <a:r>
                        <a:rPr lang="en-GB" baseline="0" dirty="0"/>
                        <a:t> improving technique from use</a:t>
                      </a:r>
                    </a:p>
                    <a:p>
                      <a:endParaRPr lang="en-GB" baseline="0" dirty="0"/>
                    </a:p>
                    <a:p>
                      <a:r>
                        <a:rPr lang="en-GB" baseline="0" dirty="0"/>
                        <a:t>Consider for thought-leadership.</a:t>
                      </a:r>
                      <a:endParaRPr lang="en-GB" dirty="0"/>
                    </a:p>
                  </a:txBody>
                  <a:tcPr/>
                </a:tc>
                <a:tc>
                  <a:txBody>
                    <a:bodyPr/>
                    <a:lstStyle/>
                    <a:p>
                      <a:r>
                        <a:rPr lang="en-GB" dirty="0"/>
                        <a:t>Continue</a:t>
                      </a:r>
                      <a:r>
                        <a:rPr lang="en-GB" baseline="0" dirty="0"/>
                        <a:t> use of unique technique and adapt from feedback. </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1789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431044" y="1473805"/>
            <a:ext cx="11212139" cy="5208087"/>
          </a:xfrm>
          <a:prstGeom prst="rect">
            <a:avLst/>
          </a:prstGeom>
        </p:spPr>
        <p:txBody>
          <a:bodyPr/>
          <a:lstStyle/>
          <a:p>
            <a:pPr marL="0" indent="0" algn="ctr">
              <a:buNone/>
            </a:pPr>
            <a:r>
              <a:rPr lang="en-GB" sz="4800" dirty="0"/>
              <a:t>Evolve Over Define</a:t>
            </a:r>
          </a:p>
          <a:p>
            <a:pPr marL="0" indent="0" algn="ctr">
              <a:buNone/>
            </a:pPr>
            <a:r>
              <a:rPr lang="en-GB" sz="4800" dirty="0"/>
              <a:t>Trust Over Targets</a:t>
            </a:r>
          </a:p>
          <a:p>
            <a:pPr marL="0" indent="0" algn="ctr">
              <a:buNone/>
            </a:pPr>
            <a:r>
              <a:rPr lang="en-GB" sz="4800" dirty="0"/>
              <a:t>What Over How</a:t>
            </a:r>
          </a:p>
          <a:p>
            <a:pPr marL="0" indent="0" algn="ctr">
              <a:buNone/>
            </a:pPr>
            <a:r>
              <a:rPr lang="en-GB" sz="4800" dirty="0"/>
              <a:t>Groups Over Individuals</a:t>
            </a:r>
          </a:p>
          <a:p>
            <a:pPr marL="0" indent="0">
              <a:buNone/>
            </a:pPr>
            <a:endParaRPr lang="en-GB" dirty="0"/>
          </a:p>
        </p:txBody>
      </p:sp>
      <p:sp>
        <p:nvSpPr>
          <p:cNvPr id="2" name="Title 1"/>
          <p:cNvSpPr>
            <a:spLocks noGrp="1"/>
          </p:cNvSpPr>
          <p:nvPr>
            <p:ph type="ctrTitle"/>
          </p:nvPr>
        </p:nvSpPr>
        <p:spPr/>
        <p:txBody>
          <a:bodyPr>
            <a:normAutofit fontScale="90000"/>
          </a:bodyPr>
          <a:lstStyle/>
          <a:p>
            <a:r>
              <a:rPr lang="en-GB" dirty="0"/>
              <a:t>In Summary</a:t>
            </a:r>
          </a:p>
        </p:txBody>
      </p:sp>
    </p:spTree>
    <p:extLst>
      <p:ext uri="{BB962C8B-B14F-4D97-AF65-F5344CB8AC3E}">
        <p14:creationId xmlns:p14="http://schemas.microsoft.com/office/powerpoint/2010/main" val="1472727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29575" y="930441"/>
            <a:ext cx="4162425" cy="5295900"/>
          </a:xfrm>
          <a:prstGeom prst="rect">
            <a:avLst/>
          </a:prstGeom>
        </p:spPr>
      </p:pic>
      <p:sp>
        <p:nvSpPr>
          <p:cNvPr id="6" name="Text Placeholder 5"/>
          <p:cNvSpPr>
            <a:spLocks noGrp="1"/>
          </p:cNvSpPr>
          <p:nvPr>
            <p:ph type="body" sz="quarter" idx="11"/>
          </p:nvPr>
        </p:nvSpPr>
        <p:spPr>
          <a:xfrm>
            <a:off x="414868" y="1267327"/>
            <a:ext cx="8483326" cy="5208087"/>
          </a:xfrm>
        </p:spPr>
        <p:txBody>
          <a:bodyPr/>
          <a:lstStyle/>
          <a:p>
            <a:pPr marL="342900" indent="-342900">
              <a:buFont typeface="Arial" panose="020B0604020202020204" pitchFamily="34" charset="0"/>
              <a:buChar char="•"/>
            </a:pPr>
            <a:r>
              <a:rPr lang="en-GB" i="1" dirty="0"/>
              <a:t>“Perfection is achieved, not when there is nothing more to add, but when there is nothing left to take away” – </a:t>
            </a:r>
            <a:r>
              <a:rPr lang="en-GB" dirty="0"/>
              <a:t>Antoine de Saint-</a:t>
            </a:r>
            <a:r>
              <a:rPr lang="en-GB" dirty="0" err="1"/>
              <a:t>Exupéry</a:t>
            </a:r>
            <a:endParaRPr lang="en-GB" dirty="0"/>
          </a:p>
          <a:p>
            <a:pPr marL="342900" indent="-342900">
              <a:buFont typeface="Arial" panose="020B0604020202020204" pitchFamily="34" charset="0"/>
              <a:buChar char="•"/>
            </a:pPr>
            <a:r>
              <a:rPr lang="en-GB" dirty="0"/>
              <a:t>We need your help to perfect our Agile Proficiency Framework</a:t>
            </a:r>
          </a:p>
          <a:p>
            <a:pPr marL="342900" indent="-342900">
              <a:buFont typeface="Arial" panose="020B0604020202020204" pitchFamily="34" charset="0"/>
              <a:buChar char="•"/>
            </a:pPr>
            <a:r>
              <a:rPr lang="en-GB" dirty="0"/>
              <a:t>“</a:t>
            </a:r>
            <a:r>
              <a:rPr lang="en-GB" i="1" dirty="0"/>
              <a:t>A Goal Without a Plan is Just a Wish” – </a:t>
            </a:r>
            <a:r>
              <a:rPr lang="en-GB" dirty="0"/>
              <a:t>Antoine de Saint-</a:t>
            </a:r>
            <a:r>
              <a:rPr lang="en-GB" dirty="0" err="1"/>
              <a:t>Exupéry</a:t>
            </a:r>
            <a:endParaRPr lang="en-GB" dirty="0"/>
          </a:p>
          <a:p>
            <a:pPr marL="342900" indent="-342900">
              <a:buFont typeface="Arial" panose="020B0604020202020204" pitchFamily="34" charset="0"/>
              <a:buChar char="•"/>
            </a:pPr>
            <a:r>
              <a:rPr lang="en-GB" dirty="0"/>
              <a:t>If you are interested in being part of a working group to help us achieve our goal of developing an Agile Proficiency Framework, come and see Phil and Ian at Stand 114 (the QA just behind you)</a:t>
            </a:r>
          </a:p>
        </p:txBody>
      </p:sp>
      <p:sp>
        <p:nvSpPr>
          <p:cNvPr id="5" name="Title 4"/>
          <p:cNvSpPr>
            <a:spLocks noGrp="1"/>
          </p:cNvSpPr>
          <p:nvPr>
            <p:ph type="ctrTitle"/>
          </p:nvPr>
        </p:nvSpPr>
        <p:spPr/>
        <p:txBody>
          <a:bodyPr>
            <a:normAutofit fontScale="90000"/>
          </a:bodyPr>
          <a:lstStyle/>
          <a:p>
            <a:r>
              <a:rPr lang="en-GB" dirty="0"/>
              <a:t>Call to Action</a:t>
            </a:r>
          </a:p>
        </p:txBody>
      </p:sp>
      <p:sp>
        <p:nvSpPr>
          <p:cNvPr id="8" name="Rectangle 7"/>
          <p:cNvSpPr/>
          <p:nvPr/>
        </p:nvSpPr>
        <p:spPr>
          <a:xfrm>
            <a:off x="9388876" y="6581001"/>
            <a:ext cx="2887202" cy="276999"/>
          </a:xfrm>
          <a:prstGeom prst="rect">
            <a:avLst/>
          </a:prstGeom>
        </p:spPr>
        <p:txBody>
          <a:bodyPr wrap="none">
            <a:spAutoFit/>
          </a:bodyPr>
          <a:lstStyle/>
          <a:p>
            <a:pPr algn="ctr"/>
            <a:r>
              <a:rPr lang="en-US" sz="1200" dirty="0"/>
              <a:t>Image Source: </a:t>
            </a:r>
            <a:r>
              <a:rPr lang="en-US" sz="1200" dirty="0">
                <a:hlinkClick r:id="rId3"/>
              </a:rPr>
              <a:t>www.thelittleprince.com</a:t>
            </a:r>
            <a:endParaRPr lang="en-US" sz="1200" dirty="0"/>
          </a:p>
        </p:txBody>
      </p:sp>
    </p:spTree>
    <p:extLst>
      <p:ext uri="{BB962C8B-B14F-4D97-AF65-F5344CB8AC3E}">
        <p14:creationId xmlns:p14="http://schemas.microsoft.com/office/powerpoint/2010/main" val="2535018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Developing an Agile Proficiency Framework</a:t>
            </a:r>
          </a:p>
        </p:txBody>
      </p:sp>
      <p:sp>
        <p:nvSpPr>
          <p:cNvPr id="3" name="Subtitle 2"/>
          <p:cNvSpPr>
            <a:spLocks noGrp="1"/>
          </p:cNvSpPr>
          <p:nvPr>
            <p:ph type="body" sz="quarter" idx="11"/>
          </p:nvPr>
        </p:nvSpPr>
        <p:spPr>
          <a:xfrm>
            <a:off x="914396" y="3774141"/>
            <a:ext cx="10363200" cy="1776913"/>
          </a:xfrm>
        </p:spPr>
        <p:txBody>
          <a:bodyPr/>
          <a:lstStyle/>
          <a:p>
            <a:r>
              <a:rPr lang="en-GB" dirty="0"/>
              <a:t>Project Challenge - 6</a:t>
            </a:r>
            <a:r>
              <a:rPr lang="en-GB" baseline="30000" dirty="0"/>
              <a:t>th</a:t>
            </a:r>
            <a:r>
              <a:rPr lang="en-GB" dirty="0"/>
              <a:t> March 2018</a:t>
            </a:r>
          </a:p>
          <a:p>
            <a:r>
              <a:rPr lang="en-GB" dirty="0"/>
              <a:t>Phil </a:t>
            </a:r>
            <a:r>
              <a:rPr lang="en-GB" dirty="0" err="1"/>
              <a:t>Stirpé</a:t>
            </a:r>
            <a:r>
              <a:rPr lang="en-GB" dirty="0"/>
              <a:t> – Director of Agile and Projects</a:t>
            </a:r>
          </a:p>
          <a:p>
            <a:r>
              <a:rPr lang="en-GB" dirty="0"/>
              <a:t>Ian Clarkson – Head of Organisational Consultancy</a:t>
            </a:r>
          </a:p>
        </p:txBody>
      </p:sp>
    </p:spTree>
    <p:extLst>
      <p:ext uri="{BB962C8B-B14F-4D97-AF65-F5344CB8AC3E}">
        <p14:creationId xmlns:p14="http://schemas.microsoft.com/office/powerpoint/2010/main" val="201225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B056-1A4B-4827-8DF6-E523C51C4C25}"/>
              </a:ext>
            </a:extLst>
          </p:cNvPr>
          <p:cNvSpPr>
            <a:spLocks noGrp="1"/>
          </p:cNvSpPr>
          <p:nvPr>
            <p:ph type="ctrTitle"/>
          </p:nvPr>
        </p:nvSpPr>
        <p:spPr>
          <a:xfrm>
            <a:off x="969193" y="250153"/>
            <a:ext cx="10363200" cy="1648326"/>
          </a:xfrm>
        </p:spPr>
        <p:txBody>
          <a:bodyPr>
            <a:normAutofit/>
          </a:bodyPr>
          <a:lstStyle/>
          <a:p>
            <a:r>
              <a:rPr lang="en-GB" i="1" dirty="0"/>
              <a:t>“These aren’t the competencies you’re looking for”</a:t>
            </a:r>
          </a:p>
        </p:txBody>
      </p:sp>
      <p:sp>
        <p:nvSpPr>
          <p:cNvPr id="17" name="Rectangle 16"/>
          <p:cNvSpPr/>
          <p:nvPr/>
        </p:nvSpPr>
        <p:spPr>
          <a:xfrm>
            <a:off x="0" y="6361468"/>
            <a:ext cx="2576052" cy="471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2012539" y="1871834"/>
            <a:ext cx="8492819" cy="4753019"/>
          </a:xfrm>
          <a:prstGeom prst="rect">
            <a:avLst/>
          </a:prstGeom>
        </p:spPr>
      </p:pic>
      <p:sp>
        <p:nvSpPr>
          <p:cNvPr id="5" name="Rectangle 4"/>
          <p:cNvSpPr/>
          <p:nvPr/>
        </p:nvSpPr>
        <p:spPr>
          <a:xfrm>
            <a:off x="9780485" y="6624853"/>
            <a:ext cx="2477601" cy="276999"/>
          </a:xfrm>
          <a:prstGeom prst="rect">
            <a:avLst/>
          </a:prstGeom>
        </p:spPr>
        <p:txBody>
          <a:bodyPr wrap="none">
            <a:spAutoFit/>
          </a:bodyPr>
          <a:lstStyle/>
          <a:p>
            <a:pPr algn="ctr"/>
            <a:r>
              <a:rPr lang="en-US" sz="1200" dirty="0"/>
              <a:t>Image Source: </a:t>
            </a:r>
            <a:r>
              <a:rPr lang="en-US" sz="1200" dirty="0">
                <a:hlinkClick r:id="rId3"/>
              </a:rPr>
              <a:t>www.starwars.com</a:t>
            </a:r>
            <a:r>
              <a:rPr lang="en-US" sz="1200" dirty="0"/>
              <a:t> </a:t>
            </a:r>
          </a:p>
        </p:txBody>
      </p:sp>
      <p:sp>
        <p:nvSpPr>
          <p:cNvPr id="6" name="TextBox 5"/>
          <p:cNvSpPr txBox="1"/>
          <p:nvPr/>
        </p:nvSpPr>
        <p:spPr>
          <a:xfrm>
            <a:off x="186813" y="1926774"/>
            <a:ext cx="782380" cy="492443"/>
          </a:xfrm>
          <a:prstGeom prst="rect">
            <a:avLst/>
          </a:prstGeom>
          <a:noFill/>
        </p:spPr>
        <p:txBody>
          <a:bodyPr wrap="square" rtlCol="0">
            <a:spAutoFit/>
          </a:bodyPr>
          <a:lstStyle/>
          <a:p>
            <a:r>
              <a:rPr lang="en-GB" sz="2600" dirty="0"/>
              <a:t>Ian</a:t>
            </a:r>
          </a:p>
        </p:txBody>
      </p:sp>
      <p:cxnSp>
        <p:nvCxnSpPr>
          <p:cNvPr id="8" name="Straight Arrow Connector 7"/>
          <p:cNvCxnSpPr/>
          <p:nvPr/>
        </p:nvCxnSpPr>
        <p:spPr>
          <a:xfrm>
            <a:off x="766916" y="2261419"/>
            <a:ext cx="1730478" cy="953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862546" y="1939446"/>
            <a:ext cx="782380" cy="492443"/>
          </a:xfrm>
          <a:prstGeom prst="rect">
            <a:avLst/>
          </a:prstGeom>
          <a:noFill/>
        </p:spPr>
        <p:txBody>
          <a:bodyPr wrap="square" rtlCol="0">
            <a:spAutoFit/>
          </a:bodyPr>
          <a:lstStyle/>
          <a:p>
            <a:r>
              <a:rPr lang="en-GB" sz="2600" dirty="0"/>
              <a:t>Phil</a:t>
            </a:r>
          </a:p>
        </p:txBody>
      </p:sp>
      <p:cxnSp>
        <p:nvCxnSpPr>
          <p:cNvPr id="18" name="Straight Arrow Connector 17"/>
          <p:cNvCxnSpPr/>
          <p:nvPr/>
        </p:nvCxnSpPr>
        <p:spPr>
          <a:xfrm flipH="1">
            <a:off x="8967019" y="2261419"/>
            <a:ext cx="1895528" cy="3932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8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BFE32-F8F1-4497-B4C5-00EBABE883C5}"/>
              </a:ext>
            </a:extLst>
          </p:cNvPr>
          <p:cNvSpPr>
            <a:spLocks noGrp="1"/>
          </p:cNvSpPr>
          <p:nvPr>
            <p:ph type="body" sz="quarter" idx="11"/>
          </p:nvPr>
        </p:nvSpPr>
        <p:spPr/>
        <p:txBody>
          <a:bodyPr/>
          <a:lstStyle/>
          <a:p>
            <a:endParaRPr lang="en-GB"/>
          </a:p>
        </p:txBody>
      </p:sp>
      <p:sp>
        <p:nvSpPr>
          <p:cNvPr id="3" name="Title 2">
            <a:extLst>
              <a:ext uri="{FF2B5EF4-FFF2-40B4-BE49-F238E27FC236}">
                <a16:creationId xmlns:a16="http://schemas.microsoft.com/office/drawing/2014/main" id="{BC16DF9E-3E87-402F-A039-20CFF9251295}"/>
              </a:ext>
            </a:extLst>
          </p:cNvPr>
          <p:cNvSpPr>
            <a:spLocks noGrp="1"/>
          </p:cNvSpPr>
          <p:nvPr>
            <p:ph type="ctrTitle"/>
          </p:nvPr>
        </p:nvSpPr>
        <p:spPr/>
        <p:txBody>
          <a:bodyPr>
            <a:normAutofit fontScale="90000"/>
          </a:bodyPr>
          <a:lstStyle/>
          <a:p>
            <a:endParaRPr lang="en-GB"/>
          </a:p>
        </p:txBody>
      </p:sp>
      <p:pic>
        <p:nvPicPr>
          <p:cNvPr id="1026" name="Picture 2" descr="Lost in La Mancha (2002)">
            <a:extLst>
              <a:ext uri="{FF2B5EF4-FFF2-40B4-BE49-F238E27FC236}">
                <a16:creationId xmlns:a16="http://schemas.microsoft.com/office/drawing/2014/main" id="{417D4C58-BC9D-4C45-A877-86822FBDC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704" y="1267327"/>
            <a:ext cx="3536302" cy="5253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D85EC7-BCF6-48C4-8BE7-882E604F5E0A}"/>
              </a:ext>
            </a:extLst>
          </p:cNvPr>
          <p:cNvPicPr>
            <a:picLocks noChangeAspect="1"/>
          </p:cNvPicPr>
          <p:nvPr/>
        </p:nvPicPr>
        <p:blipFill>
          <a:blip r:embed="rId4"/>
          <a:stretch>
            <a:fillRect/>
          </a:stretch>
        </p:blipFill>
        <p:spPr>
          <a:xfrm>
            <a:off x="414867" y="1622171"/>
            <a:ext cx="7675837" cy="4587117"/>
          </a:xfrm>
          <a:prstGeom prst="rect">
            <a:avLst/>
          </a:prstGeom>
        </p:spPr>
      </p:pic>
    </p:spTree>
    <p:extLst>
      <p:ext uri="{BB962C8B-B14F-4D97-AF65-F5344CB8AC3E}">
        <p14:creationId xmlns:p14="http://schemas.microsoft.com/office/powerpoint/2010/main" val="329323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p:txBody>
          <a:bodyPr>
            <a:normAutofit fontScale="92500" lnSpcReduction="10000"/>
          </a:bodyPr>
          <a:lstStyle/>
          <a:p>
            <a:pPr marL="342900" indent="-342900">
              <a:buFont typeface="Arial" panose="020B0604020202020204" pitchFamily="34" charset="0"/>
              <a:buChar char="•"/>
            </a:pPr>
            <a:r>
              <a:rPr lang="en-GB" dirty="0"/>
              <a:t>Rationalise why a traditional competence approach is unlikely to be effective in developing people for Agile working</a:t>
            </a:r>
          </a:p>
          <a:p>
            <a:pPr marL="342900" indent="-342900">
              <a:buFont typeface="Arial" panose="020B0604020202020204" pitchFamily="34" charset="0"/>
              <a:buChar char="•"/>
            </a:pPr>
            <a:r>
              <a:rPr lang="en-GB" dirty="0"/>
              <a:t>Explain why taking a “cultivation” approach to people development may be more effective</a:t>
            </a:r>
          </a:p>
          <a:p>
            <a:pPr marL="342900" indent="-342900">
              <a:buFont typeface="Arial" panose="020B0604020202020204" pitchFamily="34" charset="0"/>
              <a:buChar char="•"/>
            </a:pPr>
            <a:r>
              <a:rPr lang="en-GB" dirty="0"/>
              <a:t>Convey why the style of motivation needs to be different in a cultivation culture</a:t>
            </a:r>
          </a:p>
          <a:p>
            <a:pPr marL="342900" indent="-342900">
              <a:buFont typeface="Arial" panose="020B0604020202020204" pitchFamily="34" charset="0"/>
              <a:buChar char="•"/>
            </a:pPr>
            <a:r>
              <a:rPr lang="en-GB" dirty="0"/>
              <a:t>Understand there is no single way of working or method in Agile, only acknowledgement of what needs to be done and why it is needed</a:t>
            </a:r>
          </a:p>
          <a:p>
            <a:pPr marL="342900" indent="-342900">
              <a:buFont typeface="Arial" panose="020B0604020202020204" pitchFamily="34" charset="0"/>
              <a:buChar char="•"/>
            </a:pPr>
            <a:r>
              <a:rPr lang="en-GB" dirty="0"/>
              <a:t>Accept that what needs to be done can be shared by many individuals with varying depth of knowledge depending on context</a:t>
            </a:r>
          </a:p>
          <a:p>
            <a:pPr marL="342900" indent="-342900">
              <a:buFont typeface="Arial" panose="020B0604020202020204" pitchFamily="34" charset="0"/>
              <a:buChar char="•"/>
            </a:pPr>
            <a:r>
              <a:rPr lang="en-GB" dirty="0"/>
              <a:t>Comprehend how the Agile Proficiency Framework can be rationalised from the above</a:t>
            </a:r>
          </a:p>
          <a:p>
            <a:pPr marL="342900" indent="-342900">
              <a:buFont typeface="Arial" panose="020B0604020202020204" pitchFamily="34" charset="0"/>
              <a:buChar char="•"/>
            </a:pPr>
            <a:r>
              <a:rPr lang="en-GB" dirty="0"/>
              <a:t>Call to Action – call for volunteers to help evolve the work done thus far!</a:t>
            </a:r>
          </a:p>
        </p:txBody>
      </p:sp>
      <p:sp>
        <p:nvSpPr>
          <p:cNvPr id="4" name="Title 3"/>
          <p:cNvSpPr>
            <a:spLocks noGrp="1"/>
          </p:cNvSpPr>
          <p:nvPr>
            <p:ph type="ctrTitle"/>
          </p:nvPr>
        </p:nvSpPr>
        <p:spPr/>
        <p:txBody>
          <a:bodyPr>
            <a:normAutofit fontScale="90000"/>
          </a:bodyPr>
          <a:lstStyle/>
          <a:p>
            <a:r>
              <a:rPr lang="en-GB" dirty="0"/>
              <a:t>Objectives of this Session</a:t>
            </a:r>
          </a:p>
        </p:txBody>
      </p:sp>
    </p:spTree>
    <p:extLst>
      <p:ext uri="{BB962C8B-B14F-4D97-AF65-F5344CB8AC3E}">
        <p14:creationId xmlns:p14="http://schemas.microsoft.com/office/powerpoint/2010/main" val="332880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Evolve Over Define</a:t>
            </a:r>
          </a:p>
        </p:txBody>
      </p:sp>
      <p:sp>
        <p:nvSpPr>
          <p:cNvPr id="3" name="Text Placeholder 2"/>
          <p:cNvSpPr>
            <a:spLocks noGrp="1"/>
          </p:cNvSpPr>
          <p:nvPr>
            <p:ph type="body" sz="quarter" idx="11"/>
          </p:nvPr>
        </p:nvSpPr>
        <p:spPr/>
        <p:txBody>
          <a:bodyPr/>
          <a:lstStyle/>
          <a:p>
            <a:r>
              <a:rPr lang="en-GB" dirty="0"/>
              <a:t>Cultivation Over Competence</a:t>
            </a:r>
          </a:p>
        </p:txBody>
      </p:sp>
    </p:spTree>
    <p:extLst>
      <p:ext uri="{BB962C8B-B14F-4D97-AF65-F5344CB8AC3E}">
        <p14:creationId xmlns:p14="http://schemas.microsoft.com/office/powerpoint/2010/main" val="15432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noFill/>
        </p:spPr>
        <p:txBody>
          <a:bodyPr>
            <a:normAutofit fontScale="90000"/>
          </a:bodyPr>
          <a:lstStyle/>
          <a:p>
            <a:r>
              <a:rPr lang="en-GB" sz="4800" dirty="0"/>
              <a:t>Four Values of the Agile Manifesto</a:t>
            </a:r>
          </a:p>
        </p:txBody>
      </p:sp>
      <p:sp>
        <p:nvSpPr>
          <p:cNvPr id="6" name="Text Placeholder 2"/>
          <p:cNvSpPr>
            <a:spLocks noGrp="1"/>
          </p:cNvSpPr>
          <p:nvPr>
            <p:ph type="body" sz="quarter" idx="4294967295"/>
          </p:nvPr>
        </p:nvSpPr>
        <p:spPr>
          <a:xfrm>
            <a:off x="9301317" y="6571282"/>
            <a:ext cx="3325813" cy="419100"/>
          </a:xfrm>
          <a:prstGeom prst="rect">
            <a:avLst/>
          </a:prstGeom>
        </p:spPr>
        <p:txBody>
          <a:bodyPr>
            <a:noAutofit/>
          </a:bodyPr>
          <a:lstStyle/>
          <a:p>
            <a:pPr marL="0" indent="0" algn="ctr">
              <a:buNone/>
            </a:pPr>
            <a:r>
              <a:rPr lang="en-US" sz="1200" dirty="0"/>
              <a:t>Source: </a:t>
            </a:r>
            <a:r>
              <a:rPr lang="en-US" sz="1200" dirty="0">
                <a:hlinkClick r:id="rId3"/>
              </a:rPr>
              <a:t>http://agilemanifesto.org</a:t>
            </a:r>
            <a:r>
              <a:rPr lang="en-US" sz="1200" dirty="0"/>
              <a:t> </a:t>
            </a: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4186" r="5936"/>
          <a:stretch/>
        </p:blipFill>
        <p:spPr bwMode="auto">
          <a:xfrm>
            <a:off x="533890" y="1045845"/>
            <a:ext cx="9626110" cy="5224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ounded Rectangular Callout 1"/>
          <p:cNvSpPr/>
          <p:nvPr/>
        </p:nvSpPr>
        <p:spPr>
          <a:xfrm>
            <a:off x="8679041" y="1556001"/>
            <a:ext cx="3346704" cy="3421938"/>
          </a:xfrm>
          <a:prstGeom prst="wedgeRoundRectCallout">
            <a:avLst>
              <a:gd name="adj1" fmla="val -66673"/>
              <a:gd name="adj2" fmla="val -324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Author’s of Agile Manifesto believed that software could not be implemented by defining work up front. Alternatively they believed that an adaptive approach based on feedback was more appropriate.</a:t>
            </a:r>
          </a:p>
          <a:p>
            <a:pPr algn="ctr"/>
            <a:endParaRPr lang="en-GB" dirty="0"/>
          </a:p>
          <a:p>
            <a:pPr algn="ctr"/>
            <a:r>
              <a:rPr lang="en-GB" dirty="0"/>
              <a:t>This was articulated by the values of the Agile Manifesto</a:t>
            </a:r>
          </a:p>
        </p:txBody>
      </p:sp>
    </p:spTree>
    <p:extLst>
      <p:ext uri="{BB962C8B-B14F-4D97-AF65-F5344CB8AC3E}">
        <p14:creationId xmlns:p14="http://schemas.microsoft.com/office/powerpoint/2010/main" val="42764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Schneider’s Cultural Model</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095" y="967878"/>
            <a:ext cx="7021282" cy="5509123"/>
          </a:xfrm>
          <a:prstGeom prst="rect">
            <a:avLst/>
          </a:prstGeom>
          <a:effectLst>
            <a:outerShdw blurRad="50800" dist="50800" dir="5400000" algn="ctr" rotWithShape="0">
              <a:schemeClr val="bg1"/>
            </a:outerShdw>
          </a:effectLst>
        </p:spPr>
      </p:pic>
      <p:sp>
        <p:nvSpPr>
          <p:cNvPr id="5" name="Rounded Rectangular Callout 4"/>
          <p:cNvSpPr/>
          <p:nvPr/>
        </p:nvSpPr>
        <p:spPr>
          <a:xfrm>
            <a:off x="197855" y="3316039"/>
            <a:ext cx="1869539" cy="812800"/>
          </a:xfrm>
          <a:prstGeom prst="wedgeRoundRectCallout">
            <a:avLst>
              <a:gd name="adj1" fmla="val 75857"/>
              <a:gd name="adj2" fmla="val -2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degree to which people make decisions</a:t>
            </a:r>
          </a:p>
        </p:txBody>
      </p:sp>
      <p:sp>
        <p:nvSpPr>
          <p:cNvPr id="7" name="Rounded Rectangular Callout 6"/>
          <p:cNvSpPr/>
          <p:nvPr/>
        </p:nvSpPr>
        <p:spPr>
          <a:xfrm>
            <a:off x="9646448" y="1312683"/>
            <a:ext cx="2397666" cy="1058227"/>
          </a:xfrm>
          <a:prstGeom prst="wedgeRoundRectCallout">
            <a:avLst>
              <a:gd name="adj1" fmla="val -184496"/>
              <a:gd name="adj2" fmla="val -16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degree to which people focus on the present or future</a:t>
            </a:r>
          </a:p>
        </p:txBody>
      </p:sp>
      <p:sp>
        <p:nvSpPr>
          <p:cNvPr id="8" name="Rounded Rectangular Callout 7"/>
          <p:cNvSpPr/>
          <p:nvPr/>
        </p:nvSpPr>
        <p:spPr>
          <a:xfrm>
            <a:off x="160134" y="1312683"/>
            <a:ext cx="2174240" cy="812800"/>
          </a:xfrm>
          <a:prstGeom prst="wedgeRoundRectCallout">
            <a:avLst>
              <a:gd name="adj1" fmla="val 82990"/>
              <a:gd name="adj2" fmla="val 90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 making decisions re day-to-day work</a:t>
            </a:r>
          </a:p>
        </p:txBody>
      </p:sp>
      <p:sp>
        <p:nvSpPr>
          <p:cNvPr id="10" name="Rounded Rectangular Callout 9"/>
          <p:cNvSpPr/>
          <p:nvPr/>
        </p:nvSpPr>
        <p:spPr>
          <a:xfrm>
            <a:off x="153041" y="4977477"/>
            <a:ext cx="2174240" cy="812800"/>
          </a:xfrm>
          <a:prstGeom prst="wedgeRoundRectCallout">
            <a:avLst>
              <a:gd name="adj1" fmla="val 79167"/>
              <a:gd name="adj2" fmla="val -2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 making decisions to achieve goals</a:t>
            </a:r>
          </a:p>
        </p:txBody>
      </p:sp>
      <p:sp>
        <p:nvSpPr>
          <p:cNvPr id="11" name="Rounded Rectangular Callout 10"/>
          <p:cNvSpPr/>
          <p:nvPr/>
        </p:nvSpPr>
        <p:spPr>
          <a:xfrm>
            <a:off x="9869874" y="3316039"/>
            <a:ext cx="2174240" cy="812800"/>
          </a:xfrm>
          <a:prstGeom prst="wedgeRoundRectCallout">
            <a:avLst>
              <a:gd name="adj1" fmla="val -141946"/>
              <a:gd name="adj2" fmla="val -69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Company makes decisions re day-to-day work</a:t>
            </a:r>
          </a:p>
        </p:txBody>
      </p:sp>
      <p:sp>
        <p:nvSpPr>
          <p:cNvPr id="13" name="Rounded Rectangular Callout 12"/>
          <p:cNvSpPr/>
          <p:nvPr/>
        </p:nvSpPr>
        <p:spPr>
          <a:xfrm>
            <a:off x="9869874" y="4977477"/>
            <a:ext cx="2174240" cy="812800"/>
          </a:xfrm>
          <a:prstGeom prst="wedgeRoundRectCallout">
            <a:avLst>
              <a:gd name="adj1" fmla="val -103331"/>
              <a:gd name="adj2" fmla="val -41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Company makes decisions to achieve goals</a:t>
            </a:r>
          </a:p>
        </p:txBody>
      </p:sp>
      <p:sp>
        <p:nvSpPr>
          <p:cNvPr id="12" name="Rectangle 11"/>
          <p:cNvSpPr/>
          <p:nvPr/>
        </p:nvSpPr>
        <p:spPr>
          <a:xfrm>
            <a:off x="7790101" y="6581001"/>
            <a:ext cx="4509761" cy="276999"/>
          </a:xfrm>
          <a:prstGeom prst="rect">
            <a:avLst/>
          </a:prstGeom>
        </p:spPr>
        <p:txBody>
          <a:bodyPr wrap="none">
            <a:spAutoFit/>
          </a:bodyPr>
          <a:lstStyle/>
          <a:p>
            <a:r>
              <a:rPr lang="en-US" sz="1200" dirty="0"/>
              <a:t>Source: 'The Reengineering Alternative,' William Schneider, 2010</a:t>
            </a:r>
            <a:endParaRPr lang="en-GB" sz="1200" dirty="0"/>
          </a:p>
        </p:txBody>
      </p:sp>
    </p:spTree>
    <p:extLst>
      <p:ext uri="{BB962C8B-B14F-4D97-AF65-F5344CB8AC3E}">
        <p14:creationId xmlns:p14="http://schemas.microsoft.com/office/powerpoint/2010/main" val="29641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Lst>
  </p:timing>
</p:sld>
</file>

<file path=ppt/theme/theme1.xml><?xml version="1.0" encoding="utf-8"?>
<a:theme xmlns:a="http://schemas.openxmlformats.org/drawingml/2006/main" name="1_Office Theme">
  <a:themeElements>
    <a:clrScheme name="QA">
      <a:dk1>
        <a:srgbClr val="303030"/>
      </a:dk1>
      <a:lt1>
        <a:sysClr val="window" lastClr="FFFFFF"/>
      </a:lt1>
      <a:dk2>
        <a:srgbClr val="134983"/>
      </a:dk2>
      <a:lt2>
        <a:srgbClr val="F3F3F3"/>
      </a:lt2>
      <a:accent1>
        <a:srgbClr val="0E3C58"/>
      </a:accent1>
      <a:accent2>
        <a:srgbClr val="4591CE"/>
      </a:accent2>
      <a:accent3>
        <a:srgbClr val="18BF2B"/>
      </a:accent3>
      <a:accent4>
        <a:srgbClr val="7713B2"/>
      </a:accent4>
      <a:accent5>
        <a:srgbClr val="F08300"/>
      </a:accent5>
      <a:accent6>
        <a:srgbClr val="E50049"/>
      </a:accent6>
      <a:hlink>
        <a:srgbClr val="005BAA"/>
      </a:hlink>
      <a:folHlink>
        <a:srgbClr val="005BAA"/>
      </a:folHlink>
    </a:clrScheme>
    <a:fontScheme name="Segoe UI">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TotalTime>
  <Words>1976</Words>
  <Application>Microsoft Office PowerPoint</Application>
  <PresentationFormat>Widescreen</PresentationFormat>
  <Paragraphs>348</Paragraphs>
  <Slides>37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Segoe UI</vt:lpstr>
      <vt:lpstr>Segoe UI Light</vt:lpstr>
      <vt:lpstr>Times New Roman</vt:lpstr>
      <vt:lpstr>1_Office Theme</vt:lpstr>
      <vt:lpstr>Building your Agile Competence … in an Agile Way!</vt:lpstr>
      <vt:lpstr>Building your Agile Competence … in an Agile Way!</vt:lpstr>
      <vt:lpstr>Developing an Agile Proficiency Framework</vt:lpstr>
      <vt:lpstr>“These aren’t the competencies you’re looking for”</vt:lpstr>
      <vt:lpstr>PowerPoint Presentation</vt:lpstr>
      <vt:lpstr>Objectives of this Session</vt:lpstr>
      <vt:lpstr>Evolve Over Define</vt:lpstr>
      <vt:lpstr>Four Values of the Agile Manifesto</vt:lpstr>
      <vt:lpstr>Schneider’s Cultural Model</vt:lpstr>
      <vt:lpstr>Agile Culture</vt:lpstr>
      <vt:lpstr>A Traditional Competency Framework</vt:lpstr>
      <vt:lpstr>Schneider’s Cultural Model</vt:lpstr>
      <vt:lpstr>A Cultivation Culture Based Framework</vt:lpstr>
      <vt:lpstr>Trust Over Targets </vt:lpstr>
      <vt:lpstr>Schneider’s View</vt:lpstr>
      <vt:lpstr>Schneider’s View</vt:lpstr>
      <vt:lpstr>Cultivation is based on Trust, Skill and Purpose</vt:lpstr>
      <vt:lpstr>What Over How</vt:lpstr>
      <vt:lpstr>Agile is for Complex Problem Solving</vt:lpstr>
      <vt:lpstr>Method vs Capability</vt:lpstr>
      <vt:lpstr>Empirical Approach for Change Initiatives</vt:lpstr>
      <vt:lpstr>Capability Decomposition and Assessments</vt:lpstr>
      <vt:lpstr>Agile Capability</vt:lpstr>
      <vt:lpstr>Stakeholder Management</vt:lpstr>
      <vt:lpstr>Groups Over Individuals</vt:lpstr>
      <vt:lpstr>Generalising Specialists</vt:lpstr>
      <vt:lpstr>Assessment Must be in Context of Group</vt:lpstr>
      <vt:lpstr>Group Behaviour</vt:lpstr>
      <vt:lpstr>The Agile Proficiency Framework</vt:lpstr>
      <vt:lpstr>Principles</vt:lpstr>
      <vt:lpstr>Illustrative Cycle</vt:lpstr>
      <vt:lpstr>Proficiency Assessment </vt:lpstr>
      <vt:lpstr>Collaborative Assessment for Prioritisation</vt:lpstr>
      <vt:lpstr>Provide Guidance</vt:lpstr>
      <vt:lpstr>In Summary</vt:lpstr>
      <vt:lpstr>Call to Action</vt:lpstr>
      <vt:lpstr>Developing an Agile Proficiency Framework</vt:lpstr>
    </vt:vector>
  </TitlesOfParts>
  <Company>QA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proficiency framework</dc:title>
  <dc:creator>Measures, Peter</dc:creator>
  <cp:lastModifiedBy>Philip Stirpe</cp:lastModifiedBy>
  <cp:revision>134</cp:revision>
  <dcterms:created xsi:type="dcterms:W3CDTF">2018-02-12T09:26:17Z</dcterms:created>
  <dcterms:modified xsi:type="dcterms:W3CDTF">2018-03-06T10:19:52Z</dcterms:modified>
</cp:coreProperties>
</file>