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81" r:id="rId3"/>
    <p:sldId id="266" r:id="rId4"/>
    <p:sldId id="267" r:id="rId5"/>
    <p:sldId id="265" r:id="rId6"/>
    <p:sldId id="287" r:id="rId7"/>
    <p:sldId id="288" r:id="rId8"/>
    <p:sldId id="289" r:id="rId9"/>
    <p:sldId id="290" r:id="rId10"/>
    <p:sldId id="280" r:id="rId11"/>
    <p:sldId id="279" r:id="rId12"/>
    <p:sldId id="291" r:id="rId13"/>
    <p:sldId id="261" r:id="rId14"/>
    <p:sldId id="284" r:id="rId15"/>
    <p:sldId id="283" r:id="rId16"/>
    <p:sldId id="285" r:id="rId17"/>
    <p:sldId id="277" r:id="rId18"/>
    <p:sldId id="282" r:id="rId19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925"/>
    <a:srgbClr val="E77005"/>
    <a:srgbClr val="1B2845"/>
    <a:srgbClr val="33658A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FD250F-7319-4F85-8FB4-97ED53D183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A4A23-39BF-4E82-80FE-A992C3A5F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01617-6D08-4A84-AAFE-D927DB787533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0452D-0B04-47D8-AD03-118923206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BA4CF-41A7-491A-A3E5-AAE07793A3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BEFCA-EB61-42FE-882D-FB302E686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07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654-42CD-4F2E-B246-D54609DFB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C88EF-CE3B-4916-BD4A-07E1509F5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61564-D587-4907-9F3F-52E19604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192-9A07-4872-B78F-BBD69FA1B3C0}" type="datetimeFigureOut">
              <a:rPr lang="en-GB" smtClean="0"/>
              <a:t>28/02/2018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025CA-F1AE-4FD5-B606-724FB150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C7754-540E-40D6-B4C4-09929D6B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E506-18FB-4A6D-94A5-837C8EE68E9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35DF0-A76C-4B17-A8A7-EDE5F6A6843F}"/>
              </a:ext>
            </a:extLst>
          </p:cNvPr>
          <p:cNvSpPr txBox="1"/>
          <p:nvPr userDrawn="1"/>
        </p:nvSpPr>
        <p:spPr>
          <a:xfrm>
            <a:off x="73090" y="6538912"/>
            <a:ext cx="1350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©Arras People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2214A-204A-4907-9A5C-CCB3CA086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3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32D2D-A5F0-4E02-998F-E3AA4AC3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57EEE-E946-495E-8D07-4AD184C09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729C1-A9ED-4B52-AFD0-E1C4A9AA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192-9A07-4872-B78F-BBD69FA1B3C0}" type="datetimeFigureOut">
              <a:rPr lang="en-GB" smtClean="0"/>
              <a:t>28/02/2018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10028-E4BC-405E-8BF3-7349CB8A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9B70-AD9A-4232-82EC-F6215CE7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E506-18FB-4A6D-94A5-837C8EE68E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82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FF9CF5-758B-4CE6-BEB2-9AF183595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F9B06-323B-42D6-98E3-6FE200C8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D1A11-0061-4C8A-BEF7-2CF4C1BE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192-9A07-4872-B78F-BBD69FA1B3C0}" type="datetimeFigureOut">
              <a:rPr lang="en-GB" smtClean="0"/>
              <a:t>28/02/2018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A0991-39DA-4D51-9FBE-5364FDE9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7900F-4CBF-48B3-B33A-CDF77FEC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E506-18FB-4A6D-94A5-837C8EE68E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56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84DD-823D-44A6-98B2-93D69CB6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8F848-B7B2-4DAE-8091-57A03DC1E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CDD0F-DC6B-4197-8072-9B98FCF1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192-9A07-4872-B78F-BBD69FA1B3C0}" type="datetimeFigureOut">
              <a:rPr lang="en-GB" smtClean="0"/>
              <a:t>28/02/2018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D8F07-4FC8-489F-97DF-5956F725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3C61F-1BB8-47A9-8C45-4FD3FE1F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E506-18FB-4A6D-94A5-837C8EE68E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18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0DEA-12C4-4277-A05B-FA499B6B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0AA7A-4832-4EBA-A85C-2CBC5BC7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91215-ED9D-4693-96C2-4261E0E6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192-9A07-4872-B78F-BBD69FA1B3C0}" type="datetimeFigureOut">
              <a:rPr lang="en-GB" smtClean="0"/>
              <a:t>28/02/2018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85906-1335-44ED-968C-F74854EB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872AA-17FB-40FC-A345-5B0191E5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E506-18FB-4A6D-94A5-837C8EE68E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22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D448-C054-429E-AB98-B6557D50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BEE9-DDF9-4211-A1CD-7527E2412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B45DA-D9C0-4047-B435-10A4304FA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8B481-CE08-43F1-902F-9EF78E505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192-9A07-4872-B78F-BBD69FA1B3C0}" type="datetimeFigureOut">
              <a:rPr lang="en-GB" smtClean="0"/>
              <a:t>28/02/2018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71EB7-59A4-472B-A710-9AD7FB91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901E3-01E6-4BEA-87B2-C3A990B0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E506-18FB-4A6D-94A5-837C8EE68E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68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A1C8-99B3-4841-8FD6-9D384EFE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5124-8FA2-4F50-86A0-AB7C31B3F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08576-A3AD-4301-8A5D-11E4770ED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DC2AC-539F-4651-9FCC-E38FE8EF2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4FB75-D339-4364-8E78-D60327612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FDCC68-2375-4D40-818D-7C66BBAB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192-9A07-4872-B78F-BBD69FA1B3C0}" type="datetimeFigureOut">
              <a:rPr lang="en-GB" smtClean="0"/>
              <a:t>28/02/2018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40114-C8A5-4592-8462-E5148C24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B74FF-DCEB-4B1F-B524-DD0D763F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E506-18FB-4A6D-94A5-837C8EE68E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95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0AD7-0B50-4143-A9D2-BD753232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536AA-BACC-446D-BCE6-0636B55E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192-9A07-4872-B78F-BBD69FA1B3C0}" type="datetimeFigureOut">
              <a:rPr lang="en-GB" smtClean="0"/>
              <a:t>28/02/2018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F47F0-CE85-466A-91DE-2ADF8DAD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F1CC1-F7D6-4E15-A91D-638E6954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E506-18FB-4A6D-94A5-837C8EE68E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2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EA35F-BFF9-4F4E-8A4D-D0BF209B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192-9A07-4872-B78F-BBD69FA1B3C0}" type="datetimeFigureOut">
              <a:rPr lang="en-GB" smtClean="0"/>
              <a:t>28/02/2018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45C45-1BB0-4FD7-894C-44A3AD16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FAE7C-C09B-44C7-A394-658205F5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E506-18FB-4A6D-94A5-837C8EE68E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20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0EE29-9B58-437F-9DF6-D378AF58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88919-45E7-4A05-B665-FE4576406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291F6-C735-4173-8E60-4BA8026B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95B53-F49A-454E-8CF4-1CEB8DDB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192-9A07-4872-B78F-BBD69FA1B3C0}" type="datetimeFigureOut">
              <a:rPr lang="en-GB" smtClean="0"/>
              <a:t>28/02/2018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ABFAA-5948-4E6D-958B-E6468E80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44487-D91A-48C2-ACBB-1BC9B9E6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E506-18FB-4A6D-94A5-837C8EE68E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27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E200-2D62-4638-9F95-FF8E719F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70386-5661-47D6-BBBB-59FCD0E94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91B77-818F-4B1D-8648-0A7B1FF20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769C7-30BA-4A9E-B71D-4DB48097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192-9A07-4872-B78F-BBD69FA1B3C0}" type="datetimeFigureOut">
              <a:rPr lang="en-GB" smtClean="0"/>
              <a:t>28/02/2018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6CBB9-9FE0-4257-BFD3-5183F746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FD2A7-5DF7-4140-9619-4662B858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E506-18FB-4A6D-94A5-837C8EE68E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0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12DED-3534-4E14-9417-55A39F3D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431FE-E6CC-4F82-A1DB-4126959FA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649C-B7FE-41FB-95F0-0B8362B07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A192-9A07-4872-B78F-BBD69FA1B3C0}" type="datetimeFigureOut">
              <a:rPr lang="en-GB" smtClean="0"/>
              <a:t>28/02/2018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4B0C6-693D-4C74-9337-16EDC7973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A59BA-3750-498B-B03A-79703225F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9E506-18FB-4A6D-94A5-837C8EE68E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14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raspeople.co.uk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6EE572-6757-41EF-A02C-C567C8DF4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169"/>
            <a:ext cx="12192000" cy="5562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CB3744-17F3-430F-AC34-36AF6991C240}"/>
              </a:ext>
            </a:extLst>
          </p:cNvPr>
          <p:cNvSpPr/>
          <p:nvPr/>
        </p:nvSpPr>
        <p:spPr>
          <a:xfrm>
            <a:off x="593461" y="1389137"/>
            <a:ext cx="107886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400" b="1" dirty="0">
                <a:solidFill>
                  <a:srgbClr val="1B2845"/>
                </a:solidFill>
              </a:rPr>
              <a:t>Understanding Your Value in the PM Market </a:t>
            </a:r>
          </a:p>
          <a:p>
            <a:pPr algn="r"/>
            <a:r>
              <a:rPr lang="en-GB" sz="1400" b="1" dirty="0">
                <a:solidFill>
                  <a:srgbClr val="1B2845"/>
                </a:solidFill>
              </a:rPr>
              <a:t>John Thorpe, Arras People</a:t>
            </a:r>
          </a:p>
          <a:p>
            <a:pPr algn="r"/>
            <a:r>
              <a:rPr lang="en-GB" sz="1400" b="1" dirty="0">
                <a:solidFill>
                  <a:srgbClr val="1B2845"/>
                </a:solidFill>
              </a:rPr>
              <a:t>6</a:t>
            </a:r>
            <a:r>
              <a:rPr lang="en-GB" sz="1400" b="1" baseline="30000" dirty="0">
                <a:solidFill>
                  <a:srgbClr val="1B2845"/>
                </a:solidFill>
              </a:rPr>
              <a:t>th</a:t>
            </a:r>
            <a:r>
              <a:rPr lang="en-GB" sz="1400" b="1" dirty="0">
                <a:solidFill>
                  <a:srgbClr val="1B2845"/>
                </a:solidFill>
              </a:rPr>
              <a:t> March 2018 - 12:15pm 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1B28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2D77A8-2712-4727-B985-DEA1201442D5}"/>
              </a:ext>
            </a:extLst>
          </p:cNvPr>
          <p:cNvSpPr/>
          <p:nvPr/>
        </p:nvSpPr>
        <p:spPr>
          <a:xfrm>
            <a:off x="556208" y="1169063"/>
            <a:ext cx="8776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PM Practitioners Still Relatively Well Remunerated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DA735-A15E-4FCF-AFE8-6D24F2EFBDD7}"/>
              </a:ext>
            </a:extLst>
          </p:cNvPr>
          <p:cNvSpPr/>
          <p:nvPr/>
        </p:nvSpPr>
        <p:spPr>
          <a:xfrm>
            <a:off x="462902" y="5869272"/>
            <a:ext cx="1127944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B2845"/>
                </a:solidFill>
              </a:rPr>
              <a:t>Average Weekly UK Earnings - regular pay, December 2017 - £481  (£25,012 per Annum)</a:t>
            </a:r>
          </a:p>
          <a:p>
            <a:pPr algn="r"/>
            <a:r>
              <a:rPr lang="en-GB" sz="1100" b="1" dirty="0">
                <a:solidFill>
                  <a:srgbClr val="1B2845"/>
                </a:solidFill>
              </a:rPr>
              <a:t>Source – ONS 21/02/2018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4C2FB-E918-4377-9C05-306B5082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07" y="2072696"/>
            <a:ext cx="5017709" cy="3522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689BFA-7529-4C5F-A351-62077497C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083" y="2072696"/>
            <a:ext cx="5017709" cy="352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DA7EF4-8177-4D21-9DDE-3A2CA26A7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92" y="2170889"/>
            <a:ext cx="4845655" cy="3322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CBF525-118B-4132-AFEA-9E1626549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568" y="2170889"/>
            <a:ext cx="4853740" cy="33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D7718FB-DC61-498B-B68C-C42AF625E7D2}"/>
              </a:ext>
            </a:extLst>
          </p:cNvPr>
          <p:cNvSpPr/>
          <p:nvPr/>
        </p:nvSpPr>
        <p:spPr>
          <a:xfrm>
            <a:off x="556208" y="1169063"/>
            <a:ext cx="8302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PM Employees – Snapshot of 2017 Salary Levels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4B62D0-A1C2-49A4-8F1D-0408C0746F1E}"/>
              </a:ext>
            </a:extLst>
          </p:cNvPr>
          <p:cNvGrpSpPr/>
          <p:nvPr/>
        </p:nvGrpSpPr>
        <p:grpSpPr>
          <a:xfrm>
            <a:off x="209971" y="2677834"/>
            <a:ext cx="11772058" cy="2426329"/>
            <a:chOff x="278104" y="2770360"/>
            <a:chExt cx="11772058" cy="24263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1553B5-163C-4689-BF8C-AC913E764C7D}"/>
                </a:ext>
              </a:extLst>
            </p:cNvPr>
            <p:cNvSpPr/>
            <p:nvPr/>
          </p:nvSpPr>
          <p:spPr>
            <a:xfrm>
              <a:off x="278104" y="2770360"/>
              <a:ext cx="11772058" cy="2426329"/>
            </a:xfrm>
            <a:prstGeom prst="rect">
              <a:avLst/>
            </a:prstGeom>
            <a:solidFill>
              <a:srgbClr val="E77005"/>
            </a:solidFill>
            <a:ln w="28575">
              <a:solidFill>
                <a:srgbClr val="1619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F20E3D-1A45-462B-83AC-A01677A42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567" y="2841938"/>
              <a:ext cx="11630222" cy="228477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A8FF3E7-AAE9-475D-A902-4F0B617FE2FD}"/>
              </a:ext>
            </a:extLst>
          </p:cNvPr>
          <p:cNvSpPr txBox="1"/>
          <p:nvPr/>
        </p:nvSpPr>
        <p:spPr>
          <a:xfrm>
            <a:off x="278104" y="6213211"/>
            <a:ext cx="876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Arras People 2018 PMBR – 77% of PM Respondents left actual current salary details.</a:t>
            </a:r>
          </a:p>
        </p:txBody>
      </p:sp>
    </p:spTree>
    <p:extLst>
      <p:ext uri="{BB962C8B-B14F-4D97-AF65-F5344CB8AC3E}">
        <p14:creationId xmlns:p14="http://schemas.microsoft.com/office/powerpoint/2010/main" val="31480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D7718FB-DC61-498B-B68C-C42AF625E7D2}"/>
              </a:ext>
            </a:extLst>
          </p:cNvPr>
          <p:cNvSpPr/>
          <p:nvPr/>
        </p:nvSpPr>
        <p:spPr>
          <a:xfrm>
            <a:off x="556208" y="1169063"/>
            <a:ext cx="8884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PM Freelancers – Snapshot of 2017 Day Rate Levels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1553B5-163C-4689-BF8C-AC913E764C7D}"/>
              </a:ext>
            </a:extLst>
          </p:cNvPr>
          <p:cNvSpPr/>
          <p:nvPr/>
        </p:nvSpPr>
        <p:spPr>
          <a:xfrm>
            <a:off x="209971" y="2677834"/>
            <a:ext cx="11772058" cy="2426329"/>
          </a:xfrm>
          <a:prstGeom prst="rect">
            <a:avLst/>
          </a:prstGeom>
          <a:solidFill>
            <a:srgbClr val="E77005"/>
          </a:solidFill>
          <a:ln w="28575">
            <a:solidFill>
              <a:srgbClr val="161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FF3E7-AAE9-475D-A902-4F0B617FE2FD}"/>
              </a:ext>
            </a:extLst>
          </p:cNvPr>
          <p:cNvSpPr txBox="1"/>
          <p:nvPr/>
        </p:nvSpPr>
        <p:spPr>
          <a:xfrm>
            <a:off x="278104" y="6213211"/>
            <a:ext cx="903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Arras People 2018 PMBR – 64% of PM Respondents left actual current day rate details.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024B9B-0F39-48E7-ABF2-8F77359C3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04" y="2761834"/>
            <a:ext cx="11635792" cy="226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4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7290B80-283B-4525-A426-996925B2A461}"/>
              </a:ext>
            </a:extLst>
          </p:cNvPr>
          <p:cNvSpPr/>
          <p:nvPr/>
        </p:nvSpPr>
        <p:spPr>
          <a:xfrm>
            <a:off x="234942" y="1088030"/>
            <a:ext cx="5005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Changing Market Conditions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A8BA9F2-01B5-4E4A-9B15-D50D48B2C2C2}"/>
              </a:ext>
            </a:extLst>
          </p:cNvPr>
          <p:cNvGrpSpPr/>
          <p:nvPr/>
        </p:nvGrpSpPr>
        <p:grpSpPr>
          <a:xfrm>
            <a:off x="1447133" y="2058445"/>
            <a:ext cx="8999674" cy="523220"/>
            <a:chOff x="1447133" y="2058445"/>
            <a:chExt cx="8999674" cy="52322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AD81E8-86F1-4E59-9E5F-A6917B20798C}"/>
                </a:ext>
              </a:extLst>
            </p:cNvPr>
            <p:cNvSpPr/>
            <p:nvPr/>
          </p:nvSpPr>
          <p:spPr>
            <a:xfrm>
              <a:off x="1447133" y="2058445"/>
              <a:ext cx="16525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E77005"/>
                  </a:solidFill>
                </a:rPr>
                <a:t>Recession</a:t>
              </a:r>
              <a:endParaRPr lang="en-GB" sz="28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012A6B3-6A1A-4187-AF3A-7E320AE5A9ED}"/>
                </a:ext>
              </a:extLst>
            </p:cNvPr>
            <p:cNvSpPr/>
            <p:nvPr/>
          </p:nvSpPr>
          <p:spPr>
            <a:xfrm>
              <a:off x="5314160" y="2058445"/>
              <a:ext cx="15502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E77005"/>
                  </a:solidFill>
                </a:rPr>
                <a:t>Recovery</a:t>
              </a:r>
              <a:endParaRPr lang="en-GB" sz="28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F86E7B2-8D78-447B-83EA-8C8F1BC87924}"/>
                </a:ext>
              </a:extLst>
            </p:cNvPr>
            <p:cNvSpPr/>
            <p:nvPr/>
          </p:nvSpPr>
          <p:spPr>
            <a:xfrm>
              <a:off x="9383695" y="2058445"/>
              <a:ext cx="10631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E77005"/>
                  </a:solidFill>
                </a:rPr>
                <a:t>Boom</a:t>
              </a:r>
              <a:endParaRPr lang="en-GB" sz="280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EE0CFBB-15AF-411A-A688-B05A236457CA}"/>
              </a:ext>
            </a:extLst>
          </p:cNvPr>
          <p:cNvSpPr txBox="1"/>
          <p:nvPr/>
        </p:nvSpPr>
        <p:spPr>
          <a:xfrm>
            <a:off x="645953" y="3011648"/>
            <a:ext cx="3254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High Availability of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Depressed Remuneration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Looking for 110%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No Training Budgets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Low Churn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97C381-58D7-485E-8F1D-9FED7CFC855C}"/>
              </a:ext>
            </a:extLst>
          </p:cNvPr>
          <p:cNvSpPr txBox="1"/>
          <p:nvPr/>
        </p:nvSpPr>
        <p:spPr>
          <a:xfrm>
            <a:off x="4255726" y="3011648"/>
            <a:ext cx="37174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Reduced Availability of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Looking for 100%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No Training Budgets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Churn Increasing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Attract with Remuneration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A69257-08A6-423E-8C5C-26E84EAEDB20}"/>
              </a:ext>
            </a:extLst>
          </p:cNvPr>
          <p:cNvSpPr txBox="1"/>
          <p:nvPr/>
        </p:nvSpPr>
        <p:spPr>
          <a:xfrm>
            <a:off x="8287787" y="3011648"/>
            <a:ext cx="3254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Low Availability of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Increasing Remuneration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Looking for 80%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Training Budgets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Potential for Churn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060D57-AF0C-4182-9342-34378EE88EEB}"/>
              </a:ext>
            </a:extLst>
          </p:cNvPr>
          <p:cNvGrpSpPr/>
          <p:nvPr/>
        </p:nvGrpSpPr>
        <p:grpSpPr>
          <a:xfrm>
            <a:off x="1902161" y="5246750"/>
            <a:ext cx="8553125" cy="523220"/>
            <a:chOff x="1902161" y="5246750"/>
            <a:chExt cx="8553125" cy="52322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193E40-FA09-48F1-B90A-9A081000046B}"/>
                </a:ext>
              </a:extLst>
            </p:cNvPr>
            <p:cNvSpPr/>
            <p:nvPr/>
          </p:nvSpPr>
          <p:spPr>
            <a:xfrm>
              <a:off x="1902161" y="5246750"/>
              <a:ext cx="7425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E77005"/>
                  </a:solidFill>
                </a:rPr>
                <a:t>Use</a:t>
              </a:r>
              <a:endParaRPr lang="en-GB" sz="28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CA6006-5418-401B-BEEC-1ECF077697CC}"/>
                </a:ext>
              </a:extLst>
            </p:cNvPr>
            <p:cNvSpPr/>
            <p:nvPr/>
          </p:nvSpPr>
          <p:spPr>
            <a:xfrm>
              <a:off x="5634751" y="5246750"/>
              <a:ext cx="9224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E77005"/>
                  </a:solidFill>
                </a:rPr>
                <a:t>Steal</a:t>
              </a:r>
              <a:endParaRPr lang="en-GB" sz="28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09509B-F216-4CC9-9C83-A8C7B3A3E10D}"/>
                </a:ext>
              </a:extLst>
            </p:cNvPr>
            <p:cNvSpPr/>
            <p:nvPr/>
          </p:nvSpPr>
          <p:spPr>
            <a:xfrm>
              <a:off x="9375760" y="5246750"/>
              <a:ext cx="10795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E77005"/>
                  </a:solidFill>
                </a:rPr>
                <a:t>Invest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10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7290B80-283B-4525-A426-996925B2A461}"/>
              </a:ext>
            </a:extLst>
          </p:cNvPr>
          <p:cNvSpPr/>
          <p:nvPr/>
        </p:nvSpPr>
        <p:spPr>
          <a:xfrm>
            <a:off x="132304" y="1084341"/>
            <a:ext cx="5257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What are Clients Looking For?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E5EA5E-AA90-410C-9F40-40A2F90D5A1F}"/>
              </a:ext>
            </a:extLst>
          </p:cNvPr>
          <p:cNvSpPr/>
          <p:nvPr/>
        </p:nvSpPr>
        <p:spPr>
          <a:xfrm>
            <a:off x="7990920" y="5580694"/>
            <a:ext cx="18197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1B2845"/>
                </a:solidFill>
              </a:rPr>
              <a:t>Domain</a:t>
            </a:r>
          </a:p>
          <a:p>
            <a:r>
              <a:rPr lang="en-GB" sz="2800" b="1" dirty="0">
                <a:solidFill>
                  <a:srgbClr val="1B2845"/>
                </a:solidFill>
              </a:rPr>
              <a:t>Experience</a:t>
            </a:r>
            <a:endParaRPr lang="en-GB" sz="2800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7FEEE11-2531-4C45-BE69-34A8F9E273E4}"/>
              </a:ext>
            </a:extLst>
          </p:cNvPr>
          <p:cNvSpPr/>
          <p:nvPr/>
        </p:nvSpPr>
        <p:spPr>
          <a:xfrm>
            <a:off x="3712535" y="2457748"/>
            <a:ext cx="4371691" cy="3600000"/>
          </a:xfrm>
          <a:prstGeom prst="triangle">
            <a:avLst/>
          </a:prstGeom>
          <a:solidFill>
            <a:srgbClr val="1B2845"/>
          </a:solidFill>
          <a:ln w="38100">
            <a:solidFill>
              <a:srgbClr val="E77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59993-82F7-4884-8372-7BDF5FBE39E1}"/>
              </a:ext>
            </a:extLst>
          </p:cNvPr>
          <p:cNvSpPr/>
          <p:nvPr/>
        </p:nvSpPr>
        <p:spPr>
          <a:xfrm>
            <a:off x="1986112" y="5580693"/>
            <a:ext cx="18512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1B2845"/>
                </a:solidFill>
              </a:rPr>
              <a:t>Personality</a:t>
            </a:r>
          </a:p>
          <a:p>
            <a:r>
              <a:rPr lang="en-GB" sz="2800" b="1" dirty="0">
                <a:solidFill>
                  <a:srgbClr val="1B2845"/>
                </a:solidFill>
              </a:rPr>
              <a:t>&amp;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AFA75E-2926-4F17-8503-59E96C59CC45}"/>
              </a:ext>
            </a:extLst>
          </p:cNvPr>
          <p:cNvSpPr/>
          <p:nvPr/>
        </p:nvSpPr>
        <p:spPr>
          <a:xfrm>
            <a:off x="4695166" y="1934528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1B2845"/>
                </a:solidFill>
              </a:rPr>
              <a:t>PM Experience</a:t>
            </a:r>
            <a:endParaRPr lang="en-GB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51F3E0-FED3-4825-A652-545760044230}"/>
              </a:ext>
            </a:extLst>
          </p:cNvPr>
          <p:cNvSpPr/>
          <p:nvPr/>
        </p:nvSpPr>
        <p:spPr>
          <a:xfrm>
            <a:off x="4672660" y="4561230"/>
            <a:ext cx="2451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Education &amp;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PM Qualifications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8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7290B80-283B-4525-A426-996925B2A461}"/>
              </a:ext>
            </a:extLst>
          </p:cNvPr>
          <p:cNvSpPr/>
          <p:nvPr/>
        </p:nvSpPr>
        <p:spPr>
          <a:xfrm>
            <a:off x="1084027" y="1299767"/>
            <a:ext cx="5488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Changing Candidate Conditions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A8BA9F2-01B5-4E4A-9B15-D50D48B2C2C2}"/>
              </a:ext>
            </a:extLst>
          </p:cNvPr>
          <p:cNvGrpSpPr/>
          <p:nvPr/>
        </p:nvGrpSpPr>
        <p:grpSpPr>
          <a:xfrm>
            <a:off x="1447133" y="2058445"/>
            <a:ext cx="8999674" cy="523220"/>
            <a:chOff x="1447133" y="2058445"/>
            <a:chExt cx="8999674" cy="52322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AD81E8-86F1-4E59-9E5F-A6917B20798C}"/>
                </a:ext>
              </a:extLst>
            </p:cNvPr>
            <p:cNvSpPr/>
            <p:nvPr/>
          </p:nvSpPr>
          <p:spPr>
            <a:xfrm>
              <a:off x="1447133" y="2058445"/>
              <a:ext cx="16525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E77005"/>
                  </a:solidFill>
                </a:rPr>
                <a:t>Recession</a:t>
              </a:r>
              <a:endParaRPr lang="en-GB" sz="28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012A6B3-6A1A-4187-AF3A-7E320AE5A9ED}"/>
                </a:ext>
              </a:extLst>
            </p:cNvPr>
            <p:cNvSpPr/>
            <p:nvPr/>
          </p:nvSpPr>
          <p:spPr>
            <a:xfrm>
              <a:off x="5314160" y="2058445"/>
              <a:ext cx="15502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E77005"/>
                  </a:solidFill>
                </a:rPr>
                <a:t>Recovery</a:t>
              </a:r>
              <a:endParaRPr lang="en-GB" sz="28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F86E7B2-8D78-447B-83EA-8C8F1BC87924}"/>
                </a:ext>
              </a:extLst>
            </p:cNvPr>
            <p:cNvSpPr/>
            <p:nvPr/>
          </p:nvSpPr>
          <p:spPr>
            <a:xfrm>
              <a:off x="9383695" y="2058445"/>
              <a:ext cx="10631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E77005"/>
                  </a:solidFill>
                </a:rPr>
                <a:t>Boom</a:t>
              </a:r>
              <a:endParaRPr lang="en-GB" sz="280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EE0CFBB-15AF-411A-A688-B05A236457CA}"/>
              </a:ext>
            </a:extLst>
          </p:cNvPr>
          <p:cNvSpPr txBox="1"/>
          <p:nvPr/>
        </p:nvSpPr>
        <p:spPr>
          <a:xfrm>
            <a:off x="759204" y="3011648"/>
            <a:ext cx="3028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High New to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Desperate for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Poor CV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Low Interview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Low Risk – Keep Job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97C381-58D7-485E-8F1D-9FED7CFC855C}"/>
              </a:ext>
            </a:extLst>
          </p:cNvPr>
          <p:cNvSpPr txBox="1"/>
          <p:nvPr/>
        </p:nvSpPr>
        <p:spPr>
          <a:xfrm>
            <a:off x="4230586" y="3011648"/>
            <a:ext cx="37174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Risk Averse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Some takers of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CV not maintained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Low interview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Rewarded for Risk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A69257-08A6-423E-8C5C-26E84EAEDB20}"/>
              </a:ext>
            </a:extLst>
          </p:cNvPr>
          <p:cNvSpPr txBox="1"/>
          <p:nvPr/>
        </p:nvSpPr>
        <p:spPr>
          <a:xfrm>
            <a:off x="8287787" y="3011648"/>
            <a:ext cx="3254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Low Risk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Increased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Less Challenge to Move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Development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Lower Loyalty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060D57-AF0C-4182-9342-34378EE88EEB}"/>
              </a:ext>
            </a:extLst>
          </p:cNvPr>
          <p:cNvGrpSpPr/>
          <p:nvPr/>
        </p:nvGrpSpPr>
        <p:grpSpPr>
          <a:xfrm>
            <a:off x="1827620" y="5246750"/>
            <a:ext cx="9038308" cy="523220"/>
            <a:chOff x="1827620" y="5246750"/>
            <a:chExt cx="9038308" cy="52322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193E40-FA09-48F1-B90A-9A081000046B}"/>
                </a:ext>
              </a:extLst>
            </p:cNvPr>
            <p:cNvSpPr/>
            <p:nvPr/>
          </p:nvSpPr>
          <p:spPr>
            <a:xfrm>
              <a:off x="1827620" y="5246750"/>
              <a:ext cx="8915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E77005"/>
                  </a:solidFill>
                </a:rPr>
                <a:t>Stick</a:t>
              </a:r>
              <a:endParaRPr lang="en-GB" sz="28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CA6006-5418-401B-BEEC-1ECF077697CC}"/>
                </a:ext>
              </a:extLst>
            </p:cNvPr>
            <p:cNvSpPr/>
            <p:nvPr/>
          </p:nvSpPr>
          <p:spPr>
            <a:xfrm>
              <a:off x="5610193" y="5246750"/>
              <a:ext cx="9716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E77005"/>
                  </a:solidFill>
                </a:rPr>
                <a:t>Twist</a:t>
              </a:r>
              <a:endParaRPr lang="en-GB" sz="28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09509B-F216-4CC9-9C83-A8C7B3A3E10D}"/>
                </a:ext>
              </a:extLst>
            </p:cNvPr>
            <p:cNvSpPr/>
            <p:nvPr/>
          </p:nvSpPr>
          <p:spPr>
            <a:xfrm>
              <a:off x="8964574" y="5246750"/>
              <a:ext cx="19013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E77005"/>
                  </a:solidFill>
                </a:rPr>
                <a:t>Experiment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405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7290B80-283B-4525-A426-996925B2A461}"/>
              </a:ext>
            </a:extLst>
          </p:cNvPr>
          <p:cNvSpPr/>
          <p:nvPr/>
        </p:nvSpPr>
        <p:spPr>
          <a:xfrm>
            <a:off x="132304" y="1084341"/>
            <a:ext cx="742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Do You Have What Clients are Looking For?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1686A8-2169-45EB-9054-26A88FA1FB8C}"/>
              </a:ext>
            </a:extLst>
          </p:cNvPr>
          <p:cNvSpPr/>
          <p:nvPr/>
        </p:nvSpPr>
        <p:spPr>
          <a:xfrm>
            <a:off x="705457" y="5271793"/>
            <a:ext cx="4687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rgbClr val="1B2845"/>
                </a:solidFill>
              </a:rPr>
              <a:t>PM Experience – </a:t>
            </a:r>
            <a:r>
              <a:rPr lang="en-GB" b="1" dirty="0">
                <a:solidFill>
                  <a:srgbClr val="E77005"/>
                </a:solidFill>
              </a:rPr>
              <a:t>Should be Straightforward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55125-419A-49C9-B039-FBF3569FE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031" y="1886989"/>
            <a:ext cx="5708094" cy="47545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E6403D-FDFF-4183-B874-5A5F3FA26DAD}"/>
              </a:ext>
            </a:extLst>
          </p:cNvPr>
          <p:cNvSpPr/>
          <p:nvPr/>
        </p:nvSpPr>
        <p:spPr>
          <a:xfrm>
            <a:off x="642638" y="1894921"/>
            <a:ext cx="4898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E77005"/>
                </a:solidFill>
              </a:rPr>
              <a:t>Does Your CV Paint the Picture?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6DA4ED-F54C-4868-8201-9C42669CCA3C}"/>
              </a:ext>
            </a:extLst>
          </p:cNvPr>
          <p:cNvSpPr/>
          <p:nvPr/>
        </p:nvSpPr>
        <p:spPr>
          <a:xfrm>
            <a:off x="705457" y="4627045"/>
            <a:ext cx="361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b="1" dirty="0">
                <a:solidFill>
                  <a:srgbClr val="1B2845"/>
                </a:solidFill>
              </a:rPr>
              <a:t>Personality &amp; Style - </a:t>
            </a:r>
            <a:r>
              <a:rPr lang="en-GB" b="1" dirty="0">
                <a:solidFill>
                  <a:srgbClr val="E77005"/>
                </a:solidFill>
              </a:rPr>
              <a:t>Challenging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BC7B93-7EBA-4F2B-A0E3-8A24B436E8DF}"/>
              </a:ext>
            </a:extLst>
          </p:cNvPr>
          <p:cNvSpPr/>
          <p:nvPr/>
        </p:nvSpPr>
        <p:spPr>
          <a:xfrm>
            <a:off x="705457" y="3982297"/>
            <a:ext cx="328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b="1" dirty="0">
                <a:solidFill>
                  <a:srgbClr val="1B2845"/>
                </a:solidFill>
              </a:rPr>
              <a:t>Domain Experience – </a:t>
            </a:r>
            <a:r>
              <a:rPr lang="en-GB" b="1" dirty="0">
                <a:solidFill>
                  <a:srgbClr val="E77005"/>
                </a:solidFill>
              </a:rPr>
              <a:t>Yes/No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7DB6AD-B1AE-43DB-BA28-1198104DE6C9}"/>
              </a:ext>
            </a:extLst>
          </p:cNvPr>
          <p:cNvSpPr/>
          <p:nvPr/>
        </p:nvSpPr>
        <p:spPr>
          <a:xfrm>
            <a:off x="705457" y="3337549"/>
            <a:ext cx="3087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GB" b="1" dirty="0">
                <a:solidFill>
                  <a:srgbClr val="1B2845"/>
                </a:solidFill>
              </a:rPr>
              <a:t>PM Qualifications - </a:t>
            </a:r>
            <a:r>
              <a:rPr lang="en-GB" b="1" dirty="0">
                <a:solidFill>
                  <a:srgbClr val="E77005"/>
                </a:solidFill>
              </a:rPr>
              <a:t>Factual</a:t>
            </a:r>
            <a:endParaRPr lang="en-GB" b="1" dirty="0">
              <a:solidFill>
                <a:srgbClr val="1B2845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A9617D-9C45-47B4-A97F-61D72C4BCA8C}"/>
              </a:ext>
            </a:extLst>
          </p:cNvPr>
          <p:cNvSpPr/>
          <p:nvPr/>
        </p:nvSpPr>
        <p:spPr>
          <a:xfrm>
            <a:off x="705457" y="2692801"/>
            <a:ext cx="2494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GB" b="1" dirty="0">
                <a:solidFill>
                  <a:srgbClr val="1B2845"/>
                </a:solidFill>
              </a:rPr>
              <a:t>Education   -  </a:t>
            </a:r>
            <a:r>
              <a:rPr lang="en-GB" b="1" dirty="0">
                <a:solidFill>
                  <a:srgbClr val="E77005"/>
                </a:solidFill>
              </a:rPr>
              <a:t>Factual</a:t>
            </a:r>
            <a:endParaRPr lang="en-GB" dirty="0">
              <a:solidFill>
                <a:srgbClr val="E77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0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80E834A-4F2C-45BB-B93F-BE57F0E5353A}"/>
              </a:ext>
            </a:extLst>
          </p:cNvPr>
          <p:cNvSpPr/>
          <p:nvPr/>
        </p:nvSpPr>
        <p:spPr>
          <a:xfrm>
            <a:off x="556208" y="1169063"/>
            <a:ext cx="3026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Closing Thought: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B8B2D3-4496-4DA5-92DC-CFE39E2F35D7}"/>
              </a:ext>
            </a:extLst>
          </p:cNvPr>
          <p:cNvSpPr txBox="1"/>
          <p:nvPr/>
        </p:nvSpPr>
        <p:spPr>
          <a:xfrm>
            <a:off x="2023026" y="1980219"/>
            <a:ext cx="81457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1B2845"/>
                </a:solidFill>
              </a:rPr>
              <a:t>Your CV is generally a way to get a foot in the door.</a:t>
            </a:r>
          </a:p>
          <a:p>
            <a:endParaRPr lang="en-GB" sz="2800" dirty="0">
              <a:solidFill>
                <a:srgbClr val="1B2845"/>
              </a:solidFill>
            </a:endParaRPr>
          </a:p>
          <a:p>
            <a:r>
              <a:rPr lang="en-GB" sz="2800" dirty="0">
                <a:solidFill>
                  <a:srgbClr val="1B2845"/>
                </a:solidFill>
              </a:rPr>
              <a:t>It needs to be effective when being read by a machine</a:t>
            </a:r>
          </a:p>
          <a:p>
            <a:r>
              <a:rPr lang="en-GB" sz="2800" dirty="0">
                <a:solidFill>
                  <a:srgbClr val="1B2845"/>
                </a:solidFill>
              </a:rPr>
              <a:t>and also when read by another human being.</a:t>
            </a:r>
          </a:p>
          <a:p>
            <a:r>
              <a:rPr lang="en-GB" sz="2800" dirty="0">
                <a:solidFill>
                  <a:srgbClr val="1B2845"/>
                </a:solidFill>
              </a:rPr>
              <a:t>Make the most of the </a:t>
            </a:r>
            <a:r>
              <a:rPr lang="en-GB" sz="2800" b="1" dirty="0">
                <a:solidFill>
                  <a:srgbClr val="1B2845"/>
                </a:solidFill>
              </a:rPr>
              <a:t>few seconds </a:t>
            </a:r>
            <a:r>
              <a:rPr lang="en-GB" sz="2800" dirty="0">
                <a:solidFill>
                  <a:srgbClr val="1B2845"/>
                </a:solidFill>
              </a:rPr>
              <a:t>that a recruiter will </a:t>
            </a:r>
          </a:p>
          <a:p>
            <a:r>
              <a:rPr lang="en-GB" sz="2800" dirty="0">
                <a:solidFill>
                  <a:srgbClr val="1B2845"/>
                </a:solidFill>
              </a:rPr>
              <a:t>generally give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5673C-BED6-4875-9A5D-455DED9E7F74}"/>
              </a:ext>
            </a:extLst>
          </p:cNvPr>
          <p:cNvSpPr txBox="1"/>
          <p:nvPr/>
        </p:nvSpPr>
        <p:spPr>
          <a:xfrm>
            <a:off x="2022834" y="4657875"/>
            <a:ext cx="8145948" cy="1569660"/>
          </a:xfrm>
          <a:prstGeom prst="rect">
            <a:avLst/>
          </a:prstGeom>
          <a:solidFill>
            <a:srgbClr val="E77005"/>
          </a:solidFill>
        </p:spPr>
        <p:txBody>
          <a:bodyPr wrap="none" rtlCol="0">
            <a:spAutoFit/>
          </a:bodyPr>
          <a:lstStyle/>
          <a:p>
            <a:r>
              <a:rPr lang="en-GB" sz="9600" b="1" dirty="0">
                <a:solidFill>
                  <a:srgbClr val="1B2845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7733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B3744-17F3-430F-AC34-36AF6991C240}"/>
              </a:ext>
            </a:extLst>
          </p:cNvPr>
          <p:cNvSpPr/>
          <p:nvPr/>
        </p:nvSpPr>
        <p:spPr>
          <a:xfrm>
            <a:off x="959667" y="1347288"/>
            <a:ext cx="110452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1B2845"/>
                </a:solidFill>
              </a:rPr>
              <a:t>Thank you</a:t>
            </a:r>
          </a:p>
          <a:p>
            <a:endParaRPr lang="en-GB" sz="3600" b="1" dirty="0">
              <a:solidFill>
                <a:srgbClr val="1B2845"/>
              </a:solidFill>
            </a:endParaRPr>
          </a:p>
          <a:p>
            <a:r>
              <a:rPr lang="en-GB" sz="3600" b="1" dirty="0">
                <a:solidFill>
                  <a:srgbClr val="1B2845"/>
                </a:solidFill>
              </a:rPr>
              <a:t>Arras People: </a:t>
            </a:r>
          </a:p>
          <a:p>
            <a:r>
              <a:rPr lang="en-GB" sz="3600" b="1" dirty="0">
                <a:solidFill>
                  <a:srgbClr val="1B2845"/>
                </a:solidFill>
              </a:rPr>
              <a:t>Project Management Recruitment and Career Specialists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0F3FD-261A-404A-ACA2-99A7936CFFA8}"/>
              </a:ext>
            </a:extLst>
          </p:cNvPr>
          <p:cNvSpPr txBox="1"/>
          <p:nvPr/>
        </p:nvSpPr>
        <p:spPr>
          <a:xfrm>
            <a:off x="959667" y="3908947"/>
            <a:ext cx="9571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2845"/>
                </a:solidFill>
              </a:rPr>
              <a:t>Find out more at: </a:t>
            </a:r>
            <a:r>
              <a:rPr lang="en-GB" sz="2800" dirty="0">
                <a:solidFill>
                  <a:srgbClr val="E77005"/>
                </a:solidFill>
              </a:rPr>
              <a:t>www.arraspeople.co.uk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7413B-3C81-4EF0-AD0F-4F748072E673}"/>
              </a:ext>
            </a:extLst>
          </p:cNvPr>
          <p:cNvSpPr/>
          <p:nvPr/>
        </p:nvSpPr>
        <p:spPr>
          <a:xfrm>
            <a:off x="959667" y="5213808"/>
            <a:ext cx="10532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77005"/>
                </a:solidFill>
              </a:rPr>
              <a:t>https://www.arraspeople.co.uk/the-project-management-benchmark-report-from-arras-people/pmbr-2018/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8728E-D474-4DA4-AB26-3845E3ACCCAD}"/>
              </a:ext>
            </a:extLst>
          </p:cNvPr>
          <p:cNvSpPr txBox="1"/>
          <p:nvPr/>
        </p:nvSpPr>
        <p:spPr>
          <a:xfrm>
            <a:off x="959667" y="4802826"/>
            <a:ext cx="9571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2845"/>
                </a:solidFill>
              </a:rPr>
              <a:t>Download the 2018 PMBR:</a:t>
            </a:r>
            <a:endParaRPr lang="en-GB" sz="2800" dirty="0">
              <a:solidFill>
                <a:srgbClr val="E77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B3744-17F3-430F-AC34-36AF6991C240}"/>
              </a:ext>
            </a:extLst>
          </p:cNvPr>
          <p:cNvSpPr/>
          <p:nvPr/>
        </p:nvSpPr>
        <p:spPr>
          <a:xfrm>
            <a:off x="1795244" y="1711354"/>
            <a:ext cx="79947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Understanding Your Value in the PM Market</a:t>
            </a:r>
          </a:p>
          <a:p>
            <a:r>
              <a:rPr lang="en-GB" sz="3200" b="1" dirty="0">
                <a:solidFill>
                  <a:srgbClr val="E77005"/>
                </a:solidFill>
              </a:rPr>
              <a:t>John Thorpe, Arras People</a:t>
            </a:r>
          </a:p>
          <a:p>
            <a:endParaRPr lang="en-GB" sz="3200" b="1" dirty="0">
              <a:solidFill>
                <a:srgbClr val="1B284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1B2845"/>
                </a:solidFill>
              </a:rPr>
              <a:t>2018 PMBR Highlights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1B2845"/>
                </a:solidFill>
              </a:rPr>
              <a:t>Recruitment 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1B2845"/>
                </a:solidFill>
              </a:rPr>
              <a:t>Ready for Change?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1B284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1B28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B3744-17F3-430F-AC34-36AF6991C240}"/>
              </a:ext>
            </a:extLst>
          </p:cNvPr>
          <p:cNvSpPr/>
          <p:nvPr/>
        </p:nvSpPr>
        <p:spPr>
          <a:xfrm>
            <a:off x="1367406" y="1347288"/>
            <a:ext cx="978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Arras People: </a:t>
            </a:r>
          </a:p>
          <a:p>
            <a:r>
              <a:rPr lang="en-GB" sz="3200" b="1" dirty="0">
                <a:solidFill>
                  <a:srgbClr val="1B2845"/>
                </a:solidFill>
              </a:rPr>
              <a:t>Project Management Recruitment and Career Specialists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0F3FD-261A-404A-ACA2-99A7936CFFA8}"/>
              </a:ext>
            </a:extLst>
          </p:cNvPr>
          <p:cNvSpPr txBox="1"/>
          <p:nvPr/>
        </p:nvSpPr>
        <p:spPr>
          <a:xfrm>
            <a:off x="1367406" y="2659310"/>
            <a:ext cx="95718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2845"/>
                </a:solidFill>
              </a:rPr>
              <a:t>Established 2002</a:t>
            </a:r>
          </a:p>
          <a:p>
            <a:r>
              <a:rPr lang="en-GB" sz="2800" dirty="0">
                <a:solidFill>
                  <a:srgbClr val="1B2845"/>
                </a:solidFill>
              </a:rPr>
              <a:t>Arras People are the UK’s Specialists in Project &amp; Programme Management Recruitment. We are 100% focused on the recruitment of  Programme and Project Management (PPM) practitioners across the UK and across all industry sectors.</a:t>
            </a:r>
          </a:p>
          <a:p>
            <a:endParaRPr lang="en-GB" sz="2800" dirty="0">
              <a:solidFill>
                <a:srgbClr val="1B2845"/>
              </a:solidFill>
            </a:endParaRPr>
          </a:p>
          <a:p>
            <a:r>
              <a:rPr lang="en-GB" sz="2800" dirty="0">
                <a:solidFill>
                  <a:srgbClr val="1B2845"/>
                </a:solidFill>
              </a:rPr>
              <a:t>Find out more at: </a:t>
            </a:r>
            <a:r>
              <a:rPr lang="en-GB" sz="2800" dirty="0">
                <a:solidFill>
                  <a:srgbClr val="E77005"/>
                </a:solidFill>
                <a:hlinkClick r:id="rId2"/>
              </a:rPr>
              <a:t>www.arraspeople.co.uk</a:t>
            </a:r>
            <a:r>
              <a:rPr lang="en-GB" sz="2800" dirty="0">
                <a:solidFill>
                  <a:srgbClr val="E7700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70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805415-F537-4246-99FC-7372D8B58A21}"/>
              </a:ext>
            </a:extLst>
          </p:cNvPr>
          <p:cNvSpPr/>
          <p:nvPr/>
        </p:nvSpPr>
        <p:spPr>
          <a:xfrm>
            <a:off x="1084027" y="1299767"/>
            <a:ext cx="9283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Arras People Project Management Benchmark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67D08-A273-4FB3-9F30-ED069E600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58" y="5394122"/>
            <a:ext cx="683343" cy="96237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719E454-802B-44C7-B2E5-1DD3BE4537AB}"/>
              </a:ext>
            </a:extLst>
          </p:cNvPr>
          <p:cNvGrpSpPr/>
          <p:nvPr/>
        </p:nvGrpSpPr>
        <p:grpSpPr>
          <a:xfrm>
            <a:off x="1098822" y="5394122"/>
            <a:ext cx="8584741" cy="985902"/>
            <a:chOff x="399868" y="5335476"/>
            <a:chExt cx="11223999" cy="12542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1D44EF-E302-4493-B136-61919D4C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68" y="5335476"/>
              <a:ext cx="882686" cy="12499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BC2D64-1D6D-477E-A00E-E51DA09BF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126" y="5335477"/>
              <a:ext cx="874757" cy="12418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78A38A-2DAF-4EAA-AE45-70EF735DD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835" y="5335476"/>
              <a:ext cx="891274" cy="124184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3FD403-73A2-4D85-9FBE-17281BF16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482" y="5335476"/>
              <a:ext cx="874043" cy="12243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62F1020-082C-4E37-B54D-6EA09914E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493" y="5335477"/>
              <a:ext cx="880706" cy="124630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824349-2CB9-4716-805E-34F81991B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504" y="5335478"/>
              <a:ext cx="886331" cy="125427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F008E88-A38E-4276-99EC-E8B1F314D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900" y="5335477"/>
              <a:ext cx="877550" cy="124184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5F9680C-7268-4A03-BD5F-A68D7EFB2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760" y="5337111"/>
              <a:ext cx="876396" cy="124021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FA8A927-5F1C-41D6-AAAB-745A92C29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846" y="5337111"/>
              <a:ext cx="876396" cy="124021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093F6E0-4F9A-4EC0-B979-2A4683F6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170" y="5337111"/>
              <a:ext cx="876396" cy="124021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8FCD782-09F3-430C-87B8-B89E5575C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2186" y="5340635"/>
              <a:ext cx="873905" cy="123668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18058C3-AF3D-4365-8E70-1F3DA5485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471" y="5337110"/>
              <a:ext cx="876396" cy="1240210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4532E2A-7D25-4DB6-97E8-69D91B1D9CDF}"/>
              </a:ext>
            </a:extLst>
          </p:cNvPr>
          <p:cNvSpPr txBox="1"/>
          <p:nvPr/>
        </p:nvSpPr>
        <p:spPr>
          <a:xfrm>
            <a:off x="1084027" y="2265653"/>
            <a:ext cx="68687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2845"/>
                </a:solidFill>
              </a:rPr>
              <a:t>The 2018 PMBR is the 13th annual report on the Project Management domain, taking in the views and experience of Practitioners and those who support / employ them.</a:t>
            </a:r>
          </a:p>
          <a:p>
            <a:endParaRPr lang="en-GB" sz="2000" dirty="0">
              <a:solidFill>
                <a:srgbClr val="1B284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7B943-2305-42CC-B808-09BCC78D4B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23" y="2081412"/>
            <a:ext cx="2068178" cy="29230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B315BA-6758-4864-8E86-8505AA7DA033}"/>
              </a:ext>
            </a:extLst>
          </p:cNvPr>
          <p:cNvSpPr/>
          <p:nvPr/>
        </p:nvSpPr>
        <p:spPr>
          <a:xfrm>
            <a:off x="1082795" y="42447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E77005"/>
                </a:solidFill>
              </a:rPr>
              <a:t>https://www.arraspeople.co.uk/the-project-management-benchmark-report-from-arras-people/pmbr-2018/</a:t>
            </a:r>
          </a:p>
        </p:txBody>
      </p:sp>
    </p:spTree>
    <p:extLst>
      <p:ext uri="{BB962C8B-B14F-4D97-AF65-F5344CB8AC3E}">
        <p14:creationId xmlns:p14="http://schemas.microsoft.com/office/powerpoint/2010/main" val="29544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2FF8B-7D95-4AE3-92B6-CDB5CEFC4E5A}"/>
              </a:ext>
            </a:extLst>
          </p:cNvPr>
          <p:cNvSpPr/>
          <p:nvPr/>
        </p:nvSpPr>
        <p:spPr>
          <a:xfrm>
            <a:off x="556208" y="1169063"/>
            <a:ext cx="618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2018 PMBR – Some points of note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866E1-3D6D-4B94-97A4-0845AD542222}"/>
              </a:ext>
            </a:extLst>
          </p:cNvPr>
          <p:cNvSpPr txBox="1"/>
          <p:nvPr/>
        </p:nvSpPr>
        <p:spPr>
          <a:xfrm>
            <a:off x="1372319" y="3429000"/>
            <a:ext cx="9596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E77005"/>
                </a:solidFill>
              </a:rPr>
              <a:t>Employees: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23% with current employer less than 1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32% of employees happy in current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92% see that securing a decent pay rise in 2018 will be a challenge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880BF-C819-48B6-9875-A9603DB683CA}"/>
              </a:ext>
            </a:extLst>
          </p:cNvPr>
          <p:cNvSpPr txBox="1"/>
          <p:nvPr/>
        </p:nvSpPr>
        <p:spPr>
          <a:xfrm>
            <a:off x="1372319" y="2013873"/>
            <a:ext cx="9596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E77005"/>
                </a:solidFill>
              </a:rPr>
              <a:t>Employers: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55% of organisations did not fill all open PM roles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33% were recruiting to replace leaving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80% indicated a degree of challenge in finding suitable PM practitioners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9B1D51-3BD7-42A9-A0B1-1E99267922EB}"/>
              </a:ext>
            </a:extLst>
          </p:cNvPr>
          <p:cNvSpPr txBox="1"/>
          <p:nvPr/>
        </p:nvSpPr>
        <p:spPr>
          <a:xfrm>
            <a:off x="1372319" y="4844127"/>
            <a:ext cx="10533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E77005"/>
                </a:solidFill>
              </a:rPr>
              <a:t>Freelancers: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32% of Freelancers/Contractors said they were between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19% headed into 2018 with contracts for more than 6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2845"/>
                </a:solidFill>
              </a:rPr>
              <a:t>Significant numbers are concerned that “Off-Payroll Legislation” (IR35) will impact their wealth</a:t>
            </a:r>
          </a:p>
        </p:txBody>
      </p:sp>
    </p:spTree>
    <p:extLst>
      <p:ext uri="{BB962C8B-B14F-4D97-AF65-F5344CB8AC3E}">
        <p14:creationId xmlns:p14="http://schemas.microsoft.com/office/powerpoint/2010/main" val="13257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69C2B8-B310-4548-8AC7-52E79855ABD1}"/>
              </a:ext>
            </a:extLst>
          </p:cNvPr>
          <p:cNvSpPr/>
          <p:nvPr/>
        </p:nvSpPr>
        <p:spPr>
          <a:xfrm>
            <a:off x="1950098" y="1753838"/>
            <a:ext cx="4562669" cy="4796252"/>
          </a:xfrm>
          <a:prstGeom prst="rect">
            <a:avLst/>
          </a:prstGeom>
          <a:solidFill>
            <a:srgbClr val="161925"/>
          </a:solidFill>
          <a:ln w="38100">
            <a:solidFill>
              <a:srgbClr val="E77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2FF8B-7D95-4AE3-92B6-CDB5CEFC4E5A}"/>
              </a:ext>
            </a:extLst>
          </p:cNvPr>
          <p:cNvSpPr/>
          <p:nvPr/>
        </p:nvSpPr>
        <p:spPr>
          <a:xfrm>
            <a:off x="164322" y="1056800"/>
            <a:ext cx="5562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2018 PMBR – PM Qualifications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880BF-C819-48B6-9875-A9603DB683CA}"/>
              </a:ext>
            </a:extLst>
          </p:cNvPr>
          <p:cNvSpPr txBox="1"/>
          <p:nvPr/>
        </p:nvSpPr>
        <p:spPr>
          <a:xfrm>
            <a:off x="8127681" y="2250761"/>
            <a:ext cx="2537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77005"/>
                </a:solidFill>
              </a:rPr>
              <a:t>16% of PM Practitioners have no PM Qualifications</a:t>
            </a:r>
            <a:endParaRPr lang="en-GB" sz="2000" b="1" dirty="0">
              <a:solidFill>
                <a:srgbClr val="1B2845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3EE3F5-AE16-473F-B93B-6D31F04B5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290" y="1866101"/>
            <a:ext cx="4378284" cy="45717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469B9D-3565-4AED-A33B-827D31A78D6C}"/>
              </a:ext>
            </a:extLst>
          </p:cNvPr>
          <p:cNvSpPr txBox="1"/>
          <p:nvPr/>
        </p:nvSpPr>
        <p:spPr>
          <a:xfrm>
            <a:off x="7863312" y="3644132"/>
            <a:ext cx="3065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77005"/>
                </a:solidFill>
              </a:rPr>
              <a:t>PRINCE2 still has the highest take-up rate amongst PM Practitioners</a:t>
            </a:r>
            <a:endParaRPr lang="en-GB" sz="2000" b="1" dirty="0">
              <a:solidFill>
                <a:srgbClr val="1B284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5017D-41B4-4CE6-A03B-3531B5B35698}"/>
              </a:ext>
            </a:extLst>
          </p:cNvPr>
          <p:cNvSpPr txBox="1"/>
          <p:nvPr/>
        </p:nvSpPr>
        <p:spPr>
          <a:xfrm>
            <a:off x="7863312" y="5037503"/>
            <a:ext cx="3065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77005"/>
                </a:solidFill>
              </a:rPr>
              <a:t>Agile qualifications are still not mainstream amongst PM Practitioners</a:t>
            </a:r>
            <a:endParaRPr lang="en-GB" sz="2000" b="1" dirty="0">
              <a:solidFill>
                <a:srgbClr val="1B28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69C2B8-B310-4548-8AC7-52E79855ABD1}"/>
              </a:ext>
            </a:extLst>
          </p:cNvPr>
          <p:cNvSpPr/>
          <p:nvPr/>
        </p:nvSpPr>
        <p:spPr>
          <a:xfrm>
            <a:off x="774441" y="1940767"/>
            <a:ext cx="5850294" cy="3860434"/>
          </a:xfrm>
          <a:prstGeom prst="rect">
            <a:avLst/>
          </a:prstGeom>
          <a:solidFill>
            <a:srgbClr val="161925"/>
          </a:solidFill>
          <a:ln w="38100">
            <a:solidFill>
              <a:srgbClr val="E77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2FF8B-7D95-4AE3-92B6-CDB5CEFC4E5A}"/>
              </a:ext>
            </a:extLst>
          </p:cNvPr>
          <p:cNvSpPr/>
          <p:nvPr/>
        </p:nvSpPr>
        <p:spPr>
          <a:xfrm>
            <a:off x="164322" y="1056800"/>
            <a:ext cx="9595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2018 PMBR – Ageing Demographic of PM Practitioners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880BF-C819-48B6-9875-A9603DB683CA}"/>
              </a:ext>
            </a:extLst>
          </p:cNvPr>
          <p:cNvSpPr txBox="1"/>
          <p:nvPr/>
        </p:nvSpPr>
        <p:spPr>
          <a:xfrm>
            <a:off x="8127681" y="2250761"/>
            <a:ext cx="3666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77005"/>
                </a:solidFill>
              </a:rPr>
              <a:t>2017 Marks a tipping point?</a:t>
            </a:r>
            <a:endParaRPr lang="en-GB" sz="2000" b="1" dirty="0">
              <a:solidFill>
                <a:srgbClr val="1B284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69B9D-3565-4AED-A33B-827D31A78D6C}"/>
              </a:ext>
            </a:extLst>
          </p:cNvPr>
          <p:cNvSpPr txBox="1"/>
          <p:nvPr/>
        </p:nvSpPr>
        <p:spPr>
          <a:xfrm>
            <a:off x="7863312" y="3191467"/>
            <a:ext cx="3930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77005"/>
                </a:solidFill>
              </a:rPr>
              <a:t>Ageing profile of UK PM Practitioners will add significantly to the UK PLC skills challenges</a:t>
            </a:r>
            <a:endParaRPr lang="en-GB" sz="2000" b="1" dirty="0">
              <a:solidFill>
                <a:srgbClr val="1B284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5017D-41B4-4CE6-A03B-3531B5B35698}"/>
              </a:ext>
            </a:extLst>
          </p:cNvPr>
          <p:cNvSpPr txBox="1"/>
          <p:nvPr/>
        </p:nvSpPr>
        <p:spPr>
          <a:xfrm>
            <a:off x="7863312" y="4747726"/>
            <a:ext cx="3930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77005"/>
                </a:solidFill>
              </a:rPr>
              <a:t>Price will be paid by organisations for their lack of investment in developing PM Practitioners</a:t>
            </a:r>
            <a:endParaRPr lang="en-GB" sz="2000" b="1" dirty="0">
              <a:solidFill>
                <a:srgbClr val="1B284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8B79C1-9F24-4DCB-90B6-F50D0C16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40" y="2068412"/>
            <a:ext cx="5632627" cy="360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69C2B8-B310-4548-8AC7-52E79855ABD1}"/>
              </a:ext>
            </a:extLst>
          </p:cNvPr>
          <p:cNvSpPr/>
          <p:nvPr/>
        </p:nvSpPr>
        <p:spPr>
          <a:xfrm>
            <a:off x="774441" y="1940767"/>
            <a:ext cx="5850294" cy="3627114"/>
          </a:xfrm>
          <a:prstGeom prst="rect">
            <a:avLst/>
          </a:prstGeom>
          <a:solidFill>
            <a:srgbClr val="161925"/>
          </a:solidFill>
          <a:ln w="38100">
            <a:solidFill>
              <a:srgbClr val="E77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2FF8B-7D95-4AE3-92B6-CDB5CEFC4E5A}"/>
              </a:ext>
            </a:extLst>
          </p:cNvPr>
          <p:cNvSpPr/>
          <p:nvPr/>
        </p:nvSpPr>
        <p:spPr>
          <a:xfrm>
            <a:off x="164322" y="1056800"/>
            <a:ext cx="6320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2018 PMBR – Remuneration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880BF-C819-48B6-9875-A9603DB683CA}"/>
              </a:ext>
            </a:extLst>
          </p:cNvPr>
          <p:cNvSpPr txBox="1"/>
          <p:nvPr/>
        </p:nvSpPr>
        <p:spPr>
          <a:xfrm>
            <a:off x="7908269" y="2250761"/>
            <a:ext cx="3885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77005"/>
                </a:solidFill>
              </a:rPr>
              <a:t>28% of Freelancers and 23% of Employees saw remuneration increase &gt;2%</a:t>
            </a:r>
            <a:endParaRPr lang="en-GB" sz="2000" b="1" dirty="0">
              <a:solidFill>
                <a:srgbClr val="1B284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69B9D-3565-4AED-A33B-827D31A78D6C}"/>
              </a:ext>
            </a:extLst>
          </p:cNvPr>
          <p:cNvSpPr txBox="1"/>
          <p:nvPr/>
        </p:nvSpPr>
        <p:spPr>
          <a:xfrm>
            <a:off x="7891893" y="4607239"/>
            <a:ext cx="3918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77005"/>
                </a:solidFill>
              </a:rPr>
              <a:t>25% of Freelancers and 4% of Employees saw their remuneration fall in 2017</a:t>
            </a:r>
            <a:endParaRPr lang="en-GB" sz="2000" b="1" dirty="0">
              <a:solidFill>
                <a:srgbClr val="1B284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5017D-41B4-4CE6-A03B-3531B5B35698}"/>
              </a:ext>
            </a:extLst>
          </p:cNvPr>
          <p:cNvSpPr txBox="1"/>
          <p:nvPr/>
        </p:nvSpPr>
        <p:spPr>
          <a:xfrm>
            <a:off x="7891893" y="3429000"/>
            <a:ext cx="3918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77005"/>
                </a:solidFill>
              </a:rPr>
              <a:t>43% of Freelancers and 27% of Employees saw their remuneration remain the same in 2017</a:t>
            </a:r>
            <a:endParaRPr lang="en-GB" sz="2000" b="1" dirty="0">
              <a:solidFill>
                <a:srgbClr val="1B284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2F355-7D1F-4CD4-BF80-A5742DAA1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29" y="2051184"/>
            <a:ext cx="5685101" cy="341710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2B8170-3CFC-4EAD-B469-48DC4A4AEF0F}"/>
              </a:ext>
            </a:extLst>
          </p:cNvPr>
          <p:cNvCxnSpPr>
            <a:cxnSpLocks/>
          </p:cNvCxnSpPr>
          <p:nvPr/>
        </p:nvCxnSpPr>
        <p:spPr>
          <a:xfrm>
            <a:off x="3856777" y="2641735"/>
            <a:ext cx="0" cy="1519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69C2B8-B310-4548-8AC7-52E79855ABD1}"/>
              </a:ext>
            </a:extLst>
          </p:cNvPr>
          <p:cNvSpPr/>
          <p:nvPr/>
        </p:nvSpPr>
        <p:spPr>
          <a:xfrm>
            <a:off x="774441" y="1940767"/>
            <a:ext cx="5850294" cy="3627114"/>
          </a:xfrm>
          <a:prstGeom prst="rect">
            <a:avLst/>
          </a:prstGeom>
          <a:solidFill>
            <a:srgbClr val="161925"/>
          </a:solidFill>
          <a:ln w="38100">
            <a:solidFill>
              <a:srgbClr val="E77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2FF8B-7D95-4AE3-92B6-CDB5CEFC4E5A}"/>
              </a:ext>
            </a:extLst>
          </p:cNvPr>
          <p:cNvSpPr/>
          <p:nvPr/>
        </p:nvSpPr>
        <p:spPr>
          <a:xfrm>
            <a:off x="164322" y="1056800"/>
            <a:ext cx="8198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B2845"/>
                </a:solidFill>
              </a:rPr>
              <a:t>2018 PMBR – Salary Changed Employer in 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880BF-C819-48B6-9875-A9603DB683CA}"/>
              </a:ext>
            </a:extLst>
          </p:cNvPr>
          <p:cNvSpPr txBox="1"/>
          <p:nvPr/>
        </p:nvSpPr>
        <p:spPr>
          <a:xfrm>
            <a:off x="7908269" y="2250761"/>
            <a:ext cx="3885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77005"/>
                </a:solidFill>
              </a:rPr>
              <a:t>49% achieved an inflation busting increase of &gt;5%</a:t>
            </a:r>
            <a:endParaRPr lang="en-GB" sz="2000" b="1" dirty="0">
              <a:solidFill>
                <a:srgbClr val="1B284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69B9D-3565-4AED-A33B-827D31A78D6C}"/>
              </a:ext>
            </a:extLst>
          </p:cNvPr>
          <p:cNvSpPr txBox="1"/>
          <p:nvPr/>
        </p:nvSpPr>
        <p:spPr>
          <a:xfrm>
            <a:off x="7891893" y="4607239"/>
            <a:ext cx="391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77005"/>
                </a:solidFill>
              </a:rPr>
              <a:t>More challenging for those PM Practitioners in the Public sector</a:t>
            </a:r>
            <a:endParaRPr lang="en-GB" sz="2000" b="1" dirty="0">
              <a:solidFill>
                <a:srgbClr val="1B284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5017D-41B4-4CE6-A03B-3531B5B35698}"/>
              </a:ext>
            </a:extLst>
          </p:cNvPr>
          <p:cNvSpPr txBox="1"/>
          <p:nvPr/>
        </p:nvSpPr>
        <p:spPr>
          <a:xfrm>
            <a:off x="7891893" y="3429000"/>
            <a:ext cx="3918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E77005"/>
                </a:solidFill>
              </a:rPr>
              <a:t>In the Private sector 64% achieved an inflation busting increase of &gt;5%</a:t>
            </a:r>
            <a:endParaRPr lang="en-GB" sz="2000" b="1" dirty="0">
              <a:solidFill>
                <a:srgbClr val="1B2845"/>
              </a:solidFill>
            </a:endParaRPr>
          </a:p>
          <a:p>
            <a:pPr algn="ctr"/>
            <a:endParaRPr lang="en-GB" sz="2000" b="1" dirty="0">
              <a:solidFill>
                <a:srgbClr val="1B284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2CC6-9E42-40F7-A2A3-F1B074E60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55" y="2036674"/>
            <a:ext cx="5694054" cy="343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4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17507</TotalTime>
  <Words>788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Thorpe</dc:creator>
  <cp:lastModifiedBy>John Thorpe</cp:lastModifiedBy>
  <cp:revision>99</cp:revision>
  <cp:lastPrinted>2018-03-02T15:05:37Z</cp:lastPrinted>
  <dcterms:created xsi:type="dcterms:W3CDTF">2017-09-25T14:04:02Z</dcterms:created>
  <dcterms:modified xsi:type="dcterms:W3CDTF">2018-03-02T15:06:46Z</dcterms:modified>
</cp:coreProperties>
</file>