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8"/>
  </p:notesMasterIdLst>
  <p:handoutMasterIdLst>
    <p:handoutMasterId r:id="rId19"/>
  </p:handoutMasterIdLst>
  <p:sldIdLst>
    <p:sldId id="256" r:id="rId2"/>
    <p:sldId id="261" r:id="rId3"/>
    <p:sldId id="257" r:id="rId4"/>
    <p:sldId id="262" r:id="rId5"/>
    <p:sldId id="274" r:id="rId6"/>
    <p:sldId id="263" r:id="rId7"/>
    <p:sldId id="264" r:id="rId8"/>
    <p:sldId id="265" r:id="rId9"/>
    <p:sldId id="266" r:id="rId10"/>
    <p:sldId id="267" r:id="rId11"/>
    <p:sldId id="258" r:id="rId12"/>
    <p:sldId id="268"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3459591-42D8-43AC-9C1A-9266E403A64C}">
          <p14:sldIdLst>
            <p14:sldId id="256"/>
            <p14:sldId id="261"/>
            <p14:sldId id="257"/>
            <p14:sldId id="262"/>
            <p14:sldId id="274"/>
            <p14:sldId id="263"/>
            <p14:sldId id="264"/>
            <p14:sldId id="265"/>
            <p14:sldId id="266"/>
            <p14:sldId id="267"/>
            <p14:sldId id="258"/>
            <p14:sldId id="268"/>
            <p14:sldId id="270"/>
            <p14:sldId id="271"/>
            <p14:sldId id="272"/>
            <p14:sldId id="273"/>
          </p14:sldIdLst>
        </p14:section>
      </p14:sectionLst>
    </p:ex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1E23"/>
    <a:srgbClr val="6C2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6" autoAdjust="0"/>
    <p:restoredTop sz="66151" autoAdjust="0"/>
  </p:normalViewPr>
  <p:slideViewPr>
    <p:cSldViewPr snapToGrid="0">
      <p:cViewPr varScale="1">
        <p:scale>
          <a:sx n="59" d="100"/>
          <a:sy n="59" d="100"/>
        </p:scale>
        <p:origin x="1236" y="42"/>
      </p:cViewPr>
      <p:guideLst>
        <p:guide pos="3840"/>
        <p:guide orient="horz" pos="2160"/>
      </p:guideLst>
    </p:cSldViewPr>
  </p:slideViewPr>
  <p:notesTextViewPr>
    <p:cViewPr>
      <p:scale>
        <a:sx n="1" d="1"/>
        <a:sy n="1" d="1"/>
      </p:scale>
      <p:origin x="0" y="0"/>
    </p:cViewPr>
  </p:notesTextViewPr>
  <p:sorterViewPr>
    <p:cViewPr>
      <p:scale>
        <a:sx n="100" d="100"/>
        <a:sy n="100" d="100"/>
      </p:scale>
      <p:origin x="0" y="1723"/>
    </p:cViewPr>
  </p:sorterViewPr>
  <p:notesViewPr>
    <p:cSldViewPr snapToGrid="0">
      <p:cViewPr varScale="1">
        <p:scale>
          <a:sx n="41" d="100"/>
          <a:sy n="41" d="100"/>
        </p:scale>
        <p:origin x="-2347"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C5E050-A730-47E5-ACE4-E2750C6A702A}" type="datetimeFigureOut">
              <a:rPr lang="en-GB" smtClean="0"/>
              <a:t>05/03/2018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890EC7-7394-4D57-8DF8-946198DDA251}" type="slidenum">
              <a:rPr lang="en-GB" smtClean="0"/>
              <a:t>‹#›</a:t>
            </a:fld>
            <a:endParaRPr lang="en-GB" dirty="0"/>
          </a:p>
        </p:txBody>
      </p:sp>
    </p:spTree>
    <p:extLst>
      <p:ext uri="{BB962C8B-B14F-4D97-AF65-F5344CB8AC3E}">
        <p14:creationId xmlns:p14="http://schemas.microsoft.com/office/powerpoint/2010/main" val="322622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520280-B6E5-426F-A3EF-855FD7ECB648}" type="datetimeFigureOut">
              <a:rPr lang="en-GB" smtClean="0"/>
              <a:t>05/03/2018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540EE-F83F-4365-8BB9-B7B9C982701A}" type="slidenum">
              <a:rPr lang="en-GB" smtClean="0"/>
              <a:t>‹#›</a:t>
            </a:fld>
            <a:endParaRPr lang="en-GB" dirty="0"/>
          </a:p>
        </p:txBody>
      </p:sp>
    </p:spTree>
    <p:extLst>
      <p:ext uri="{BB962C8B-B14F-4D97-AF65-F5344CB8AC3E}">
        <p14:creationId xmlns:p14="http://schemas.microsoft.com/office/powerpoint/2010/main" val="217420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a:t>
            </a:fld>
            <a:endParaRPr lang="en-GB" dirty="0"/>
          </a:p>
        </p:txBody>
      </p:sp>
    </p:spTree>
    <p:extLst>
      <p:ext uri="{BB962C8B-B14F-4D97-AF65-F5344CB8AC3E}">
        <p14:creationId xmlns:p14="http://schemas.microsoft.com/office/powerpoint/2010/main" val="136979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kern="1200" dirty="0">
                <a:solidFill>
                  <a:schemeClr val="tx1"/>
                </a:solidFill>
                <a:effectLst/>
                <a:latin typeface="+mn-lt"/>
                <a:ea typeface="+mn-ea"/>
                <a:cs typeface="+mn-cs"/>
              </a:rPr>
              <a:t>There are a number of characteristics of project work that distinguish it from business as usual:</a:t>
            </a:r>
          </a:p>
          <a:p>
            <a:endParaRPr lang="en-GB" sz="1000" kern="1200" dirty="0">
              <a:solidFill>
                <a:schemeClr val="tx1"/>
              </a:solidFill>
              <a:effectLst/>
              <a:latin typeface="+mn-lt"/>
              <a:ea typeface="+mn-ea"/>
              <a:cs typeface="+mn-cs"/>
            </a:endParaRPr>
          </a:p>
          <a:p>
            <a:r>
              <a:rPr lang="en-GB" sz="1000" b="1" kern="1200" dirty="0">
                <a:solidFill>
                  <a:schemeClr val="tx1"/>
                </a:solidFill>
                <a:effectLst/>
                <a:latin typeface="+mn-lt"/>
                <a:ea typeface="+mn-ea"/>
                <a:cs typeface="+mn-cs"/>
              </a:rPr>
              <a:t>Change</a:t>
            </a:r>
            <a:r>
              <a:rPr lang="en-GB" sz="1000" kern="1200" dirty="0">
                <a:solidFill>
                  <a:schemeClr val="tx1"/>
                </a:solidFill>
                <a:effectLst/>
                <a:latin typeface="+mn-lt"/>
                <a:ea typeface="+mn-ea"/>
                <a:cs typeface="+mn-cs"/>
              </a:rPr>
              <a:t>  Projects are the means by which we bring about change,</a:t>
            </a:r>
            <a:r>
              <a:rPr lang="en-GB" sz="1000" kern="1200" baseline="0" dirty="0">
                <a:solidFill>
                  <a:schemeClr val="tx1"/>
                </a:solidFill>
                <a:effectLst/>
                <a:latin typeface="+mn-lt"/>
                <a:ea typeface="+mn-ea"/>
                <a:cs typeface="+mn-cs"/>
              </a:rPr>
              <a:t> they are usually too large to be accommodated by BAU processes</a:t>
            </a:r>
            <a:endParaRPr lang="en-GB" sz="1000" kern="1200" dirty="0">
              <a:solidFill>
                <a:schemeClr val="tx1"/>
              </a:solidFill>
              <a:effectLst/>
              <a:latin typeface="+mn-lt"/>
              <a:ea typeface="+mn-ea"/>
              <a:cs typeface="+mn-cs"/>
            </a:endParaRPr>
          </a:p>
          <a:p>
            <a:r>
              <a:rPr lang="en-GB" sz="1000" b="1" kern="1200" dirty="0">
                <a:solidFill>
                  <a:schemeClr val="tx1"/>
                </a:solidFill>
                <a:effectLst/>
                <a:latin typeface="+mn-lt"/>
                <a:ea typeface="+mn-ea"/>
                <a:cs typeface="+mn-cs"/>
              </a:rPr>
              <a:t>Temporary</a:t>
            </a:r>
            <a:r>
              <a:rPr lang="en-GB" sz="1000" kern="1200" dirty="0">
                <a:solidFill>
                  <a:schemeClr val="tx1"/>
                </a:solidFill>
                <a:effectLst/>
                <a:latin typeface="+mn-lt"/>
                <a:ea typeface="+mn-ea"/>
                <a:cs typeface="+mn-cs"/>
              </a:rPr>
              <a:t> Projects are temporary in nature. Once the desired change has been implemented, business as usual resumes (in its new form) and the need for the project is removed. Projects should have a defined start and a defined end</a:t>
            </a:r>
          </a:p>
          <a:p>
            <a:r>
              <a:rPr lang="en-GB" sz="1000" b="1" kern="1200" dirty="0">
                <a:solidFill>
                  <a:schemeClr val="tx1"/>
                </a:solidFill>
                <a:effectLst/>
                <a:latin typeface="+mn-lt"/>
                <a:ea typeface="+mn-ea"/>
                <a:cs typeface="+mn-cs"/>
              </a:rPr>
              <a:t>Cross-functional</a:t>
            </a:r>
            <a:r>
              <a:rPr lang="en-GB" sz="1000" kern="1200" dirty="0">
                <a:solidFill>
                  <a:schemeClr val="tx1"/>
                </a:solidFill>
                <a:effectLst/>
                <a:latin typeface="+mn-lt"/>
                <a:ea typeface="+mn-ea"/>
                <a:cs typeface="+mn-cs"/>
              </a:rPr>
              <a:t>  Projects involve a team of people with different skills working together (on a temporary basis) to introduce a change that will impact others outside the team. Projects often cross the normal functional divisions within an organization and sometimes span entirely different organizations. This frequently causes stresses and strains both within organizations and between, for example, customers and suppliers. They have different perspectives and motivations for getting involved in the change.</a:t>
            </a:r>
          </a:p>
          <a:p>
            <a:r>
              <a:rPr lang="en-GB" sz="1000" b="1" kern="1200" dirty="0">
                <a:solidFill>
                  <a:schemeClr val="tx1"/>
                </a:solidFill>
                <a:effectLst/>
                <a:latin typeface="+mn-lt"/>
                <a:ea typeface="+mn-ea"/>
                <a:cs typeface="+mn-cs"/>
              </a:rPr>
              <a:t>Unique</a:t>
            </a:r>
            <a:r>
              <a:rPr lang="en-GB" sz="1000" kern="1200" dirty="0">
                <a:solidFill>
                  <a:schemeClr val="tx1"/>
                </a:solidFill>
                <a:effectLst/>
                <a:latin typeface="+mn-lt"/>
                <a:ea typeface="+mn-ea"/>
                <a:cs typeface="+mn-cs"/>
              </a:rPr>
              <a:t>  Every project is unique. An organization may undertake many similar projects, and establish a familiar, proven pattern of project activity, but each one will be unique in some way: a different team, a different customer, a different location. All these factors combine to make every project unique. Therefore, it is important</a:t>
            </a:r>
            <a:r>
              <a:rPr lang="en-GB" sz="1000" kern="1200" baseline="0" dirty="0">
                <a:solidFill>
                  <a:schemeClr val="tx1"/>
                </a:solidFill>
                <a:effectLst/>
                <a:latin typeface="+mn-lt"/>
                <a:ea typeface="+mn-ea"/>
                <a:cs typeface="+mn-cs"/>
              </a:rPr>
              <a:t> that the Project Board is aware of any lessons learned from previous projects which are of a similar nature, are shared with the PM and the project team before work begins</a:t>
            </a:r>
            <a:endParaRPr lang="en-GB" sz="1000" kern="1200" dirty="0">
              <a:solidFill>
                <a:schemeClr val="tx1"/>
              </a:solidFill>
              <a:effectLst/>
              <a:latin typeface="+mn-lt"/>
              <a:ea typeface="+mn-ea"/>
              <a:cs typeface="+mn-cs"/>
            </a:endParaRPr>
          </a:p>
          <a:p>
            <a:r>
              <a:rPr lang="en-GB" sz="1000" b="1" kern="1200" dirty="0">
                <a:solidFill>
                  <a:schemeClr val="tx1"/>
                </a:solidFill>
                <a:effectLst/>
                <a:latin typeface="+mn-lt"/>
                <a:ea typeface="+mn-ea"/>
                <a:cs typeface="+mn-cs"/>
              </a:rPr>
              <a:t>Uncertainty</a:t>
            </a:r>
            <a:r>
              <a:rPr lang="en-GB" sz="1000" kern="1200" dirty="0">
                <a:solidFill>
                  <a:schemeClr val="tx1"/>
                </a:solidFill>
                <a:effectLst/>
                <a:latin typeface="+mn-lt"/>
                <a:ea typeface="+mn-ea"/>
                <a:cs typeface="+mn-cs"/>
              </a:rPr>
              <a:t>  Clearly, the characteristics already listed will introduce threats and opportunities over and above those we typically encounter in the course of business as usual. </a:t>
            </a:r>
          </a:p>
          <a:p>
            <a:r>
              <a:rPr lang="en-GB" sz="1000" kern="1200" dirty="0">
                <a:solidFill>
                  <a:schemeClr val="tx1"/>
                </a:solidFill>
                <a:effectLst/>
                <a:latin typeface="+mn-lt"/>
                <a:ea typeface="+mn-ea"/>
                <a:cs typeface="+mn-cs"/>
              </a:rPr>
              <a:t>Projects are riskier,</a:t>
            </a:r>
            <a:r>
              <a:rPr lang="en-GB" sz="1000" kern="1200" baseline="0" dirty="0">
                <a:solidFill>
                  <a:schemeClr val="tx1"/>
                </a:solidFill>
                <a:effectLst/>
                <a:latin typeface="+mn-lt"/>
                <a:ea typeface="+mn-ea"/>
                <a:cs typeface="+mn-cs"/>
              </a:rPr>
              <a:t> the level of unknown is greater</a:t>
            </a:r>
            <a:endParaRPr lang="en-GB" sz="1000" kern="1200" dirty="0">
              <a:solidFill>
                <a:schemeClr val="tx1"/>
              </a:solidFill>
              <a:effectLst/>
              <a:latin typeface="+mn-lt"/>
              <a:ea typeface="+mn-ea"/>
              <a:cs typeface="+mn-cs"/>
            </a:endParaRPr>
          </a:p>
          <a:p>
            <a:r>
              <a:rPr lang="en-GB" sz="1000" kern="1200" dirty="0">
                <a:solidFill>
                  <a:schemeClr val="tx1"/>
                </a:solidFill>
                <a:effectLst/>
                <a:latin typeface="+mn-lt"/>
                <a:ea typeface="+mn-ea"/>
                <a:cs typeface="+mn-cs"/>
              </a:rPr>
              <a:t>Given that:</a:t>
            </a:r>
          </a:p>
          <a:p>
            <a:r>
              <a:rPr lang="en-GB" sz="1000" kern="1200" dirty="0">
                <a:solidFill>
                  <a:schemeClr val="tx1"/>
                </a:solidFill>
                <a:effectLst/>
                <a:latin typeface="+mn-lt"/>
                <a:ea typeface="+mn-ea"/>
                <a:cs typeface="+mn-cs"/>
              </a:rPr>
              <a:t>(1) projects are the means by which we bring about business change, and </a:t>
            </a:r>
          </a:p>
          <a:p>
            <a:r>
              <a:rPr lang="en-GB" sz="1000" kern="1200" dirty="0">
                <a:solidFill>
                  <a:schemeClr val="tx1"/>
                </a:solidFill>
                <a:effectLst/>
                <a:latin typeface="+mn-lt"/>
                <a:ea typeface="+mn-ea"/>
                <a:cs typeface="+mn-cs"/>
              </a:rPr>
              <a:t>(2) project work entails a higher degree of risk than other business activity, it follows that implementing a secure, well-proven project management method such as PRINCE2 is a valuable business investment. This being coupled</a:t>
            </a:r>
            <a:r>
              <a:rPr lang="en-GB" sz="1000" kern="1200" baseline="0" dirty="0">
                <a:solidFill>
                  <a:schemeClr val="tx1"/>
                </a:solidFill>
                <a:effectLst/>
                <a:latin typeface="+mn-lt"/>
                <a:ea typeface="+mn-ea"/>
                <a:cs typeface="+mn-cs"/>
              </a:rPr>
              <a:t> with a Directing book for the Project Board to use produces an excellent combination for organisations to adopt.</a:t>
            </a: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effectLst/>
              <a:latin typeface="+mn-lt"/>
              <a:ea typeface="+mn-ea"/>
              <a:cs typeface="+mn-cs"/>
            </a:endParaRPr>
          </a:p>
          <a:p>
            <a:endParaRPr lang="en-GB" sz="1000" dirty="0"/>
          </a:p>
        </p:txBody>
      </p:sp>
      <p:sp>
        <p:nvSpPr>
          <p:cNvPr id="4" name="Slide Number Placeholder 3"/>
          <p:cNvSpPr>
            <a:spLocks noGrp="1"/>
          </p:cNvSpPr>
          <p:nvPr>
            <p:ph type="sldNum" sz="quarter" idx="10"/>
          </p:nvPr>
        </p:nvSpPr>
        <p:spPr/>
        <p:txBody>
          <a:bodyPr/>
          <a:lstStyle/>
          <a:p>
            <a:fld id="{312540EE-F83F-4365-8BB9-B7B9C982701A}" type="slidenum">
              <a:rPr lang="en-GB" smtClean="0"/>
              <a:t>10</a:t>
            </a:fld>
            <a:endParaRPr lang="en-GB" dirty="0"/>
          </a:p>
        </p:txBody>
      </p:sp>
    </p:spTree>
    <p:extLst>
      <p:ext uri="{BB962C8B-B14F-4D97-AF65-F5344CB8AC3E}">
        <p14:creationId xmlns:p14="http://schemas.microsoft.com/office/powerpoint/2010/main" val="34207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 supporting reference guide for senior managers involved in projects in a Project Board role. It covers</a:t>
            </a:r>
            <a:r>
              <a:rPr lang="en-GB" sz="1200" kern="1200" baseline="0" dirty="0">
                <a:solidFill>
                  <a:schemeClr val="tx1"/>
                </a:solidFill>
                <a:effectLst/>
                <a:latin typeface="+mn-lt"/>
                <a:ea typeface="+mn-ea"/>
                <a:cs typeface="+mn-cs"/>
              </a:rPr>
              <a:t> the: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Behaviours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Responsibilities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Accountabilities expected.</a:t>
            </a: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This new edition of</a:t>
            </a:r>
            <a:r>
              <a:rPr lang="en-GB" sz="1200" i="1" kern="1200" dirty="0">
                <a:solidFill>
                  <a:schemeClr val="tx1"/>
                </a:solidFill>
                <a:effectLst/>
                <a:latin typeface="+mn-lt"/>
                <a:ea typeface="+mn-ea"/>
                <a:cs typeface="+mn-cs"/>
              </a:rPr>
              <a:t> Directing Successful Projects with PRINCE2</a:t>
            </a:r>
            <a:r>
              <a:rPr lang="en-GB" sz="1200" kern="1200" dirty="0">
                <a:solidFill>
                  <a:schemeClr val="tx1"/>
                </a:solidFill>
                <a:effectLst/>
                <a:latin typeface="+mn-lt"/>
                <a:ea typeface="+mn-ea"/>
                <a:cs typeface="+mn-cs"/>
              </a:rPr>
              <a:t> is designed to support senior managers – whatever their level of experience – undertaking project board roles, be the project executive, senior user or senior supplier. Covering the duties, behaviours responsibilities and accountabilities expected of members of the project board, it can be used as a reference tool at any stage of the project to check what is required. It is intended to be used in conjunction with the latest edition of </a:t>
            </a:r>
            <a:r>
              <a:rPr lang="en-GB" sz="1200" i="1" kern="1200" dirty="0">
                <a:solidFill>
                  <a:schemeClr val="tx1"/>
                </a:solidFill>
                <a:effectLst/>
                <a:latin typeface="+mn-lt"/>
                <a:ea typeface="+mn-ea"/>
                <a:cs typeface="+mn-cs"/>
              </a:rPr>
              <a:t>Managing Successful Projects with PRINCE2 </a:t>
            </a:r>
            <a:r>
              <a:rPr lang="en-GB" sz="1200" kern="1200" dirty="0">
                <a:solidFill>
                  <a:schemeClr val="tx1"/>
                </a:solidFill>
                <a:effectLst/>
                <a:latin typeface="+mn-lt"/>
                <a:ea typeface="+mn-ea"/>
                <a:cs typeface="+mn-cs"/>
              </a:rPr>
              <a:t>(AXELOS, 2017).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This is based on the P2 2017 6</a:t>
            </a:r>
            <a:r>
              <a:rPr lang="en-GB" sz="1200" kern="1200" baseline="30000" dirty="0">
                <a:solidFill>
                  <a:schemeClr val="tx1"/>
                </a:solidFill>
                <a:effectLst/>
                <a:latin typeface="+mn-lt"/>
                <a:ea typeface="+mn-ea"/>
                <a:cs typeface="+mn-cs"/>
              </a:rPr>
              <a:t>TH</a:t>
            </a:r>
            <a:r>
              <a:rPr lang="en-GB" sz="1200" kern="1200" baseline="0" dirty="0">
                <a:solidFill>
                  <a:schemeClr val="tx1"/>
                </a:solidFill>
                <a:effectLst/>
                <a:latin typeface="+mn-lt"/>
                <a:ea typeface="+mn-ea"/>
                <a:cs typeface="+mn-cs"/>
              </a:rPr>
              <a:t> Edition.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3, 4 and 5. This is the core of the guidance. It explains who does what, the behaviours expected and what needs to be done when.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6-14. Contains all the process steps summaries of what is involved including the purpose, what to expect from the PM including suggested project board agendas and tailoring guidelines. Also there is a checklist that should be completed by the Project Board member for each process step. This also includes guidance on agile delivery approaches, ways of working and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15. The discussed problems in this chapter are clustered around actual project performance problems and problems with the organization’s overall performance and how this may affect the project.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11</a:t>
            </a:fld>
            <a:endParaRPr lang="en-GB" dirty="0"/>
          </a:p>
        </p:txBody>
      </p:sp>
    </p:spTree>
    <p:extLst>
      <p:ext uri="{BB962C8B-B14F-4D97-AF65-F5344CB8AC3E}">
        <p14:creationId xmlns:p14="http://schemas.microsoft.com/office/powerpoint/2010/main" val="164695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GB" dirty="0"/>
              <a:t>Be</a:t>
            </a:r>
            <a:r>
              <a:rPr lang="en-GB" baseline="0" dirty="0"/>
              <a:t> accountable for the project and make it a success by being accountable for the decisions made</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Be able to make timely unified decisions and have the project board as the single source of truth</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Think of the team as a whole not just the project board. The project will succeed as a team but fail as a group of individuals. This was a powerful concept introduced with P2A.</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Don’t abdicate responsibility you need to steer and direct the team correctly</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This needs to happen since projects are typically cross functional in nature across the organisation</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Commit resources and make sure that they are the correct resources with the correct skill sets</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Should be swift and clear in a project environment</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Particularly if he is having issues</a:t>
            </a:r>
          </a:p>
          <a:p>
            <a:pPr marL="171450" indent="-171450">
              <a:buFont typeface="Wingdings" panose="05000000000000000000" pitchFamily="2" charset="2"/>
              <a:buChar char="Ø"/>
            </a:pPr>
            <a:endParaRPr lang="en-GB" baseline="0" dirty="0"/>
          </a:p>
          <a:p>
            <a:pPr marL="171450" indent="-171450">
              <a:buFont typeface="Wingdings" panose="05000000000000000000" pitchFamily="2" charset="2"/>
              <a:buChar char="Ø"/>
            </a:pPr>
            <a:r>
              <a:rPr lang="en-GB" baseline="0" dirty="0"/>
              <a:t>This means that we ensure that the frequency and method meet the needs of the project both from a project manager and project board perspective.</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12</a:t>
            </a:fld>
            <a:endParaRPr lang="en-GB" dirty="0"/>
          </a:p>
        </p:txBody>
      </p:sp>
    </p:spTree>
    <p:extLst>
      <p:ext uri="{BB962C8B-B14F-4D97-AF65-F5344CB8AC3E}">
        <p14:creationId xmlns:p14="http://schemas.microsoft.com/office/powerpoint/2010/main" val="1802863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generic and mentioned throughout</a:t>
            </a:r>
            <a:r>
              <a:rPr lang="en-GB" baseline="0" dirty="0"/>
              <a:t> the book and keeps the project board on track</a:t>
            </a:r>
            <a:endParaRPr lang="en-GB" dirty="0"/>
          </a:p>
          <a:p>
            <a:endParaRPr lang="en-GB" dirty="0"/>
          </a:p>
          <a:p>
            <a:r>
              <a:rPr lang="en-GB" dirty="0"/>
              <a:t>1</a:t>
            </a:r>
            <a:r>
              <a:rPr lang="en-GB" baseline="30000" dirty="0"/>
              <a:t>st</a:t>
            </a:r>
            <a:r>
              <a:rPr lang="en-GB" dirty="0"/>
              <a:t> bullet</a:t>
            </a:r>
            <a:r>
              <a:rPr lang="en-GB" baseline="0" dirty="0"/>
              <a:t> e.g. review status</a:t>
            </a:r>
            <a:endParaRPr lang="en-GB" dirty="0"/>
          </a:p>
          <a:p>
            <a:r>
              <a:rPr lang="en-GB" dirty="0"/>
              <a:t>2</a:t>
            </a:r>
            <a:r>
              <a:rPr lang="en-GB" baseline="30000" dirty="0"/>
              <a:t>nd</a:t>
            </a:r>
            <a:r>
              <a:rPr lang="en-GB" dirty="0"/>
              <a:t> bullet review where</a:t>
            </a:r>
            <a:r>
              <a:rPr lang="en-GB" baseline="0" dirty="0"/>
              <a:t> we are going</a:t>
            </a:r>
          </a:p>
          <a:p>
            <a:r>
              <a:rPr lang="en-GB" baseline="0" dirty="0"/>
              <a:t>3</a:t>
            </a:r>
            <a:r>
              <a:rPr lang="en-GB" baseline="30000" dirty="0"/>
              <a:t>rd</a:t>
            </a:r>
            <a:r>
              <a:rPr lang="en-GB" baseline="0" dirty="0"/>
              <a:t> bullet consider the current status of the business case, project plan and issues/risks. It answers the question, is the project still worthwhile?</a:t>
            </a:r>
          </a:p>
          <a:p>
            <a:r>
              <a:rPr lang="en-GB" baseline="0" dirty="0"/>
              <a:t>4</a:t>
            </a:r>
            <a:r>
              <a:rPr lang="en-GB" baseline="30000" dirty="0"/>
              <a:t>th</a:t>
            </a:r>
            <a:r>
              <a:rPr lang="en-GB" baseline="0" dirty="0"/>
              <a:t> Authorise current plan or if in exception authorise the exception plan. Request premature closure if the project is no l longer viable or desirable. This can include a GO /NO-GO decision taken by the project board.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13</a:t>
            </a:fld>
            <a:endParaRPr lang="en-GB" dirty="0"/>
          </a:p>
        </p:txBody>
      </p:sp>
    </p:spTree>
    <p:extLst>
      <p:ext uri="{BB962C8B-B14F-4D97-AF65-F5344CB8AC3E}">
        <p14:creationId xmlns:p14="http://schemas.microsoft.com/office/powerpoint/2010/main" val="2105079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project board and the</a:t>
            </a:r>
            <a:r>
              <a:rPr lang="en-GB" baseline="0" dirty="0"/>
              <a:t> PM must work together to ensure that the project is a success it is ideally a 50:50 relationship.</a:t>
            </a:r>
          </a:p>
          <a:p>
            <a:endParaRPr lang="en-GB" baseline="0" dirty="0"/>
          </a:p>
          <a:p>
            <a:r>
              <a:rPr lang="en-GB" baseline="0" dirty="0"/>
              <a:t>The Project board needs to direct effectively and the PM needs to deliver the required end product and its components in the correct timescale(s) and cost(s) to inspire trust and confidence from the project board.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14</a:t>
            </a:fld>
            <a:endParaRPr lang="en-GB" dirty="0"/>
          </a:p>
        </p:txBody>
      </p:sp>
    </p:spTree>
    <p:extLst>
      <p:ext uri="{BB962C8B-B14F-4D97-AF65-F5344CB8AC3E}">
        <p14:creationId xmlns:p14="http://schemas.microsoft.com/office/powerpoint/2010/main" val="337019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 exam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English only at present</a:t>
            </a: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15</a:t>
            </a:fld>
            <a:endParaRPr lang="en-GB" dirty="0"/>
          </a:p>
        </p:txBody>
      </p:sp>
    </p:spTree>
    <p:extLst>
      <p:ext uri="{BB962C8B-B14F-4D97-AF65-F5344CB8AC3E}">
        <p14:creationId xmlns:p14="http://schemas.microsoft.com/office/powerpoint/2010/main" val="341178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a:t>
            </a:r>
            <a:r>
              <a:rPr lang="en-GB" baseline="30000" dirty="0"/>
              <a:t>st</a:t>
            </a:r>
            <a:r>
              <a:rPr lang="en-GB" baseline="0" dirty="0"/>
              <a:t> bullet </a:t>
            </a:r>
            <a:r>
              <a:rPr lang="en-GB" sz="1200" dirty="0">
                <a:latin typeface="Arial" panose="020B0604020202020204" pitchFamily="34" charset="0"/>
                <a:cs typeface="Arial" panose="020B0604020202020204" pitchFamily="34" charset="0"/>
              </a:rPr>
              <a:t>AXELOS Membership is designed to provide ITSM and PPM professionals with a wide range of content, templates, toolkits, online resources and best practice guidance to support them in their role. </a:t>
            </a:r>
          </a:p>
          <a:p>
            <a:r>
              <a:rPr lang="en-GB" sz="1200" dirty="0">
                <a:latin typeface="Arial" panose="020B0604020202020204" pitchFamily="34" charset="0"/>
                <a:cs typeface="Arial" panose="020B0604020202020204" pitchFamily="34" charset="0"/>
              </a:rPr>
              <a:t>2</a:t>
            </a:r>
            <a:r>
              <a:rPr lang="en-GB" sz="1200" baseline="30000" dirty="0">
                <a:latin typeface="Arial" panose="020B0604020202020204" pitchFamily="34" charset="0"/>
                <a:cs typeface="Arial" panose="020B0604020202020204" pitchFamily="34" charset="0"/>
              </a:rPr>
              <a:t>nd</a:t>
            </a:r>
            <a:r>
              <a:rPr lang="en-GB" sz="1200" baseline="0" dirty="0">
                <a:latin typeface="Arial" panose="020B0604020202020204" pitchFamily="34" charset="0"/>
                <a:cs typeface="Arial" panose="020B0604020202020204" pitchFamily="34" charset="0"/>
              </a:rPr>
              <a:t> bullet  a community of advocates and practitioners working across all industries and sectors, willing to share knowledge, experience and ideas which will help create an ever growing and authoritative body of best practice</a:t>
            </a:r>
          </a:p>
          <a:p>
            <a:r>
              <a:rPr lang="en-GB" sz="1200" baseline="0" dirty="0">
                <a:latin typeface="Arial" panose="020B0604020202020204" pitchFamily="34" charset="0"/>
                <a:cs typeface="Arial" panose="020B0604020202020204" pitchFamily="34" charset="0"/>
              </a:rPr>
              <a:t>3</a:t>
            </a:r>
            <a:r>
              <a:rPr lang="en-GB" sz="1200" baseline="30000" dirty="0">
                <a:latin typeface="Arial" panose="020B0604020202020204" pitchFamily="34" charset="0"/>
                <a:cs typeface="Arial" panose="020B0604020202020204" pitchFamily="34" charset="0"/>
              </a:rPr>
              <a:t>rd </a:t>
            </a:r>
            <a:r>
              <a:rPr lang="en-GB" sz="1200" dirty="0">
                <a:latin typeface="Arial" panose="020B0604020202020204" pitchFamily="34" charset="0"/>
                <a:cs typeface="Arial" panose="020B0604020202020204" pitchFamily="34" charset="0"/>
              </a:rPr>
              <a:t>Members are also provided with access to a CPD recording tool and if they meet the CPD criteria they are able to apply for a digital badge which can be used to validate their certifications</a:t>
            </a:r>
            <a:r>
              <a:rPr lang="en-GB" sz="1200" baseline="0" dirty="0">
                <a:latin typeface="Arial" panose="020B0604020202020204" pitchFamily="34" charset="0"/>
                <a:cs typeface="Arial" panose="020B0604020202020204" pitchFamily="34" charset="0"/>
              </a:rPr>
              <a:t> </a:t>
            </a:r>
          </a:p>
          <a:p>
            <a:pPr marL="285750" indent="-285750">
              <a:buClr>
                <a:srgbClr val="4C4383"/>
              </a:buClr>
              <a:buSzPct val="150000"/>
              <a:buFont typeface="Arial" panose="020B0604020202020204" pitchFamily="34" charset="0"/>
              <a:buChar char="•"/>
            </a:pPr>
            <a:r>
              <a:rPr lang="en-GB" sz="1200" baseline="0" dirty="0">
                <a:latin typeface="Arial" panose="020B0604020202020204" pitchFamily="34" charset="0"/>
                <a:cs typeface="Arial" panose="020B0604020202020204" pitchFamily="34" charset="0"/>
              </a:rPr>
              <a:t>4</a:t>
            </a:r>
            <a:r>
              <a:rPr lang="en-GB" sz="1200" baseline="30000" dirty="0">
                <a:latin typeface="Arial" panose="020B0604020202020204" pitchFamily="34" charset="0"/>
                <a:cs typeface="Arial" panose="020B0604020202020204" pitchFamily="34" charset="0"/>
              </a:rPr>
              <a:t>th</a:t>
            </a:r>
            <a:r>
              <a:rPr lang="en-GB" sz="1200" baseline="0" dirty="0">
                <a:latin typeface="Arial" panose="020B0604020202020204" pitchFamily="34" charset="0"/>
                <a:cs typeface="Arial" panose="020B0604020202020204" pitchFamily="34" charset="0"/>
              </a:rPr>
              <a:t> bullet </a:t>
            </a:r>
            <a:r>
              <a:rPr lang="en-GB" sz="1200" dirty="0">
                <a:latin typeface="Arial" panose="020B0604020202020204" pitchFamily="34" charset="0"/>
                <a:cs typeface="Arial" panose="020B0604020202020204" pitchFamily="34" charset="0"/>
              </a:rPr>
              <a:t>Subscribe to AXELOS Membership within 3 months of passing their exam</a:t>
            </a:r>
          </a:p>
          <a:p>
            <a:pPr marL="285750" indent="-285750">
              <a:buClr>
                <a:srgbClr val="4C4383"/>
              </a:buClr>
              <a:buSzPct val="150000"/>
              <a:buFont typeface="Arial" panose="020B0604020202020204" pitchFamily="34" charset="0"/>
              <a:buChar char="•"/>
            </a:pPr>
            <a:r>
              <a:rPr lang="en-GB" sz="1200" dirty="0">
                <a:latin typeface="Arial" panose="020B0604020202020204" pitchFamily="34" charset="0"/>
                <a:cs typeface="Arial" panose="020B0604020202020204" pitchFamily="34" charset="0"/>
              </a:rPr>
              <a:t>Claim their digital badge </a:t>
            </a:r>
          </a:p>
          <a:p>
            <a:pPr marL="285750" indent="-285750">
              <a:buClr>
                <a:srgbClr val="4C4383"/>
              </a:buClr>
              <a:buSzPct val="150000"/>
              <a:buFont typeface="Arial" panose="020B0604020202020204" pitchFamily="34" charset="0"/>
              <a:buChar char="•"/>
            </a:pPr>
            <a:r>
              <a:rPr lang="en-GB" sz="1200" dirty="0">
                <a:latin typeface="Arial" panose="020B0604020202020204" pitchFamily="34" charset="0"/>
                <a:cs typeface="Arial" panose="020B0604020202020204" pitchFamily="34" charset="0"/>
              </a:rPr>
              <a:t>Renew their membership each year</a:t>
            </a:r>
          </a:p>
          <a:p>
            <a:pPr marL="285750" indent="-285750">
              <a:buClr>
                <a:srgbClr val="4C4383"/>
              </a:buClr>
              <a:buSzPct val="150000"/>
              <a:buFont typeface="Arial" panose="020B0604020202020204" pitchFamily="34" charset="0"/>
              <a:buChar char="•"/>
            </a:pPr>
            <a:r>
              <a:rPr lang="en-GB" sz="1200" dirty="0">
                <a:latin typeface="Arial" panose="020B0604020202020204" pitchFamily="34" charset="0"/>
                <a:cs typeface="Arial" panose="020B0604020202020204" pitchFamily="34" charset="0"/>
              </a:rPr>
              <a:t>Maintain their digital badge by logging 15 CPD points each year</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At the 3 year point if a candidate has a current membership and a digital </a:t>
            </a:r>
          </a:p>
          <a:p>
            <a:r>
              <a:rPr lang="en-GB" sz="1200" dirty="0">
                <a:latin typeface="Arial" panose="020B0604020202020204" pitchFamily="34" charset="0"/>
                <a:cs typeface="Arial" panose="020B0604020202020204" pitchFamily="34" charset="0"/>
              </a:rPr>
              <a:t>badge of 3 years duration they will be issued with a new certificate that </a:t>
            </a:r>
          </a:p>
          <a:p>
            <a:r>
              <a:rPr lang="en-GB" sz="1200" dirty="0">
                <a:latin typeface="Arial" panose="020B0604020202020204" pitchFamily="34" charset="0"/>
                <a:cs typeface="Arial" panose="020B0604020202020204" pitchFamily="34" charset="0"/>
              </a:rPr>
              <a:t>is valid for a further 3 years.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For further information please come to our stand.</a:t>
            </a:r>
          </a:p>
          <a:p>
            <a:endParaRPr lang="en-GB" sz="1200" dirty="0">
              <a:latin typeface="Arial" panose="020B0604020202020204" pitchFamily="34" charset="0"/>
              <a:cs typeface="Arial" panose="020B0604020202020204" pitchFamily="34" charset="0"/>
            </a:endParaRPr>
          </a:p>
          <a:p>
            <a:r>
              <a:rPr lang="en-GB" dirty="0"/>
              <a:t>A copy of the presentation will be made available in a PDF format from the show website after the event at www. Projectchallenge.com</a:t>
            </a:r>
          </a:p>
        </p:txBody>
      </p:sp>
      <p:sp>
        <p:nvSpPr>
          <p:cNvPr id="4" name="Slide Number Placeholder 3"/>
          <p:cNvSpPr>
            <a:spLocks noGrp="1"/>
          </p:cNvSpPr>
          <p:nvPr>
            <p:ph type="sldNum" sz="quarter" idx="10"/>
          </p:nvPr>
        </p:nvSpPr>
        <p:spPr/>
        <p:txBody>
          <a:bodyPr/>
          <a:lstStyle/>
          <a:p>
            <a:fld id="{312540EE-F83F-4365-8BB9-B7B9C982701A}" type="slidenum">
              <a:rPr lang="en-GB" smtClean="0"/>
              <a:t>16</a:t>
            </a:fld>
            <a:endParaRPr lang="en-GB" dirty="0"/>
          </a:p>
        </p:txBody>
      </p:sp>
    </p:spTree>
    <p:extLst>
      <p:ext uri="{BB962C8B-B14F-4D97-AF65-F5344CB8AC3E}">
        <p14:creationId xmlns:p14="http://schemas.microsoft.com/office/powerpoint/2010/main" val="2990321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everyone and welcome to this AXELOS session which focuses on the importance of the project board and features our planned</a:t>
            </a:r>
            <a:r>
              <a:rPr lang="en-GB" baseline="0" dirty="0"/>
              <a:t> and updated “ Directing Successful projects with PRINCE2” guide.</a:t>
            </a:r>
          </a:p>
          <a:p>
            <a:r>
              <a:rPr lang="en-GB" baseline="0" dirty="0"/>
              <a:t>As the title suggests we consider it an essential guide for project board members and is designed to be used in conjunction with our 2017 Managing Successful Projects with PRINCE2 guidance.</a:t>
            </a:r>
          </a:p>
          <a:p>
            <a:r>
              <a:rPr lang="en-GB" baseline="0" dirty="0"/>
              <a:t>Just to let you know there will be opportunities to ask questions at the end of the presentation.</a:t>
            </a:r>
          </a:p>
          <a:p>
            <a:r>
              <a:rPr lang="en-GB" baseline="0" dirty="0"/>
              <a:t>The guidance is out for review with favourable comments received so far.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2</a:t>
            </a:fld>
            <a:endParaRPr lang="en-GB" dirty="0"/>
          </a:p>
        </p:txBody>
      </p:sp>
    </p:spTree>
    <p:extLst>
      <p:ext uri="{BB962C8B-B14F-4D97-AF65-F5344CB8AC3E}">
        <p14:creationId xmlns:p14="http://schemas.microsoft.com/office/powerpoint/2010/main" val="406453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2000 I</a:t>
            </a:r>
            <a:r>
              <a:rPr lang="en-GB" baseline="0" dirty="0"/>
              <a:t> was involved with the automotive industry specialising in process design and continuous improvement at both Nissan and Toyota. In this area I also became familiar with Lean design and Kanban process control approaches. At Toyota I gained the award of Lean Design Practitioner.</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3</a:t>
            </a:fld>
            <a:endParaRPr lang="en-GB" dirty="0"/>
          </a:p>
        </p:txBody>
      </p:sp>
    </p:spTree>
    <p:extLst>
      <p:ext uri="{BB962C8B-B14F-4D97-AF65-F5344CB8AC3E}">
        <p14:creationId xmlns:p14="http://schemas.microsoft.com/office/powerpoint/2010/main" val="920932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get started you</a:t>
            </a:r>
            <a:r>
              <a:rPr lang="en-GB" baseline="0" dirty="0"/>
              <a:t> need to know about AXELOS who we are and what we do?</a:t>
            </a:r>
          </a:p>
          <a:p>
            <a:r>
              <a:rPr lang="en-GB" baseline="0" dirty="0"/>
              <a:t>1</a:t>
            </a:r>
            <a:r>
              <a:rPr lang="en-GB" baseline="30000" dirty="0"/>
              <a:t>st</a:t>
            </a:r>
            <a:r>
              <a:rPr lang="en-GB" baseline="0" dirty="0"/>
              <a:t> bullet and 2</a:t>
            </a:r>
            <a:r>
              <a:rPr lang="en-GB" baseline="30000" dirty="0"/>
              <a:t>nd</a:t>
            </a:r>
            <a:r>
              <a:rPr lang="en-GB" baseline="0" dirty="0"/>
              <a:t> bullet read, 51% Capita and 49% Cabinet Office</a:t>
            </a:r>
          </a:p>
          <a:p>
            <a:r>
              <a:rPr lang="en-GB" baseline="0" dirty="0"/>
              <a:t>3</a:t>
            </a:r>
            <a:r>
              <a:rPr lang="en-GB" baseline="30000" dirty="0"/>
              <a:t>rd</a:t>
            </a:r>
            <a:r>
              <a:rPr lang="en-GB" baseline="0" dirty="0"/>
              <a:t> bullet is for PRINCE2</a:t>
            </a:r>
          </a:p>
          <a:p>
            <a:r>
              <a:rPr lang="en-GB" baseline="0" dirty="0"/>
              <a:t>4</a:t>
            </a:r>
            <a:r>
              <a:rPr lang="en-GB" baseline="30000" dirty="0"/>
              <a:t>th</a:t>
            </a:r>
            <a:r>
              <a:rPr lang="en-GB" baseline="0" dirty="0"/>
              <a:t> bullet is our Cyber Resilience product</a:t>
            </a:r>
          </a:p>
          <a:p>
            <a:r>
              <a:rPr lang="en-GB" baseline="0" dirty="0"/>
              <a:t>5</a:t>
            </a:r>
            <a:r>
              <a:rPr lang="en-GB" baseline="30000" dirty="0"/>
              <a:t>th</a:t>
            </a:r>
            <a:r>
              <a:rPr lang="en-GB" baseline="0" dirty="0"/>
              <a:t> bullet is our PRINCE2 product tailored for an agile environment on which I was programme manager</a:t>
            </a:r>
          </a:p>
          <a:p>
            <a:r>
              <a:rPr lang="en-GB" baseline="0" dirty="0"/>
              <a:t>6</a:t>
            </a:r>
            <a:r>
              <a:rPr lang="en-GB" baseline="30000" dirty="0"/>
              <a:t>th</a:t>
            </a:r>
            <a:r>
              <a:rPr lang="en-GB" baseline="0" dirty="0"/>
              <a:t> bullet more about that later</a:t>
            </a:r>
          </a:p>
          <a:p>
            <a:r>
              <a:rPr lang="en-GB" baseline="0" dirty="0"/>
              <a:t>7</a:t>
            </a:r>
            <a:r>
              <a:rPr lang="en-GB" baseline="30000" dirty="0"/>
              <a:t>th</a:t>
            </a:r>
            <a:r>
              <a:rPr lang="en-GB" baseline="0" dirty="0"/>
              <a:t> bullet, last year we updated PRINCE2. I developed the programme and was also SME Lead</a:t>
            </a:r>
          </a:p>
          <a:p>
            <a:endParaRPr lang="en-GB" baseline="0" dirty="0"/>
          </a:p>
          <a:p>
            <a:r>
              <a:rPr lang="en-GB" baseline="0" dirty="0"/>
              <a:t>On the right hand side you can see some of the other products and their associated trade marks.</a:t>
            </a:r>
          </a:p>
          <a:p>
            <a:endParaRPr lang="en-GB" baseline="0" dirty="0"/>
          </a:p>
          <a:p>
            <a:r>
              <a:rPr lang="en-GB" baseline="0" dirty="0"/>
              <a:t>Need to mention ITIL, MSP, P3M3, MoV, MoR, P3O and MoP</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4</a:t>
            </a:fld>
            <a:endParaRPr lang="en-GB" dirty="0"/>
          </a:p>
        </p:txBody>
      </p:sp>
    </p:spTree>
    <p:extLst>
      <p:ext uri="{BB962C8B-B14F-4D97-AF65-F5344CB8AC3E}">
        <p14:creationId xmlns:p14="http://schemas.microsoft.com/office/powerpoint/2010/main" val="162215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move forward can you let me know who in the audience has been</a:t>
            </a:r>
            <a:r>
              <a:rPr lang="en-GB" baseline="0" dirty="0"/>
              <a:t> or is currently</a:t>
            </a:r>
            <a:r>
              <a:rPr lang="en-GB" dirty="0"/>
              <a:t> involved on a Project Board whether as a PE, SU or SS.</a:t>
            </a:r>
          </a:p>
          <a:p>
            <a:endParaRPr lang="en-GB" dirty="0"/>
          </a:p>
          <a:p>
            <a:r>
              <a:rPr lang="en-GB" dirty="0"/>
              <a:t>Thank</a:t>
            </a:r>
            <a:r>
              <a:rPr lang="en-GB" baseline="0" dirty="0"/>
              <a:t> you that gives me a good context.</a:t>
            </a:r>
          </a:p>
          <a:p>
            <a:endParaRPr lang="en-GB" baseline="0" dirty="0"/>
          </a:p>
          <a:p>
            <a:r>
              <a:rPr lang="en-GB" baseline="0" dirty="0"/>
              <a:t>On the slide is one definition of Leadership, it is one of many but one I feel sums up the qualities involved.</a:t>
            </a:r>
          </a:p>
          <a:p>
            <a:pPr marL="228600" indent="-228600">
              <a:buFont typeface="+mj-lt"/>
              <a:buAutoNum type="arabicPeriod"/>
            </a:pPr>
            <a:r>
              <a:rPr lang="en-GB" baseline="0" dirty="0"/>
              <a:t>Intelligent, they have the ability to know what they are doing. They have reached a senior position in the organisation which reflects this.</a:t>
            </a:r>
          </a:p>
          <a:p>
            <a:pPr marL="228600" indent="-228600">
              <a:buFont typeface="+mj-lt"/>
              <a:buAutoNum type="arabicPeriod"/>
            </a:pPr>
            <a:r>
              <a:rPr lang="en-GB" baseline="0" dirty="0"/>
              <a:t>Honest, they must be trustworthy but not just with their peers but with the project team reporting to them in a project context.</a:t>
            </a:r>
          </a:p>
          <a:p>
            <a:pPr marL="228600" indent="-228600">
              <a:buFont typeface="+mj-lt"/>
              <a:buAutoNum type="arabicPeriod"/>
            </a:pPr>
            <a:r>
              <a:rPr lang="en-GB" baseline="0" dirty="0"/>
              <a:t>Creative, they have the ability to contribute to and sometimes provide the solutions to issues being faced by the project team.</a:t>
            </a:r>
          </a:p>
          <a:p>
            <a:pPr marL="228600" indent="-228600">
              <a:buFont typeface="+mj-lt"/>
              <a:buAutoNum type="arabicPeriod"/>
            </a:pPr>
            <a:r>
              <a:rPr lang="en-GB" baseline="0" dirty="0"/>
              <a:t>Confident, they must have the respect of the other project board members and the teams reporting to them. They must take the responsibility for making decisions and sticking with them. They must have a confident aura about them which the teams can look up to.</a:t>
            </a:r>
          </a:p>
          <a:p>
            <a:pPr marL="228600" indent="-228600">
              <a:buFont typeface="+mj-lt"/>
              <a:buAutoNum type="arabicPeriod"/>
            </a:pPr>
            <a:r>
              <a:rPr lang="en-GB" baseline="0" dirty="0"/>
              <a:t>Driven, they must be the source of the drive and the guiding light for the project. They must keep this even if the going gets tough.</a:t>
            </a:r>
          </a:p>
          <a:p>
            <a:pPr marL="228600" indent="-228600">
              <a:buFont typeface="+mj-lt"/>
              <a:buAutoNum type="arabicPeriod"/>
            </a:pPr>
            <a:r>
              <a:rPr lang="en-GB" baseline="0" dirty="0"/>
              <a:t>Courageous, they must be responsible and at certain times accountable. They must be able to make tough decisions and stick with them and not go missing when the going gets tough.</a:t>
            </a:r>
          </a:p>
          <a:p>
            <a:pPr marL="228600" indent="-228600">
              <a:buFont typeface="+mj-lt"/>
              <a:buAutoNum type="arabicPeriod"/>
            </a:pPr>
            <a:endParaRPr lang="en-GB" baseline="0" dirty="0"/>
          </a:p>
          <a:p>
            <a:pPr marL="0" indent="0">
              <a:buFontTx/>
              <a:buNone/>
            </a:pPr>
            <a:r>
              <a:rPr lang="en-GB" baseline="0" dirty="0"/>
              <a:t>All in all a very demanding position.</a:t>
            </a:r>
          </a:p>
          <a:p>
            <a:pPr marL="228600" indent="-228600">
              <a:buFont typeface="+mj-lt"/>
              <a:buAutoNum type="arabicPeriod"/>
            </a:pPr>
            <a:endParaRPr lang="en-GB" baseline="0" dirty="0"/>
          </a:p>
          <a:p>
            <a:pPr marL="228600" indent="-228600">
              <a:buFont typeface="+mj-lt"/>
              <a:buAutoNum type="arabicPeriod"/>
            </a:pP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5</a:t>
            </a:fld>
            <a:endParaRPr lang="en-GB" dirty="0"/>
          </a:p>
        </p:txBody>
      </p:sp>
    </p:spTree>
    <p:extLst>
      <p:ext uri="{BB962C8B-B14F-4D97-AF65-F5344CB8AC3E}">
        <p14:creationId xmlns:p14="http://schemas.microsoft.com/office/powerpoint/2010/main" val="4103976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The role of the project board is critical since it provides the correct direction to the PM</a:t>
            </a:r>
          </a:p>
          <a:p>
            <a:pPr marL="228600" indent="-228600">
              <a:buFont typeface="+mj-lt"/>
              <a:buAutoNum type="arabicPeriod"/>
            </a:pPr>
            <a:r>
              <a:rPr lang="en-GB" dirty="0"/>
              <a:t>It</a:t>
            </a:r>
            <a:r>
              <a:rPr lang="en-GB" baseline="0" dirty="0"/>
              <a:t> covers the questions frequently asked by those people who sponsor or direct, more about that shortly</a:t>
            </a:r>
          </a:p>
          <a:p>
            <a:pPr marL="228600" indent="-228600">
              <a:buFont typeface="+mj-lt"/>
              <a:buAutoNum type="arabicPeriod"/>
            </a:pPr>
            <a:r>
              <a:rPr lang="en-GB" baseline="0" dirty="0"/>
              <a:t>The new guidance needs to reflect the PRINCE2 2017 Update</a:t>
            </a:r>
          </a:p>
          <a:p>
            <a:pPr marL="228600" indent="-228600">
              <a:buFont typeface="+mj-lt"/>
              <a:buAutoNum type="arabicPeriod"/>
            </a:pPr>
            <a:r>
              <a:rPr lang="en-GB" baseline="0" dirty="0"/>
              <a:t>Research from our ecosystem plus other sources of information e.g. PMI’s Pulse of the Profession 2017 which was covered in a presentation yesterday</a:t>
            </a:r>
          </a:p>
          <a:p>
            <a:pPr marL="228600" indent="-228600">
              <a:buFont typeface="+mj-lt"/>
              <a:buAutoNum type="arabicPeriod"/>
            </a:pPr>
            <a:r>
              <a:rPr lang="en-GB" baseline="0" dirty="0"/>
              <a:t>We have endeavoured to give a better structure to the book so as to make it easier to use for the time pressed Project Board members whether they are new or experienced.</a:t>
            </a:r>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6</a:t>
            </a:fld>
            <a:endParaRPr lang="en-GB" dirty="0"/>
          </a:p>
        </p:txBody>
      </p:sp>
    </p:spTree>
    <p:extLst>
      <p:ext uri="{BB962C8B-B14F-4D97-AF65-F5344CB8AC3E}">
        <p14:creationId xmlns:p14="http://schemas.microsoft.com/office/powerpoint/2010/main" val="344729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covers the questions frequently asked by those people who sponsor or direct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a:t>
            </a:r>
            <a:r>
              <a:rPr lang="en-GB" b="1" baseline="30000" dirty="0"/>
              <a:t>st</a:t>
            </a:r>
            <a:r>
              <a:rPr lang="en-GB" b="1" baseline="0" dirty="0"/>
              <a:t> bullet</a:t>
            </a:r>
            <a:r>
              <a:rPr lang="en-GB" baseline="0" dirty="0"/>
              <a:t>,  as a PB member what am I supposed to do as the project proceeds through the project lifecycle.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a:t>
            </a:r>
            <a:r>
              <a:rPr lang="en-GB" b="1" baseline="30000" dirty="0"/>
              <a:t>nd</a:t>
            </a:r>
            <a:r>
              <a:rPr lang="en-GB" b="1" baseline="0" dirty="0"/>
              <a:t> bullet</a:t>
            </a:r>
            <a:r>
              <a:rPr lang="en-GB" baseline="0" dirty="0"/>
              <a:t>, what will the PM deliver at this part of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a:t>
            </a:r>
            <a:r>
              <a:rPr lang="en-GB" b="1" baseline="30000" dirty="0"/>
              <a:t>rd</a:t>
            </a:r>
            <a:r>
              <a:rPr lang="en-GB" b="1" baseline="0" dirty="0"/>
              <a:t> bullet</a:t>
            </a:r>
            <a:r>
              <a:rPr lang="en-GB" baseline="0" dirty="0"/>
              <a:t>, there are specific checkpoints at each part of the guide which show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a:t>
            </a:r>
            <a:r>
              <a:rPr lang="en-GB" b="1" baseline="30000" dirty="0"/>
              <a:t>th</a:t>
            </a:r>
            <a:r>
              <a:rPr lang="en-GB" b="1" baseline="0" dirty="0"/>
              <a:t> and 5</a:t>
            </a:r>
            <a:r>
              <a:rPr lang="en-GB" b="1" baseline="30000" dirty="0"/>
              <a:t>th</a:t>
            </a:r>
            <a:r>
              <a:rPr lang="en-GB" b="1" baseline="0" dirty="0"/>
              <a:t> bullets </a:t>
            </a:r>
            <a:r>
              <a:rPr lang="en-GB" baseline="0" dirty="0"/>
              <a:t>these are contained in each section of the guidance as the project moves through the lifecycle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a:t>
            </a:r>
            <a:r>
              <a:rPr lang="en-GB" b="1" baseline="30000" dirty="0"/>
              <a:t>th</a:t>
            </a:r>
            <a:r>
              <a:rPr lang="en-GB" b="1" baseline="0" dirty="0"/>
              <a:t> and 7</a:t>
            </a:r>
            <a:r>
              <a:rPr lang="en-GB" b="1" baseline="30000" dirty="0"/>
              <a:t>th</a:t>
            </a:r>
            <a:r>
              <a:rPr lang="en-GB" b="1" baseline="0" dirty="0"/>
              <a:t> bullets </a:t>
            </a:r>
            <a:r>
              <a:rPr lang="en-GB" baseline="0" dirty="0"/>
              <a:t>the guidance has placed a special focus on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8</a:t>
            </a:r>
            <a:r>
              <a:rPr lang="en-GB" b="1" baseline="30000" dirty="0"/>
              <a:t>th</a:t>
            </a:r>
            <a:r>
              <a:rPr lang="en-GB" b="1" baseline="0" dirty="0"/>
              <a:t> bullet</a:t>
            </a:r>
            <a:r>
              <a:rPr lang="en-GB" baseline="0" dirty="0"/>
              <a:t>, this is woven through the book by focussing on the individual project board members on what they need to do, how they work effectively with one another and with the project manager</a:t>
            </a: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7</a:t>
            </a:fld>
            <a:endParaRPr lang="en-GB" dirty="0"/>
          </a:p>
        </p:txBody>
      </p:sp>
    </p:spTree>
    <p:extLst>
      <p:ext uri="{BB962C8B-B14F-4D97-AF65-F5344CB8AC3E}">
        <p14:creationId xmlns:p14="http://schemas.microsoft.com/office/powerpoint/2010/main" val="189920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Yesterday there was an excellent presentation by Caterina La </a:t>
            </a:r>
            <a:r>
              <a:rPr lang="en-GB" baseline="0" dirty="0" err="1">
                <a:solidFill>
                  <a:schemeClr val="tx1"/>
                </a:solidFill>
              </a:rPr>
              <a:t>Tona</a:t>
            </a:r>
            <a:r>
              <a:rPr lang="en-GB" baseline="0" dirty="0">
                <a:solidFill>
                  <a:schemeClr val="tx1"/>
                </a:solidFill>
              </a:rPr>
              <a:t> from PMI regarding the PMI’s 2017 “ Pulse of the Profession” which echoes why the directing role is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Ultimately it is about avoiding project failure and concentrates on the following points: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Without this there will be no buy in for the product being produced.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This tends to be quicker in a project environment since there are more decisions to be made as the project proceeds and with the level of uncertainty being greater with projects there is a need for speed to reduce this.  This is particularly the case with an agile environment.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They are the leaders and must drive the project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They have to face and make difficult decisions usually under time constraints but they have to be aware that they are accountable for the decisions made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Not command and control but working together in tandem as one team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Top down bottom up working structure coupled with a governance structure in place. This fosters the PRINCE2 principle of managing by exception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a:solidFill>
                  <a:schemeClr val="tx1"/>
                </a:solidFill>
              </a:rPr>
              <a:t>This increases the chances of a successful output or outcome being delivered and hence a successful project.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rPr>
              <a:t>Then read the quote from the “ Pulse of Profession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PMI’s Pulse of profession (2017): </a:t>
            </a:r>
            <a:r>
              <a:rPr lang="en-GB" sz="1200" i="1" kern="1200" dirty="0">
                <a:solidFill>
                  <a:schemeClr val="tx1"/>
                </a:solidFill>
                <a:effectLst/>
                <a:latin typeface="+mn-lt"/>
                <a:ea typeface="+mn-ea"/>
                <a:cs typeface="+mn-cs"/>
              </a:rPr>
              <a:t>“Our research consistently shows that an actively engaged executive sponsor is the top driver of projects meeting their original goals and business intent.”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8</a:t>
            </a:fld>
            <a:endParaRPr lang="en-GB" dirty="0"/>
          </a:p>
        </p:txBody>
      </p:sp>
    </p:spTree>
    <p:extLst>
      <p:ext uri="{BB962C8B-B14F-4D97-AF65-F5344CB8AC3E}">
        <p14:creationId xmlns:p14="http://schemas.microsoft.com/office/powerpoint/2010/main" val="155738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Maintaining current business operations – profitability, service quality, customer relationships, brand loyalty, productivity, market confidence etc. Often called BAU or ‘business as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Improving business operations in order to survive and compete in the future – looking forward and deciding how business change can be introduced to best effect for the organization (What we term as “the project environment”)</a:t>
            </a:r>
          </a:p>
          <a:p>
            <a:r>
              <a:rPr lang="en-GB" sz="1200" kern="1200" dirty="0">
                <a:solidFill>
                  <a:schemeClr val="tx1"/>
                </a:solidFill>
                <a:effectLst/>
                <a:latin typeface="+mn-lt"/>
                <a:ea typeface="+mn-ea"/>
                <a:cs typeface="+mn-cs"/>
              </a:rPr>
              <a:t>As the pace of change (technology, business, social, regulatory etc.) accelerates, and the penalties of failing to adapt to change become more evident, your focus of management attention is inevitably moving to achieve a balance between business as usual and business change.</a:t>
            </a:r>
          </a:p>
          <a:p>
            <a:r>
              <a:rPr lang="en-GB" sz="1200" kern="1200" dirty="0">
                <a:solidFill>
                  <a:schemeClr val="tx1"/>
                </a:solidFill>
                <a:effectLst/>
                <a:latin typeface="+mn-lt"/>
                <a:ea typeface="+mn-ea"/>
                <a:cs typeface="+mn-cs"/>
              </a:rPr>
              <a:t>Projects are the means by which we bring about change – and, while many of the skills required are the same, there are some crucial differences between directing business functions and directing project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12540EE-F83F-4365-8BB9-B7B9C982701A}" type="slidenum">
              <a:rPr lang="en-GB" smtClean="0"/>
              <a:t>9</a:t>
            </a:fld>
            <a:endParaRPr lang="en-GB" dirty="0"/>
          </a:p>
        </p:txBody>
      </p:sp>
    </p:spTree>
    <p:extLst>
      <p:ext uri="{BB962C8B-B14F-4D97-AF65-F5344CB8AC3E}">
        <p14:creationId xmlns:p14="http://schemas.microsoft.com/office/powerpoint/2010/main" val="244479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AB7B78-6999-4487-9236-5E20E8369541}"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spTree>
    <p:extLst>
      <p:ext uri="{BB962C8B-B14F-4D97-AF65-F5344CB8AC3E}">
        <p14:creationId xmlns:p14="http://schemas.microsoft.com/office/powerpoint/2010/main" val="387578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C4095-FE7A-4812-AB74-234C0822C070}" type="datetime1">
              <a:rPr lang="en-GB" smtClean="0"/>
              <a:t>05/03/2018</a:t>
            </a:fld>
            <a:endParaRPr lang="en-GB" dirty="0"/>
          </a:p>
        </p:txBody>
      </p:sp>
      <p:sp>
        <p:nvSpPr>
          <p:cNvPr id="6" name="Footer Placeholder 5"/>
          <p:cNvSpPr>
            <a:spLocks noGrp="1"/>
          </p:cNvSpPr>
          <p:nvPr>
            <p:ph type="ftr" sz="quarter" idx="11"/>
          </p:nvPr>
        </p:nvSpPr>
        <p:spPr/>
        <p:txBody>
          <a:bodyPr/>
          <a:lstStyle/>
          <a:p>
            <a:r>
              <a:rPr lang="en-GB" dirty="0"/>
              <a:t>INTERNAL</a:t>
            </a:r>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3620191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A99B03-26DE-44E5-A909-920CE5EAEE6D}"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2940381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195F971-6435-4F56-8182-265467AA3EB8}"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273788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38AF8F9-D5DC-45DB-A8F3-442A21969617}" type="datetime1">
              <a:rPr lang="en-GB" smtClean="0"/>
              <a:t>05/03/2018</a:t>
            </a:fld>
            <a:endParaRPr lang="en-GB" dirty="0"/>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Footer Placeholder 4"/>
          <p:cNvSpPr>
            <a:spLocks noGrp="1"/>
          </p:cNvSpPr>
          <p:nvPr>
            <p:ph type="ftr" sz="quarter" idx="11"/>
          </p:nvPr>
        </p:nvSpPr>
        <p:spPr>
          <a:xfrm>
            <a:off x="4225213" y="6356350"/>
            <a:ext cx="4114800" cy="365125"/>
          </a:xfrm>
        </p:spPr>
        <p:txBody>
          <a:bodyPr/>
          <a:lstStyle/>
          <a:p>
            <a:r>
              <a:rPr lang="en-GB" dirty="0"/>
              <a:t>INTERNAL</a:t>
            </a:r>
          </a:p>
        </p:txBody>
      </p:sp>
    </p:spTree>
    <p:extLst>
      <p:ext uri="{BB962C8B-B14F-4D97-AF65-F5344CB8AC3E}">
        <p14:creationId xmlns:p14="http://schemas.microsoft.com/office/powerpoint/2010/main" val="1771984383"/>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01FE8C-A818-4D23-B970-BED2E708D08A}" type="datetime1">
              <a:rPr lang="en-GB" smtClean="0"/>
              <a:t>05/03/2018</a:t>
            </a:fld>
            <a:endParaRPr lang="en-GB" dirty="0"/>
          </a:p>
        </p:txBody>
      </p:sp>
      <p:sp>
        <p:nvSpPr>
          <p:cNvPr id="5" name="Footer Placeholder 4"/>
          <p:cNvSpPr>
            <a:spLocks noGrp="1"/>
          </p:cNvSpPr>
          <p:nvPr>
            <p:ph type="ftr" sz="quarter" idx="11"/>
          </p:nvPr>
        </p:nvSpPr>
        <p:spPr>
          <a:xfrm>
            <a:off x="4225213" y="6356350"/>
            <a:ext cx="4114800" cy="365125"/>
          </a:xfrm>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
        <p:nvSpPr>
          <p:cNvPr id="9"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75664691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2D4313-C805-4C95-8F63-0B07633E1DCC}" type="datetime1">
              <a:rPr lang="en-GB" smtClean="0"/>
              <a:t>05/03/2018</a:t>
            </a:fld>
            <a:endParaRPr lang="en-GB" dirty="0"/>
          </a:p>
        </p:txBody>
      </p:sp>
      <p:sp>
        <p:nvSpPr>
          <p:cNvPr id="4" name="Footer Placeholder 3"/>
          <p:cNvSpPr>
            <a:spLocks noGrp="1"/>
          </p:cNvSpPr>
          <p:nvPr>
            <p:ph type="ftr" sz="quarter" idx="11"/>
          </p:nvPr>
        </p:nvSpPr>
        <p:spPr/>
        <p:txBody>
          <a:bodyPr/>
          <a:lstStyle/>
          <a:p>
            <a:r>
              <a:rPr lang="en-GB" dirty="0"/>
              <a:t>INTERNAL</a:t>
            </a:r>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dirty="0"/>
          </a:p>
        </p:txBody>
      </p:sp>
      <p:sp>
        <p:nvSpPr>
          <p:cNvPr id="7" name="Text Placeholder 2"/>
          <p:cNvSpPr>
            <a:spLocks noGrp="1"/>
          </p:cNvSpPr>
          <p:nvPr>
            <p:ph idx="13"/>
          </p:nvPr>
        </p:nvSpPr>
        <p:spPr>
          <a:xfrm>
            <a:off x="6303701" y="1442878"/>
            <a:ext cx="5080518" cy="4799013"/>
          </a:xfrm>
          <a:prstGeom prst="rect">
            <a:avLst/>
          </a:prstGeom>
        </p:spPr>
        <p:txBody>
          <a:bodyPr vert="horz" lIns="91440" tIns="45720" rIns="91440" bIns="45720" rtlCol="0">
            <a:normAutofit/>
          </a:bodyPr>
          <a:lstStyle>
            <a:lvl1pPr marL="285750" indent="-285750">
              <a:buClr>
                <a:srgbClr val="C00000"/>
              </a:buClr>
              <a:buFont typeface="Arial" panose="020B0604020202020204" pitchFamily="34" charset="0"/>
              <a:buChar char="•"/>
              <a:defRPr/>
            </a:lvl1pPr>
          </a:lstStyle>
          <a:p>
            <a:pPr lvl="0"/>
            <a:endParaRPr lang="en-GB" dirty="0"/>
          </a:p>
        </p:txBody>
      </p:sp>
      <p:sp>
        <p:nvSpPr>
          <p:cNvPr id="8" name="Content Placeholder 2"/>
          <p:cNvSpPr>
            <a:spLocks noGrp="1"/>
          </p:cNvSpPr>
          <p:nvPr>
            <p:ph sz="quarter" idx="14"/>
          </p:nvPr>
        </p:nvSpPr>
        <p:spPr>
          <a:xfrm>
            <a:off x="233264" y="1417479"/>
            <a:ext cx="5845629" cy="4824412"/>
          </a:xfrm>
          <a:prstGeom prst="rect">
            <a:avLst/>
          </a:prstGeom>
        </p:spPr>
        <p:txBody>
          <a:bodyPr/>
          <a:lstStyle>
            <a:lvl1pPr>
              <a:buClr>
                <a:srgbClr val="C71E23"/>
              </a:buClr>
              <a:defRPr>
                <a:solidFill>
                  <a:schemeClr val="tx1">
                    <a:lumMod val="50000"/>
                    <a:lumOff val="50000"/>
                  </a:schemeClr>
                </a:solidFill>
              </a:defRPr>
            </a:lvl1pPr>
            <a:lvl2pPr>
              <a:buClr>
                <a:srgbClr val="C71E23"/>
              </a:buClr>
              <a:defRPr>
                <a:solidFill>
                  <a:schemeClr val="tx1">
                    <a:lumMod val="50000"/>
                    <a:lumOff val="50000"/>
                  </a:schemeClr>
                </a:solidFill>
              </a:defRPr>
            </a:lvl2pPr>
            <a:lvl3pPr>
              <a:buClr>
                <a:srgbClr val="C71E23"/>
              </a:buClr>
              <a:defRPr>
                <a:solidFill>
                  <a:schemeClr val="tx1">
                    <a:lumMod val="50000"/>
                    <a:lumOff val="50000"/>
                  </a:schemeClr>
                </a:solidFill>
              </a:defRPr>
            </a:lvl3pPr>
            <a:lvl4pPr>
              <a:buClr>
                <a:srgbClr val="C71E23"/>
              </a:buClr>
              <a:defRPr>
                <a:solidFill>
                  <a:schemeClr val="tx1">
                    <a:lumMod val="50000"/>
                    <a:lumOff val="50000"/>
                  </a:schemeClr>
                </a:solidFill>
              </a:defRPr>
            </a:lvl4pPr>
            <a:lvl5pPr>
              <a:buClr>
                <a:srgbClr val="C71E23"/>
              </a:buClr>
              <a:defRPr>
                <a:solidFill>
                  <a:schemeClr val="tx1">
                    <a:lumMod val="50000"/>
                    <a:lumOff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5574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1E499D-17F0-4E2D-8CBB-9B44348F2E3B}"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
        <p:nvSpPr>
          <p:cNvPr id="9" name="Title Placeholder 1"/>
          <p:cNvSpPr>
            <a:spLocks noGrp="1"/>
          </p:cNvSpPr>
          <p:nvPr>
            <p:ph type="title"/>
          </p:nvPr>
        </p:nvSpPr>
        <p:spPr>
          <a:xfrm>
            <a:off x="228600" y="669073"/>
            <a:ext cx="11564938"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Content Placeholder 2"/>
          <p:cNvSpPr>
            <a:spLocks noGrp="1"/>
          </p:cNvSpPr>
          <p:nvPr>
            <p:ph sz="quarter" idx="13"/>
          </p:nvPr>
        </p:nvSpPr>
        <p:spPr>
          <a:xfrm>
            <a:off x="228600" y="1417638"/>
            <a:ext cx="11564938" cy="4824412"/>
          </a:xfrm>
          <a:prstGeom prst="rect">
            <a:avLst/>
          </a:prstGeom>
        </p:spPr>
        <p:txBody>
          <a:bodyPr/>
          <a:lstStyle>
            <a:lvl1pPr>
              <a:buClr>
                <a:srgbClr val="C00000"/>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Tree>
    <p:extLst>
      <p:ext uri="{BB962C8B-B14F-4D97-AF65-F5344CB8AC3E}">
        <p14:creationId xmlns:p14="http://schemas.microsoft.com/office/powerpoint/2010/main" val="3654367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DB6490C-C985-4B24-9DA4-9A2CEF55B0C8}" type="datetime1">
              <a:rPr lang="en-GB" smtClean="0"/>
              <a:t>05/03/2018</a:t>
            </a:fld>
            <a:endParaRPr lang="en-GB" dirty="0"/>
          </a:p>
        </p:txBody>
      </p:sp>
      <p:sp>
        <p:nvSpPr>
          <p:cNvPr id="4" name="Footer Placeholder 3"/>
          <p:cNvSpPr>
            <a:spLocks noGrp="1"/>
          </p:cNvSpPr>
          <p:nvPr>
            <p:ph type="ftr" sz="quarter" idx="11"/>
          </p:nvPr>
        </p:nvSpPr>
        <p:spPr/>
        <p:txBody>
          <a:bodyPr/>
          <a:lstStyle/>
          <a:p>
            <a:r>
              <a:rPr lang="en-GB" dirty="0"/>
              <a:t>INTERNAL</a:t>
            </a:r>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405975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523B4-023E-4F61-BFD1-49D648E48314}" type="datetime1">
              <a:rPr lang="en-GB" smtClean="0"/>
              <a:t>05/03/2018</a:t>
            </a:fld>
            <a:endParaRPr lang="en-GB" dirty="0"/>
          </a:p>
        </p:txBody>
      </p:sp>
      <p:sp>
        <p:nvSpPr>
          <p:cNvPr id="3" name="Footer Placeholder 2"/>
          <p:cNvSpPr>
            <a:spLocks noGrp="1"/>
          </p:cNvSpPr>
          <p:nvPr>
            <p:ph type="ftr" sz="quarter" idx="11"/>
          </p:nvPr>
        </p:nvSpPr>
        <p:spPr/>
        <p:txBody>
          <a:bodyPr/>
          <a:lstStyle/>
          <a:p>
            <a:r>
              <a:rPr lang="en-GB" dirty="0"/>
              <a:t>INTERNAL</a:t>
            </a:r>
          </a:p>
        </p:txBody>
      </p:sp>
      <p:sp>
        <p:nvSpPr>
          <p:cNvPr id="4" name="Slide Number Placeholder 3"/>
          <p:cNvSpPr>
            <a:spLocks noGrp="1"/>
          </p:cNvSpPr>
          <p:nvPr>
            <p:ph type="sldNum" sz="quarter" idx="12"/>
          </p:nvPr>
        </p:nvSpPr>
        <p:spPr/>
        <p:txBody>
          <a:bodyPr/>
          <a:lstStyle/>
          <a:p>
            <a:fld id="{40B12B77-50B0-4444-BE68-9A2AC473F5F8}" type="slidenum">
              <a:rPr lang="en-GB" smtClean="0"/>
              <a:t>‹#›</a:t>
            </a:fld>
            <a:endParaRPr lang="en-GB" dirty="0"/>
          </a:p>
        </p:txBody>
      </p:sp>
      <p:sp>
        <p:nvSpPr>
          <p:cNvPr id="5" name="Title Placeholder 1"/>
          <p:cNvSpPr>
            <a:spLocks noGrp="1"/>
          </p:cNvSpPr>
          <p:nvPr>
            <p:ph type="title"/>
          </p:nvPr>
        </p:nvSpPr>
        <p:spPr>
          <a:xfrm>
            <a:off x="228600" y="669073"/>
            <a:ext cx="11125200" cy="664427"/>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8" name="Content Placeholder 2"/>
          <p:cNvSpPr>
            <a:spLocks noGrp="1"/>
          </p:cNvSpPr>
          <p:nvPr>
            <p:ph sz="quarter" idx="13"/>
          </p:nvPr>
        </p:nvSpPr>
        <p:spPr>
          <a:xfrm>
            <a:off x="228600" y="1417638"/>
            <a:ext cx="11564938" cy="4824412"/>
          </a:xfrm>
          <a:prstGeom prst="rect">
            <a:avLst/>
          </a:prstGeom>
        </p:spPr>
        <p:txBody>
          <a:bodyPr/>
          <a:lstStyle>
            <a:lvl1pPr>
              <a:buClr>
                <a:srgbClr val="C00000"/>
              </a:buClr>
              <a:defRPr>
                <a:solidFill>
                  <a:schemeClr val="tx1">
                    <a:lumMod val="50000"/>
                    <a:lumOff val="50000"/>
                  </a:schemeClr>
                </a:solidFill>
              </a:defRPr>
            </a:lvl1pPr>
            <a:lvl2pPr>
              <a:buClr>
                <a:srgbClr val="C00000"/>
              </a:buClr>
              <a:defRPr>
                <a:solidFill>
                  <a:schemeClr val="tx1">
                    <a:lumMod val="50000"/>
                    <a:lumOff val="50000"/>
                  </a:schemeClr>
                </a:solidFill>
              </a:defRPr>
            </a:lvl2pPr>
            <a:lvl3pPr>
              <a:buClr>
                <a:srgbClr val="C00000"/>
              </a:buClr>
              <a:defRPr>
                <a:solidFill>
                  <a:schemeClr val="tx1">
                    <a:lumMod val="50000"/>
                    <a:lumOff val="50000"/>
                  </a:schemeClr>
                </a:solidFill>
              </a:defRPr>
            </a:lvl3pPr>
            <a:lvl4pPr>
              <a:buClr>
                <a:srgbClr val="C00000"/>
              </a:buClr>
              <a:defRPr>
                <a:solidFill>
                  <a:schemeClr val="tx1">
                    <a:lumMod val="50000"/>
                    <a:lumOff val="50000"/>
                  </a:schemeClr>
                </a:solidFill>
              </a:defRPr>
            </a:lvl4pPr>
            <a:lvl5pPr>
              <a:buClr>
                <a:srgbClr val="C00000"/>
              </a:buClr>
              <a:defRPr>
                <a:solidFill>
                  <a:schemeClr val="tx1">
                    <a:lumMod val="50000"/>
                    <a:lumOff val="50000"/>
                  </a:schemeClr>
                </a:solidFill>
              </a:defRPr>
            </a:lvl5pPr>
          </a:lstStyle>
          <a:p>
            <a:pPr lvl="0"/>
            <a:endParaRPr lang="en-GB" dirty="0"/>
          </a:p>
        </p:txBody>
      </p:sp>
    </p:spTree>
    <p:extLst>
      <p:ext uri="{BB962C8B-B14F-4D97-AF65-F5344CB8AC3E}">
        <p14:creationId xmlns:p14="http://schemas.microsoft.com/office/powerpoint/2010/main" val="18941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5C34D4A-702D-49EF-8604-1EA1F8051964}" type="datetime1">
              <a:rPr lang="en-GB" smtClean="0"/>
              <a:t>05/03/2018</a:t>
            </a:fld>
            <a:endParaRPr lang="en-GB" dirty="0"/>
          </a:p>
        </p:txBody>
      </p:sp>
      <p:sp>
        <p:nvSpPr>
          <p:cNvPr id="4" name="Footer Placeholder 3"/>
          <p:cNvSpPr>
            <a:spLocks noGrp="1"/>
          </p:cNvSpPr>
          <p:nvPr>
            <p:ph type="ftr" sz="quarter" idx="11"/>
          </p:nvPr>
        </p:nvSpPr>
        <p:spPr/>
        <p:txBody>
          <a:bodyPr/>
          <a:lstStyle/>
          <a:p>
            <a:r>
              <a:rPr lang="en-GB" dirty="0"/>
              <a:t>INTERNAL</a:t>
            </a:r>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dirty="0"/>
          </a:p>
        </p:txBody>
      </p:sp>
      <p:sp>
        <p:nvSpPr>
          <p:cNvPr id="6" name="Rectangle 6"/>
          <p:cNvSpPr/>
          <p:nvPr userDrawn="1"/>
        </p:nvSpPr>
        <p:spPr>
          <a:xfrm flipH="1" flipV="1">
            <a:off x="-37173" y="657922"/>
            <a:ext cx="7237145" cy="6200078"/>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 name="connsiteX0" fmla="*/ 3780200 w 9783337"/>
              <a:gd name="connsiteY0" fmla="*/ 1369 h 669073"/>
              <a:gd name="connsiteX1" fmla="*/ 9783337 w 9783337"/>
              <a:gd name="connsiteY1" fmla="*/ 0 h 669073"/>
              <a:gd name="connsiteX2" fmla="*/ 9783337 w 9783337"/>
              <a:gd name="connsiteY2" fmla="*/ 669073 h 669073"/>
              <a:gd name="connsiteX3" fmla="*/ 0 w 9783337"/>
              <a:gd name="connsiteY3" fmla="*/ 669073 h 669073"/>
              <a:gd name="connsiteX4" fmla="*/ 3780200 w 9783337"/>
              <a:gd name="connsiteY4" fmla="*/ 1369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3780200" y="1369"/>
                </a:moveTo>
                <a:lnTo>
                  <a:pt x="9783337" y="0"/>
                </a:lnTo>
                <a:lnTo>
                  <a:pt x="9783337" y="669073"/>
                </a:lnTo>
                <a:lnTo>
                  <a:pt x="0" y="669073"/>
                </a:lnTo>
                <a:cubicBezTo>
                  <a:pt x="0" y="446049"/>
                  <a:pt x="621431" y="219893"/>
                  <a:pt x="3780200" y="1369"/>
                </a:cubicBezTo>
                <a:close/>
              </a:path>
            </a:pathLst>
          </a:custGeom>
          <a:solidFill>
            <a:srgbClr val="C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61950" y="2187148"/>
            <a:ext cx="4743450" cy="132556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6500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6937" y="410368"/>
            <a:ext cx="10515600" cy="1325563"/>
          </a:xfrm>
        </p:spPr>
        <p:txBody>
          <a:bodyPr>
            <a:normAutofit/>
          </a:bodyPr>
          <a:lstStyle>
            <a:lvl1pPr>
              <a:defRPr sz="3600" cap="all" baseline="0">
                <a:solidFill>
                  <a:srgbClr val="C71E23"/>
                </a:solidFill>
                <a:latin typeface="Trebuchet MS" panose="020B0603020202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F3A5249-C1BC-42C8-BE09-7FF6AC2CEC76}"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337095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cap="all" baseline="0">
                <a:solidFill>
                  <a:srgbClr val="C71E23"/>
                </a:solidFill>
                <a:latin typeface="Trebuchet MS" panose="020B0603020202020204"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Trebuchet MS" panose="020B06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24F62D-C6D4-45A8-824F-62104611C224}" type="datetime1">
              <a:rPr lang="en-GB" smtClean="0"/>
              <a:t>05/03/2018</a:t>
            </a:fld>
            <a:endParaRPr lang="en-GB" dirty="0"/>
          </a:p>
        </p:txBody>
      </p:sp>
      <p:sp>
        <p:nvSpPr>
          <p:cNvPr id="5" name="Footer Placeholder 4"/>
          <p:cNvSpPr>
            <a:spLocks noGrp="1"/>
          </p:cNvSpPr>
          <p:nvPr>
            <p:ph type="ftr" sz="quarter" idx="11"/>
          </p:nvPr>
        </p:nvSpPr>
        <p:spPr/>
        <p:txBody>
          <a:bodyPr/>
          <a:lstStyle/>
          <a:p>
            <a:r>
              <a:rPr lang="en-GB" dirty="0"/>
              <a:t>INTERNAL</a:t>
            </a:r>
          </a:p>
        </p:txBody>
      </p:sp>
      <p:sp>
        <p:nvSpPr>
          <p:cNvPr id="6" name="Slide Number Placeholder 5"/>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23111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93" y="409730"/>
            <a:ext cx="10515600" cy="1325563"/>
          </a:xfrm>
        </p:spPr>
        <p:txBody>
          <a:bodyPr>
            <a:normAutofit/>
          </a:bodyPr>
          <a:lstStyle>
            <a:lvl1pPr>
              <a:defRPr sz="3600" cap="all" baseline="0">
                <a:solidFill>
                  <a:srgbClr val="C71E23"/>
                </a:solidFill>
                <a:latin typeface="Trebuchet MS" panose="020B0603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314093" y="182245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18192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6060C0-0FCC-46A7-9B59-85E860B9408E}" type="datetime1">
              <a:rPr lang="en-GB" smtClean="0"/>
              <a:t>05/03/2018</a:t>
            </a:fld>
            <a:endParaRPr lang="en-GB" dirty="0"/>
          </a:p>
        </p:txBody>
      </p:sp>
      <p:sp>
        <p:nvSpPr>
          <p:cNvPr id="6" name="Footer Placeholder 5"/>
          <p:cNvSpPr>
            <a:spLocks noGrp="1"/>
          </p:cNvSpPr>
          <p:nvPr>
            <p:ph type="ftr" sz="quarter" idx="11"/>
          </p:nvPr>
        </p:nvSpPr>
        <p:spPr/>
        <p:txBody>
          <a:bodyPr/>
          <a:lstStyle/>
          <a:p>
            <a:r>
              <a:rPr lang="en-GB" dirty="0"/>
              <a:t>INTERNAL</a:t>
            </a:r>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304256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1914" y="415862"/>
            <a:ext cx="10515600" cy="1325563"/>
          </a:xfrm>
        </p:spPr>
        <p:txBody>
          <a:bodyPr>
            <a:normAutofit/>
          </a:bodyPr>
          <a:lstStyle>
            <a:lvl1pPr>
              <a:defRPr sz="3600" cap="all" baseline="0">
                <a:solidFill>
                  <a:srgbClr val="C71E23"/>
                </a:solidFill>
                <a:latin typeface="Trebuchet MS" panose="020B0603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301914" y="178109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29886" y="2577003"/>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61931" y="177199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1931" y="2599834"/>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3AB5BE-6C05-472A-93BF-90325547FEB2}" type="datetime1">
              <a:rPr lang="en-GB" smtClean="0"/>
              <a:t>05/03/2018</a:t>
            </a:fld>
            <a:endParaRPr lang="en-GB" dirty="0"/>
          </a:p>
        </p:txBody>
      </p:sp>
      <p:sp>
        <p:nvSpPr>
          <p:cNvPr id="8" name="Footer Placeholder 7"/>
          <p:cNvSpPr>
            <a:spLocks noGrp="1"/>
          </p:cNvSpPr>
          <p:nvPr>
            <p:ph type="ftr" sz="quarter" idx="11"/>
          </p:nvPr>
        </p:nvSpPr>
        <p:spPr/>
        <p:txBody>
          <a:bodyPr/>
          <a:lstStyle/>
          <a:p>
            <a:r>
              <a:rPr lang="en-GB" dirty="0"/>
              <a:t>INTERNAL</a:t>
            </a:r>
          </a:p>
        </p:txBody>
      </p:sp>
      <p:sp>
        <p:nvSpPr>
          <p:cNvPr id="9" name="Slide Number Placeholder 8"/>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7196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2702" y="416646"/>
            <a:ext cx="10515600" cy="1325563"/>
          </a:xfrm>
        </p:spPr>
        <p:txBody>
          <a:bodyPr>
            <a:normAutofit/>
          </a:bodyPr>
          <a:lstStyle>
            <a:lvl1pPr>
              <a:defRPr sz="3600" cap="all" baseline="0">
                <a:solidFill>
                  <a:srgbClr val="C71E23"/>
                </a:solidFill>
                <a:latin typeface="Trebuchet MS" panose="020B0603020202020204" pitchFamily="34" charset="0"/>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D80BF105-35FC-46EF-BCA2-B1BC8D94DC01}" type="datetime1">
              <a:rPr lang="en-GB" smtClean="0"/>
              <a:t>05/03/2018</a:t>
            </a:fld>
            <a:endParaRPr lang="en-GB" dirty="0"/>
          </a:p>
        </p:txBody>
      </p:sp>
      <p:sp>
        <p:nvSpPr>
          <p:cNvPr id="4" name="Footer Placeholder 3"/>
          <p:cNvSpPr>
            <a:spLocks noGrp="1"/>
          </p:cNvSpPr>
          <p:nvPr>
            <p:ph type="ftr" sz="quarter" idx="11"/>
          </p:nvPr>
        </p:nvSpPr>
        <p:spPr/>
        <p:txBody>
          <a:bodyPr/>
          <a:lstStyle/>
          <a:p>
            <a:r>
              <a:rPr lang="en-GB" dirty="0"/>
              <a:t>INTERNAL</a:t>
            </a:r>
          </a:p>
        </p:txBody>
      </p:sp>
      <p:sp>
        <p:nvSpPr>
          <p:cNvPr id="5" name="Slide Number Placeholder 4"/>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314122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458DE-0D91-42D3-9C37-E4850B2CA516}" type="datetime1">
              <a:rPr lang="en-GB" smtClean="0"/>
              <a:t>05/03/2018</a:t>
            </a:fld>
            <a:endParaRPr lang="en-GB" dirty="0"/>
          </a:p>
        </p:txBody>
      </p:sp>
      <p:sp>
        <p:nvSpPr>
          <p:cNvPr id="3" name="Footer Placeholder 2"/>
          <p:cNvSpPr>
            <a:spLocks noGrp="1"/>
          </p:cNvSpPr>
          <p:nvPr>
            <p:ph type="ftr" sz="quarter" idx="11"/>
          </p:nvPr>
        </p:nvSpPr>
        <p:spPr/>
        <p:txBody>
          <a:bodyPr/>
          <a:lstStyle/>
          <a:p>
            <a:r>
              <a:rPr lang="en-GB" dirty="0"/>
              <a:t>INTERNAL</a:t>
            </a:r>
          </a:p>
        </p:txBody>
      </p:sp>
      <p:sp>
        <p:nvSpPr>
          <p:cNvPr id="4" name="Slide Number Placeholder 3"/>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176116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C67428-ECB7-41B0-A022-C0A43B757645}" type="datetime1">
              <a:rPr lang="en-GB" smtClean="0"/>
              <a:t>05/03/2018</a:t>
            </a:fld>
            <a:endParaRPr lang="en-GB" dirty="0"/>
          </a:p>
        </p:txBody>
      </p:sp>
      <p:sp>
        <p:nvSpPr>
          <p:cNvPr id="6" name="Footer Placeholder 5"/>
          <p:cNvSpPr>
            <a:spLocks noGrp="1"/>
          </p:cNvSpPr>
          <p:nvPr>
            <p:ph type="ftr" sz="quarter" idx="11"/>
          </p:nvPr>
        </p:nvSpPr>
        <p:spPr/>
        <p:txBody>
          <a:bodyPr/>
          <a:lstStyle/>
          <a:p>
            <a:r>
              <a:rPr lang="en-GB" dirty="0"/>
              <a:t>INTERNAL</a:t>
            </a:r>
          </a:p>
        </p:txBody>
      </p:sp>
      <p:sp>
        <p:nvSpPr>
          <p:cNvPr id="7" name="Slide Number Placeholder 6"/>
          <p:cNvSpPr>
            <a:spLocks noGrp="1"/>
          </p:cNvSpPr>
          <p:nvPr>
            <p:ph type="sldNum" sz="quarter" idx="12"/>
          </p:nvPr>
        </p:nvSpPr>
        <p:spPr/>
        <p:txBody>
          <a:bodyPr/>
          <a:lstStyle/>
          <a:p>
            <a:fld id="{40B12B77-50B0-4444-BE68-9A2AC473F5F8}" type="slidenum">
              <a:rPr lang="en-GB" smtClean="0"/>
              <a:t>‹#›</a:t>
            </a:fld>
            <a:endParaRPr lang="en-GB" dirty="0"/>
          </a:p>
        </p:txBody>
      </p:sp>
    </p:spTree>
    <p:extLst>
      <p:ext uri="{BB962C8B-B14F-4D97-AF65-F5344CB8AC3E}">
        <p14:creationId xmlns:p14="http://schemas.microsoft.com/office/powerpoint/2010/main" val="192005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58" y="386498"/>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5355" y="182398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834E4-D1D1-4025-9F4D-607E8B241681}" type="datetime1">
              <a:rPr lang="en-GB" smtClean="0"/>
              <a:t>05/03/2018</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INTERNAL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B12B77-50B0-4444-BE68-9A2AC473F5F8}" type="slidenum">
              <a:rPr lang="en-GB" smtClean="0"/>
              <a:t>‹#›</a:t>
            </a:fld>
            <a:endParaRPr lang="en-GB" dirty="0"/>
          </a:p>
        </p:txBody>
      </p:sp>
      <p:sp>
        <p:nvSpPr>
          <p:cNvPr id="7" name="Rectangle 6"/>
          <p:cNvSpPr/>
          <p:nvPr userDrawn="1"/>
        </p:nvSpPr>
        <p:spPr>
          <a:xfrm>
            <a:off x="2408662" y="0"/>
            <a:ext cx="9783337" cy="669073"/>
          </a:xfrm>
          <a:custGeom>
            <a:avLst/>
            <a:gdLst>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0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0 w 9783337"/>
              <a:gd name="connsiteY4" fmla="*/ 0 h 669073"/>
              <a:gd name="connsiteX0" fmla="*/ 9912 w 9793249"/>
              <a:gd name="connsiteY0" fmla="*/ 0 h 669073"/>
              <a:gd name="connsiteX1" fmla="*/ 9793249 w 9793249"/>
              <a:gd name="connsiteY1" fmla="*/ 0 h 669073"/>
              <a:gd name="connsiteX2" fmla="*/ 9793249 w 9793249"/>
              <a:gd name="connsiteY2" fmla="*/ 669073 h 669073"/>
              <a:gd name="connsiteX3" fmla="*/ 9912 w 9793249"/>
              <a:gd name="connsiteY3" fmla="*/ 669073 h 669073"/>
              <a:gd name="connsiteX4" fmla="*/ 9912 w 9793249"/>
              <a:gd name="connsiteY4" fmla="*/ 0 h 669073"/>
              <a:gd name="connsiteX0" fmla="*/ 412595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412595 w 9783337"/>
              <a:gd name="connsiteY4" fmla="*/ 0 h 669073"/>
              <a:gd name="connsiteX0" fmla="*/ 414657 w 9785399"/>
              <a:gd name="connsiteY0" fmla="*/ 0 h 669073"/>
              <a:gd name="connsiteX1" fmla="*/ 9785399 w 9785399"/>
              <a:gd name="connsiteY1" fmla="*/ 0 h 669073"/>
              <a:gd name="connsiteX2" fmla="*/ 9785399 w 9785399"/>
              <a:gd name="connsiteY2" fmla="*/ 669073 h 669073"/>
              <a:gd name="connsiteX3" fmla="*/ 2062 w 9785399"/>
              <a:gd name="connsiteY3" fmla="*/ 669073 h 669073"/>
              <a:gd name="connsiteX4" fmla="*/ 414657 w 9785399"/>
              <a:gd name="connsiteY4" fmla="*/ 0 h 669073"/>
              <a:gd name="connsiteX0" fmla="*/ 724829 w 9783337"/>
              <a:gd name="connsiteY0" fmla="*/ 11151 h 669073"/>
              <a:gd name="connsiteX1" fmla="*/ 9783337 w 9783337"/>
              <a:gd name="connsiteY1" fmla="*/ 0 h 669073"/>
              <a:gd name="connsiteX2" fmla="*/ 9783337 w 9783337"/>
              <a:gd name="connsiteY2" fmla="*/ 669073 h 669073"/>
              <a:gd name="connsiteX3" fmla="*/ 0 w 9783337"/>
              <a:gd name="connsiteY3" fmla="*/ 669073 h 669073"/>
              <a:gd name="connsiteX4" fmla="*/ 724829 w 9783337"/>
              <a:gd name="connsiteY4" fmla="*/ 11151 h 669073"/>
              <a:gd name="connsiteX0" fmla="*/ 702526 w 9783337"/>
              <a:gd name="connsiteY0" fmla="*/ 0 h 669073"/>
              <a:gd name="connsiteX1" fmla="*/ 9783337 w 9783337"/>
              <a:gd name="connsiteY1" fmla="*/ 0 h 669073"/>
              <a:gd name="connsiteX2" fmla="*/ 9783337 w 9783337"/>
              <a:gd name="connsiteY2" fmla="*/ 669073 h 669073"/>
              <a:gd name="connsiteX3" fmla="*/ 0 w 9783337"/>
              <a:gd name="connsiteY3" fmla="*/ 669073 h 669073"/>
              <a:gd name="connsiteX4" fmla="*/ 702526 w 9783337"/>
              <a:gd name="connsiteY4" fmla="*/ 0 h 669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3337" h="669073">
                <a:moveTo>
                  <a:pt x="702526" y="0"/>
                </a:moveTo>
                <a:lnTo>
                  <a:pt x="9783337" y="0"/>
                </a:lnTo>
                <a:lnTo>
                  <a:pt x="9783337" y="669073"/>
                </a:lnTo>
                <a:lnTo>
                  <a:pt x="0" y="669073"/>
                </a:lnTo>
                <a:cubicBezTo>
                  <a:pt x="0" y="446049"/>
                  <a:pt x="234174" y="122663"/>
                  <a:pt x="702526" y="0"/>
                </a:cubicBezTo>
                <a:close/>
              </a:path>
            </a:pathLst>
          </a:custGeom>
          <a:gradFill>
            <a:gsLst>
              <a:gs pos="100000">
                <a:srgbClr val="812038">
                  <a:lumMod val="100000"/>
                </a:srgbClr>
              </a:gs>
              <a:gs pos="56000">
                <a:srgbClr val="912033"/>
              </a:gs>
              <a:gs pos="0">
                <a:srgbClr val="C71E2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28958" y="135023"/>
            <a:ext cx="1880842" cy="414476"/>
          </a:xfrm>
          <a:prstGeom prst="rect">
            <a:avLst/>
          </a:prstGeom>
        </p:spPr>
      </p:pic>
      <p:sp>
        <p:nvSpPr>
          <p:cNvPr id="9" name="Text Placeholder 2"/>
          <p:cNvSpPr txBox="1">
            <a:spLocks/>
          </p:cNvSpPr>
          <p:nvPr userDrawn="1"/>
        </p:nvSpPr>
        <p:spPr>
          <a:xfrm>
            <a:off x="228600" y="1445418"/>
            <a:ext cx="11125200" cy="4799013"/>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
        <p:nvSpPr>
          <p:cNvPr id="10" name="Content Placeholder 2"/>
          <p:cNvSpPr txBox="1">
            <a:spLocks/>
          </p:cNvSpPr>
          <p:nvPr userDrawn="1"/>
        </p:nvSpPr>
        <p:spPr>
          <a:xfrm>
            <a:off x="228600" y="1417638"/>
            <a:ext cx="11564938" cy="4824412"/>
          </a:xfrm>
          <a:prstGeom prst="rect">
            <a:avLst/>
          </a:prstGeom>
        </p:spPr>
        <p:txBody>
          <a:bodyPr/>
          <a:lstStyle>
            <a:lvl1pPr marL="285750" indent="-285750" algn="l" defTabSz="914400" rtl="0" eaLnBrk="1" latinLnBrk="0" hangingPunct="1">
              <a:lnSpc>
                <a:spcPct val="90000"/>
              </a:lnSpc>
              <a:spcBef>
                <a:spcPts val="10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6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594448851"/>
      </p:ext>
    </p:extLst>
  </p:cSld>
  <p:clrMap bg1="lt1" tx1="dk1" bg2="lt2" tx2="dk2" accent1="accent1" accent2="accent2" accent3="accent3" accent4="accent4" accent5="accent5" accent6="accent6" hlink="hlink" folHlink="folHlink"/>
  <p:sldLayoutIdLst>
    <p:sldLayoutId id="2147483659" r:id="rId1"/>
    <p:sldLayoutId id="214748367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56" r:id="rId15"/>
    <p:sldLayoutId id="2147483651" r:id="rId16"/>
    <p:sldLayoutId id="2147483657" r:id="rId17"/>
    <p:sldLayoutId id="2147483655" r:id="rId18"/>
  </p:sldLayoutIdLst>
  <p:hf sldNum="0" hdr="0" dt="0"/>
  <p:txStyles>
    <p:titleStyle>
      <a:lvl1pPr algn="l" defTabSz="914400" rtl="0" eaLnBrk="1" latinLnBrk="0" hangingPunct="1">
        <a:lnSpc>
          <a:spcPct val="90000"/>
        </a:lnSpc>
        <a:spcBef>
          <a:spcPct val="0"/>
        </a:spcBef>
        <a:buNone/>
        <a:defRPr sz="4400" kern="1200" cap="all" baseline="0">
          <a:solidFill>
            <a:srgbClr val="C71E23"/>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lumMod val="50000"/>
              <a:lumOff val="50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6212" y="2348101"/>
            <a:ext cx="7303023" cy="160934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3981684560"/>
      </p:ext>
    </p:extLst>
  </p:cSld>
  <p:clrMapOvr>
    <a:masterClrMapping/>
  </p:clrMapOvr>
  <mc:AlternateContent xmlns:mc="http://schemas.openxmlformats.org/markup-compatibility/2006" xmlns:p14="http://schemas.microsoft.com/office/powerpoint/2010/main">
    <mc:Choice Requires="p14">
      <p:transition p14:dur="10" advClick="0" advTm="1000"/>
    </mc:Choice>
    <mc:Fallback xmlns="">
      <p:transition advClick="0"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81" y="646043"/>
            <a:ext cx="10097407" cy="831830"/>
          </a:xfrm>
        </p:spPr>
        <p:txBody>
          <a:bodyPr>
            <a:normAutofit/>
          </a:bodyPr>
          <a:lstStyle/>
          <a:p>
            <a:r>
              <a:rPr lang="en-GB" sz="3600" dirty="0"/>
              <a:t>Wider project environment</a:t>
            </a:r>
          </a:p>
        </p:txBody>
      </p:sp>
      <p:sp>
        <p:nvSpPr>
          <p:cNvPr id="3" name="Text Placeholder 2"/>
          <p:cNvSpPr>
            <a:spLocks noGrp="1"/>
          </p:cNvSpPr>
          <p:nvPr>
            <p:ph type="body" idx="1"/>
          </p:nvPr>
        </p:nvSpPr>
        <p:spPr>
          <a:xfrm>
            <a:off x="931469" y="1763667"/>
            <a:ext cx="6026585" cy="3676255"/>
          </a:xfrm>
        </p:spPr>
        <p:txBody>
          <a:bodyPr>
            <a:noAutofit/>
          </a:bodyPr>
          <a:lstStyle/>
          <a:p>
            <a:pPr marL="342900" indent="-342900">
              <a:lnSpc>
                <a:spcPct val="100000"/>
              </a:lnSpc>
              <a:buFont typeface="Arial" panose="020B0604020202020204" pitchFamily="34" charset="0"/>
              <a:buChar char="•"/>
            </a:pPr>
            <a:r>
              <a:rPr lang="en-GB" sz="2800" dirty="0"/>
              <a:t>Change</a:t>
            </a:r>
          </a:p>
          <a:p>
            <a:pPr marL="342900" indent="-342900">
              <a:lnSpc>
                <a:spcPct val="100000"/>
              </a:lnSpc>
              <a:buFont typeface="Arial" panose="020B0604020202020204" pitchFamily="34" charset="0"/>
              <a:buChar char="•"/>
            </a:pPr>
            <a:r>
              <a:rPr lang="en-GB" sz="2800" dirty="0"/>
              <a:t>Temporary</a:t>
            </a:r>
          </a:p>
          <a:p>
            <a:pPr marL="342900" indent="-342900">
              <a:lnSpc>
                <a:spcPct val="100000"/>
              </a:lnSpc>
              <a:buFont typeface="Arial" panose="020B0604020202020204" pitchFamily="34" charset="0"/>
              <a:buChar char="•"/>
            </a:pPr>
            <a:r>
              <a:rPr lang="en-GB" sz="2800" dirty="0"/>
              <a:t>Cross-functional</a:t>
            </a:r>
          </a:p>
          <a:p>
            <a:pPr marL="342900" indent="-342900">
              <a:lnSpc>
                <a:spcPct val="100000"/>
              </a:lnSpc>
              <a:buFont typeface="Arial" panose="020B0604020202020204" pitchFamily="34" charset="0"/>
              <a:buChar char="•"/>
            </a:pPr>
            <a:r>
              <a:rPr lang="en-GB" sz="2800" dirty="0"/>
              <a:t>Unique</a:t>
            </a:r>
          </a:p>
          <a:p>
            <a:pPr marL="342900" indent="-342900">
              <a:lnSpc>
                <a:spcPct val="100000"/>
              </a:lnSpc>
              <a:buFont typeface="Arial" panose="020B0604020202020204" pitchFamily="34" charset="0"/>
              <a:buChar char="•"/>
            </a:pPr>
            <a:r>
              <a:rPr lang="en-GB" sz="2800" dirty="0"/>
              <a:t>Uncertainty</a:t>
            </a:r>
          </a:p>
          <a:p>
            <a:pPr marL="342900" indent="-342900">
              <a:lnSpc>
                <a:spcPct val="100000"/>
              </a:lnSpc>
              <a:buFont typeface="Arial" panose="020B0604020202020204" pitchFamily="34" charset="0"/>
              <a:buChar char="•"/>
            </a:pPr>
            <a:endParaRPr lang="en-GB" sz="2800" dirty="0"/>
          </a:p>
          <a:p>
            <a:pPr marL="342900" indent="-342900">
              <a:lnSpc>
                <a:spcPct val="100000"/>
              </a:lnSpc>
              <a:buFont typeface="Arial" panose="020B0604020202020204" pitchFamily="34" charset="0"/>
              <a:buChar char="•"/>
            </a:pPr>
            <a:endParaRPr lang="en-GB" sz="2800" dirty="0"/>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solidFill>
                <a:schemeClr val="tx1"/>
              </a:solidFill>
            </a:endParaRPr>
          </a:p>
          <a:p>
            <a:pPr marL="342900" indent="-342900">
              <a:lnSpc>
                <a:spcPct val="100000"/>
              </a:lnSpc>
              <a:buFont typeface="Arial" panose="020B0604020202020204" pitchFamily="34" charset="0"/>
              <a:buChar char="•"/>
            </a:pPr>
            <a:endParaRPr lang="en-GB" sz="2800" dirty="0"/>
          </a:p>
        </p:txBody>
      </p:sp>
      <p:sp>
        <p:nvSpPr>
          <p:cNvPr id="4" name="Footer Placeholder 3"/>
          <p:cNvSpPr>
            <a:spLocks noGrp="1"/>
          </p:cNvSpPr>
          <p:nvPr>
            <p:ph type="ftr" sz="quarter" idx="11"/>
          </p:nvPr>
        </p:nvSpPr>
        <p:spPr/>
        <p:txBody>
          <a:bodyPr/>
          <a:lstStyle/>
          <a:p>
            <a:r>
              <a:rPr lang="en-GB" dirty="0"/>
              <a:t>PUBLIC</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spTree>
    <p:extLst>
      <p:ext uri="{BB962C8B-B14F-4D97-AF65-F5344CB8AC3E}">
        <p14:creationId xmlns:p14="http://schemas.microsoft.com/office/powerpoint/2010/main" val="399825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28" y="540544"/>
            <a:ext cx="10515600" cy="950740"/>
          </a:xfrm>
        </p:spPr>
        <p:txBody>
          <a:bodyPr/>
          <a:lstStyle/>
          <a:p>
            <a:r>
              <a:rPr lang="en-GB" dirty="0"/>
              <a:t>WHAT IS INSIDE?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2698372"/>
              </p:ext>
            </p:extLst>
          </p:nvPr>
        </p:nvGraphicFramePr>
        <p:xfrm>
          <a:off x="295528" y="1362075"/>
          <a:ext cx="11381607" cy="5103004"/>
        </p:xfrm>
        <a:graphic>
          <a:graphicData uri="http://schemas.openxmlformats.org/drawingml/2006/table">
            <a:tbl>
              <a:tblPr firstRow="1" bandRow="1">
                <a:tableStyleId>{5C22544A-7EE6-4342-B048-85BDC9FD1C3A}</a:tableStyleId>
              </a:tblPr>
              <a:tblGrid>
                <a:gridCol w="1407606">
                  <a:extLst>
                    <a:ext uri="{9D8B030D-6E8A-4147-A177-3AD203B41FA5}">
                      <a16:colId xmlns:a16="http://schemas.microsoft.com/office/drawing/2014/main" val="1805096444"/>
                    </a:ext>
                  </a:extLst>
                </a:gridCol>
                <a:gridCol w="9974001">
                  <a:extLst>
                    <a:ext uri="{9D8B030D-6E8A-4147-A177-3AD203B41FA5}">
                      <a16:colId xmlns:a16="http://schemas.microsoft.com/office/drawing/2014/main" val="3371049923"/>
                    </a:ext>
                  </a:extLst>
                </a:gridCol>
              </a:tblGrid>
              <a:tr h="350907">
                <a:tc>
                  <a:txBody>
                    <a:bodyPr/>
                    <a:lstStyle/>
                    <a:p>
                      <a:r>
                        <a:rPr lang="en-GB" dirty="0"/>
                        <a:t>Chapter</a:t>
                      </a:r>
                    </a:p>
                  </a:txBody>
                  <a:tcPr/>
                </a:tc>
                <a:tc>
                  <a:txBody>
                    <a:bodyPr/>
                    <a:lstStyle/>
                    <a:p>
                      <a:pPr algn="ctr"/>
                      <a:r>
                        <a:rPr lang="en-GB" dirty="0"/>
                        <a:t>Detail</a:t>
                      </a:r>
                    </a:p>
                  </a:txBody>
                  <a:tcPr/>
                </a:tc>
                <a:extLst>
                  <a:ext uri="{0D108BD9-81ED-4DB2-BD59-A6C34878D82A}">
                    <a16:rowId xmlns:a16="http://schemas.microsoft.com/office/drawing/2014/main" val="3300339991"/>
                  </a:ext>
                </a:extLst>
              </a:tr>
              <a:tr h="350907">
                <a:tc>
                  <a:txBody>
                    <a:bodyPr/>
                    <a:lstStyle/>
                    <a:p>
                      <a:pPr algn="ctr"/>
                      <a:r>
                        <a:rPr lang="en-GB" sz="1600" dirty="0"/>
                        <a:t>1</a:t>
                      </a:r>
                    </a:p>
                  </a:txBody>
                  <a:tcPr/>
                </a:tc>
                <a:tc>
                  <a:txBody>
                    <a:bodyPr/>
                    <a:lstStyle/>
                    <a:p>
                      <a:r>
                        <a:rPr lang="en-GB" sz="1600" dirty="0"/>
                        <a:t>Introduction</a:t>
                      </a:r>
                      <a:r>
                        <a:rPr lang="en-GB" sz="1600" baseline="0" dirty="0"/>
                        <a:t> to the book and how to use it</a:t>
                      </a:r>
                      <a:endParaRPr lang="en-GB" sz="1600" dirty="0"/>
                    </a:p>
                  </a:txBody>
                  <a:tcPr/>
                </a:tc>
                <a:extLst>
                  <a:ext uri="{0D108BD9-81ED-4DB2-BD59-A6C34878D82A}">
                    <a16:rowId xmlns:a16="http://schemas.microsoft.com/office/drawing/2014/main" val="1413694538"/>
                  </a:ext>
                </a:extLst>
              </a:tr>
              <a:tr h="350907">
                <a:tc>
                  <a:txBody>
                    <a:bodyPr/>
                    <a:lstStyle/>
                    <a:p>
                      <a:pPr algn="ctr"/>
                      <a:r>
                        <a:rPr lang="en-GB" sz="1600" dirty="0"/>
                        <a:t>2</a:t>
                      </a:r>
                    </a:p>
                  </a:txBody>
                  <a:tcPr/>
                </a:tc>
                <a:tc>
                  <a:txBody>
                    <a:bodyPr/>
                    <a:lstStyle/>
                    <a:p>
                      <a:r>
                        <a:rPr lang="en-GB" sz="1600" dirty="0"/>
                        <a:t>Provides an overview of PRINCE2 and introduces some key terms and concepts</a:t>
                      </a:r>
                    </a:p>
                  </a:txBody>
                  <a:tcPr/>
                </a:tc>
                <a:extLst>
                  <a:ext uri="{0D108BD9-81ED-4DB2-BD59-A6C34878D82A}">
                    <a16:rowId xmlns:a16="http://schemas.microsoft.com/office/drawing/2014/main" val="591549263"/>
                  </a:ext>
                </a:extLst>
              </a:tr>
              <a:tr h="350907">
                <a:tc>
                  <a:txBody>
                    <a:bodyPr/>
                    <a:lstStyle/>
                    <a:p>
                      <a:pPr algn="ctr"/>
                      <a:r>
                        <a:rPr lang="en-GB" sz="1600" dirty="0"/>
                        <a:t>3</a:t>
                      </a:r>
                    </a:p>
                  </a:txBody>
                  <a:tcPr/>
                </a:tc>
                <a:tc>
                  <a:txBody>
                    <a:bodyPr/>
                    <a:lstStyle/>
                    <a:p>
                      <a:r>
                        <a:rPr lang="en-GB" sz="1600" dirty="0"/>
                        <a:t>Explains the role of senior management in PRINCE2</a:t>
                      </a:r>
                    </a:p>
                  </a:txBody>
                  <a:tcPr/>
                </a:tc>
                <a:extLst>
                  <a:ext uri="{0D108BD9-81ED-4DB2-BD59-A6C34878D82A}">
                    <a16:rowId xmlns:a16="http://schemas.microsoft.com/office/drawing/2014/main" val="2400003996"/>
                  </a:ext>
                </a:extLst>
              </a:tr>
              <a:tr h="350907">
                <a:tc>
                  <a:txBody>
                    <a:bodyPr/>
                    <a:lstStyle/>
                    <a:p>
                      <a:pPr algn="ctr"/>
                      <a:r>
                        <a:rPr lang="en-GB" sz="1600" dirty="0"/>
                        <a:t>4</a:t>
                      </a:r>
                    </a:p>
                  </a:txBody>
                  <a:tcPr/>
                </a:tc>
                <a:tc>
                  <a:txBody>
                    <a:bodyPr/>
                    <a:lstStyle/>
                    <a:p>
                      <a:r>
                        <a:rPr lang="en-GB" sz="1600" dirty="0"/>
                        <a:t>Duties and behaviours</a:t>
                      </a:r>
                      <a:r>
                        <a:rPr lang="en-GB" sz="1600" baseline="0" dirty="0"/>
                        <a:t> of senior management</a:t>
                      </a:r>
                      <a:endParaRPr lang="en-GB" sz="1600" dirty="0"/>
                    </a:p>
                  </a:txBody>
                  <a:tcPr/>
                </a:tc>
                <a:extLst>
                  <a:ext uri="{0D108BD9-81ED-4DB2-BD59-A6C34878D82A}">
                    <a16:rowId xmlns:a16="http://schemas.microsoft.com/office/drawing/2014/main" val="591846860"/>
                  </a:ext>
                </a:extLst>
              </a:tr>
              <a:tr h="350907">
                <a:tc>
                  <a:txBody>
                    <a:bodyPr/>
                    <a:lstStyle/>
                    <a:p>
                      <a:pPr algn="ctr"/>
                      <a:r>
                        <a:rPr lang="en-GB" sz="1600" dirty="0"/>
                        <a:t>5</a:t>
                      </a:r>
                    </a:p>
                  </a:txBody>
                  <a:tcPr/>
                </a:tc>
                <a:tc>
                  <a:txBody>
                    <a:bodyPr/>
                    <a:lstStyle/>
                    <a:p>
                      <a:r>
                        <a:rPr lang="en-GB" sz="1600" dirty="0"/>
                        <a:t>Overview of senior management activities</a:t>
                      </a:r>
                    </a:p>
                  </a:txBody>
                  <a:tcPr/>
                </a:tc>
                <a:extLst>
                  <a:ext uri="{0D108BD9-81ED-4DB2-BD59-A6C34878D82A}">
                    <a16:rowId xmlns:a16="http://schemas.microsoft.com/office/drawing/2014/main" val="4230118411"/>
                  </a:ext>
                </a:extLst>
              </a:tr>
              <a:tr h="614087">
                <a:tc>
                  <a:txBody>
                    <a:bodyPr/>
                    <a:lstStyle/>
                    <a:p>
                      <a:pPr algn="ctr"/>
                      <a:r>
                        <a:rPr lang="en-GB" sz="1600" dirty="0"/>
                        <a:t>6-13</a:t>
                      </a:r>
                    </a:p>
                  </a:txBody>
                  <a:tcPr/>
                </a:tc>
                <a:tc>
                  <a:txBody>
                    <a:bodyPr/>
                    <a:lstStyle/>
                    <a:p>
                      <a:r>
                        <a:rPr lang="en-GB" sz="1600" dirty="0"/>
                        <a:t>Describe</a:t>
                      </a:r>
                      <a:r>
                        <a:rPr lang="en-GB" sz="1600" baseline="0" dirty="0"/>
                        <a:t> the project board activities, providing a route through the PRINCE2 project lifecycle from a project board perspective including their areas of focus</a:t>
                      </a:r>
                      <a:endParaRPr lang="en-GB" sz="1600" dirty="0"/>
                    </a:p>
                  </a:txBody>
                  <a:tcPr/>
                </a:tc>
                <a:extLst>
                  <a:ext uri="{0D108BD9-81ED-4DB2-BD59-A6C34878D82A}">
                    <a16:rowId xmlns:a16="http://schemas.microsoft.com/office/drawing/2014/main" val="3433554614"/>
                  </a:ext>
                </a:extLst>
              </a:tr>
              <a:tr h="614087">
                <a:tc>
                  <a:txBody>
                    <a:bodyPr/>
                    <a:lstStyle/>
                    <a:p>
                      <a:pPr algn="ctr"/>
                      <a:r>
                        <a:rPr lang="en-GB" sz="1600" dirty="0"/>
                        <a:t>14</a:t>
                      </a:r>
                    </a:p>
                  </a:txBody>
                  <a:tcPr/>
                </a:tc>
                <a:tc>
                  <a:txBody>
                    <a:bodyPr/>
                    <a:lstStyle/>
                    <a:p>
                      <a:r>
                        <a:rPr lang="en-GB" sz="1600" dirty="0"/>
                        <a:t>Outlines the factors that should be considered in tailoring PRINCE2 for different types and sizes of project and outlines the adoption of PRINCE2 in an organizational environment</a:t>
                      </a:r>
                    </a:p>
                  </a:txBody>
                  <a:tcPr/>
                </a:tc>
                <a:extLst>
                  <a:ext uri="{0D108BD9-81ED-4DB2-BD59-A6C34878D82A}">
                    <a16:rowId xmlns:a16="http://schemas.microsoft.com/office/drawing/2014/main" val="4251141463"/>
                  </a:ext>
                </a:extLst>
              </a:tr>
              <a:tr h="350907">
                <a:tc>
                  <a:txBody>
                    <a:bodyPr/>
                    <a:lstStyle/>
                    <a:p>
                      <a:pPr algn="ctr"/>
                      <a:r>
                        <a:rPr lang="en-GB" sz="1600" dirty="0"/>
                        <a:t>15</a:t>
                      </a:r>
                    </a:p>
                  </a:txBody>
                  <a:tcPr/>
                </a:tc>
                <a:tc>
                  <a:txBody>
                    <a:bodyPr/>
                    <a:lstStyle/>
                    <a:p>
                      <a:r>
                        <a:rPr lang="en-GB" sz="1600" dirty="0"/>
                        <a:t>Diagnosing</a:t>
                      </a:r>
                      <a:r>
                        <a:rPr lang="en-GB" sz="1600" baseline="0" dirty="0"/>
                        <a:t> and avoiding problems</a:t>
                      </a:r>
                      <a:endParaRPr lang="en-GB" sz="1600" dirty="0"/>
                    </a:p>
                  </a:txBody>
                  <a:tcPr/>
                </a:tc>
                <a:extLst>
                  <a:ext uri="{0D108BD9-81ED-4DB2-BD59-A6C34878D82A}">
                    <a16:rowId xmlns:a16="http://schemas.microsoft.com/office/drawing/2014/main" val="3556551860"/>
                  </a:ext>
                </a:extLst>
              </a:tr>
              <a:tr h="350907">
                <a:tc>
                  <a:txBody>
                    <a:bodyPr/>
                    <a:lstStyle/>
                    <a:p>
                      <a:r>
                        <a:rPr lang="en-GB" sz="1600" dirty="0"/>
                        <a:t>Appendix A</a:t>
                      </a:r>
                    </a:p>
                  </a:txBody>
                  <a:tcPr/>
                </a:tc>
                <a:tc>
                  <a:txBody>
                    <a:bodyPr/>
                    <a:lstStyle/>
                    <a:p>
                      <a:r>
                        <a:rPr lang="en-GB" sz="1600" dirty="0"/>
                        <a:t>Outlines</a:t>
                      </a:r>
                      <a:r>
                        <a:rPr lang="en-GB" sz="1600" baseline="0" dirty="0"/>
                        <a:t> the responsibilities for each PRINCE2 role</a:t>
                      </a:r>
                      <a:endParaRPr lang="en-GB" sz="1600" dirty="0"/>
                    </a:p>
                  </a:txBody>
                  <a:tcPr/>
                </a:tc>
                <a:extLst>
                  <a:ext uri="{0D108BD9-81ED-4DB2-BD59-A6C34878D82A}">
                    <a16:rowId xmlns:a16="http://schemas.microsoft.com/office/drawing/2014/main" val="2238670741"/>
                  </a:ext>
                </a:extLst>
              </a:tr>
              <a:tr h="350907">
                <a:tc>
                  <a:txBody>
                    <a:bodyPr/>
                    <a:lstStyle/>
                    <a:p>
                      <a:r>
                        <a:rPr lang="en-GB" sz="1600" dirty="0"/>
                        <a:t>Appendix B</a:t>
                      </a:r>
                    </a:p>
                  </a:txBody>
                  <a:tcPr/>
                </a:tc>
                <a:tc>
                  <a:txBody>
                    <a:bodyPr/>
                    <a:lstStyle/>
                    <a:p>
                      <a:r>
                        <a:rPr lang="en-GB" sz="1600" dirty="0"/>
                        <a:t>Provides</a:t>
                      </a:r>
                      <a:r>
                        <a:rPr lang="en-GB" sz="1600" baseline="0" dirty="0"/>
                        <a:t> checklists to support project board decision making</a:t>
                      </a:r>
                      <a:endParaRPr lang="en-GB" sz="1600" dirty="0"/>
                    </a:p>
                  </a:txBody>
                  <a:tcPr/>
                </a:tc>
                <a:extLst>
                  <a:ext uri="{0D108BD9-81ED-4DB2-BD59-A6C34878D82A}">
                    <a16:rowId xmlns:a16="http://schemas.microsoft.com/office/drawing/2014/main" val="2769792612"/>
                  </a:ext>
                </a:extLst>
              </a:tr>
              <a:tr h="350907">
                <a:tc>
                  <a:txBody>
                    <a:bodyPr/>
                    <a:lstStyle/>
                    <a:p>
                      <a:r>
                        <a:rPr lang="en-GB" sz="1600" dirty="0"/>
                        <a:t>Appendix C</a:t>
                      </a:r>
                    </a:p>
                  </a:txBody>
                  <a:tcPr/>
                </a:tc>
                <a:tc>
                  <a:txBody>
                    <a:bodyPr/>
                    <a:lstStyle/>
                    <a:p>
                      <a:r>
                        <a:rPr lang="en-GB" sz="1600" dirty="0"/>
                        <a:t>Deals</a:t>
                      </a:r>
                      <a:r>
                        <a:rPr lang="en-GB" sz="1600" baseline="0" dirty="0"/>
                        <a:t> with the programme and portfolio management context</a:t>
                      </a:r>
                      <a:endParaRPr lang="en-GB" sz="1600" dirty="0"/>
                    </a:p>
                  </a:txBody>
                  <a:tcPr/>
                </a:tc>
                <a:extLst>
                  <a:ext uri="{0D108BD9-81ED-4DB2-BD59-A6C34878D82A}">
                    <a16:rowId xmlns:a16="http://schemas.microsoft.com/office/drawing/2014/main" val="1270093541"/>
                  </a:ext>
                </a:extLst>
              </a:tr>
              <a:tr h="350907">
                <a:tc>
                  <a:txBody>
                    <a:bodyPr/>
                    <a:lstStyle/>
                    <a:p>
                      <a:r>
                        <a:rPr lang="en-GB" sz="1600" dirty="0"/>
                        <a:t>Glossary</a:t>
                      </a:r>
                    </a:p>
                  </a:txBody>
                  <a:tcPr/>
                </a:tc>
                <a:tc>
                  <a:txBody>
                    <a:bodyPr/>
                    <a:lstStyle/>
                    <a:p>
                      <a:r>
                        <a:rPr lang="en-GB" sz="1600" dirty="0"/>
                        <a:t>Contains a list and explanation of the terms used in</a:t>
                      </a:r>
                      <a:r>
                        <a:rPr lang="en-GB" sz="1600" baseline="0" dirty="0"/>
                        <a:t> the manual</a:t>
                      </a:r>
                      <a:endParaRPr lang="en-GB" sz="1600" dirty="0"/>
                    </a:p>
                  </a:txBody>
                  <a:tcPr/>
                </a:tc>
                <a:extLst>
                  <a:ext uri="{0D108BD9-81ED-4DB2-BD59-A6C34878D82A}">
                    <a16:rowId xmlns:a16="http://schemas.microsoft.com/office/drawing/2014/main" val="4178061855"/>
                  </a:ext>
                </a:extLst>
              </a:tr>
            </a:tbl>
          </a:graphicData>
        </a:graphic>
      </p:graphicFrame>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833901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10" y="805070"/>
            <a:ext cx="10097407" cy="553534"/>
          </a:xfrm>
        </p:spPr>
        <p:txBody>
          <a:bodyPr>
            <a:noAutofit/>
          </a:bodyPr>
          <a:lstStyle/>
          <a:p>
            <a:r>
              <a:rPr lang="en-GB" sz="3600" dirty="0"/>
              <a:t>Duties &amp; behaviours of senior management</a:t>
            </a:r>
          </a:p>
        </p:txBody>
      </p:sp>
      <p:sp>
        <p:nvSpPr>
          <p:cNvPr id="4" name="Footer Placeholder 3"/>
          <p:cNvSpPr>
            <a:spLocks noGrp="1"/>
          </p:cNvSpPr>
          <p:nvPr>
            <p:ph type="ftr" sz="quarter" idx="11"/>
          </p:nvPr>
        </p:nvSpPr>
        <p:spPr/>
        <p:txBody>
          <a:bodyPr/>
          <a:lstStyle/>
          <a:p>
            <a:r>
              <a:rPr lang="en-GB" dirty="0"/>
              <a:t>PUBLIC</a:t>
            </a:r>
          </a:p>
        </p:txBody>
      </p:sp>
      <p:sp>
        <p:nvSpPr>
          <p:cNvPr id="5" name="Text Placeholder 4"/>
          <p:cNvSpPr>
            <a:spLocks noGrp="1"/>
          </p:cNvSpPr>
          <p:nvPr>
            <p:ph type="body" idx="1"/>
          </p:nvPr>
        </p:nvSpPr>
        <p:spPr>
          <a:xfrm>
            <a:off x="938837" y="1656778"/>
            <a:ext cx="10950430" cy="3588129"/>
          </a:xfrm>
        </p:spPr>
        <p:txBody>
          <a:bodyPr>
            <a:noAutofit/>
          </a:bodyPr>
          <a:lstStyle/>
          <a:p>
            <a:pPr marL="342900" indent="-342900">
              <a:buFont typeface="Arial" panose="020B0604020202020204" pitchFamily="34" charset="0"/>
              <a:buChar char="•"/>
            </a:pPr>
            <a:r>
              <a:rPr lang="en-GB" dirty="0"/>
              <a:t>Be accountable for the project</a:t>
            </a:r>
          </a:p>
          <a:p>
            <a:pPr marL="342900" indent="-342900">
              <a:buFont typeface="Arial" panose="020B0604020202020204" pitchFamily="34" charset="0"/>
              <a:buChar char="•"/>
            </a:pPr>
            <a:r>
              <a:rPr lang="en-GB" dirty="0"/>
              <a:t>Provide unified direction</a:t>
            </a:r>
          </a:p>
          <a:p>
            <a:pPr marL="342900" indent="-342900">
              <a:buFont typeface="Arial" panose="020B0604020202020204" pitchFamily="34" charset="0"/>
              <a:buChar char="•"/>
            </a:pPr>
            <a:r>
              <a:rPr lang="en-GB" dirty="0"/>
              <a:t>Be a servant leader</a:t>
            </a:r>
          </a:p>
          <a:p>
            <a:pPr marL="342900" indent="-342900">
              <a:buFont typeface="Arial" panose="020B0604020202020204" pitchFamily="34" charset="0"/>
              <a:buChar char="•"/>
            </a:pPr>
            <a:r>
              <a:rPr lang="en-GB" dirty="0"/>
              <a:t>Delegate effectively</a:t>
            </a:r>
          </a:p>
          <a:p>
            <a:pPr marL="342900" indent="-342900">
              <a:buFont typeface="Arial" panose="020B0604020202020204" pitchFamily="34" charset="0"/>
              <a:buChar char="•"/>
            </a:pPr>
            <a:r>
              <a:rPr lang="en-GB" dirty="0"/>
              <a:t>Facilitate cross-functional integration</a:t>
            </a:r>
          </a:p>
          <a:p>
            <a:pPr marL="342900" indent="-342900">
              <a:buFont typeface="Arial" panose="020B0604020202020204" pitchFamily="34" charset="0"/>
              <a:buChar char="•"/>
            </a:pPr>
            <a:r>
              <a:rPr lang="en-GB" dirty="0"/>
              <a:t>Commit resources</a:t>
            </a:r>
          </a:p>
          <a:p>
            <a:pPr marL="342900" indent="-342900">
              <a:buFont typeface="Arial" panose="020B0604020202020204" pitchFamily="34" charset="0"/>
              <a:buChar char="•"/>
            </a:pPr>
            <a:r>
              <a:rPr lang="en-GB" dirty="0"/>
              <a:t>Ensure effective decision making</a:t>
            </a:r>
          </a:p>
          <a:p>
            <a:pPr marL="342900" indent="-342900">
              <a:buFont typeface="Arial" panose="020B0604020202020204" pitchFamily="34" charset="0"/>
              <a:buChar char="•"/>
            </a:pPr>
            <a:r>
              <a:rPr lang="en-GB" dirty="0"/>
              <a:t>Support the project manager</a:t>
            </a:r>
          </a:p>
          <a:p>
            <a:pPr marL="342900" indent="-342900">
              <a:buFont typeface="Arial" panose="020B0604020202020204" pitchFamily="34" charset="0"/>
              <a:buChar char="•"/>
            </a:pPr>
            <a:r>
              <a:rPr lang="en-GB" dirty="0"/>
              <a:t>Ensure effective communication takes place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612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down)">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down)">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down)">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wipe(down)">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59" y="685800"/>
            <a:ext cx="10097407" cy="722499"/>
          </a:xfrm>
        </p:spPr>
        <p:txBody>
          <a:bodyPr>
            <a:normAutofit/>
          </a:bodyPr>
          <a:lstStyle/>
          <a:p>
            <a:r>
              <a:rPr lang="en-GB" sz="3600" dirty="0"/>
              <a:t>Suggested project board Agenda</a:t>
            </a:r>
          </a:p>
        </p:txBody>
      </p:sp>
      <p:sp>
        <p:nvSpPr>
          <p:cNvPr id="3" name="Text Placeholder 2"/>
          <p:cNvSpPr>
            <a:spLocks noGrp="1"/>
          </p:cNvSpPr>
          <p:nvPr>
            <p:ph type="body" idx="1"/>
          </p:nvPr>
        </p:nvSpPr>
        <p:spPr>
          <a:xfrm>
            <a:off x="930365" y="1805726"/>
            <a:ext cx="11339285" cy="3263231"/>
          </a:xfrm>
        </p:spPr>
        <p:txBody>
          <a:bodyPr>
            <a:normAutofit/>
          </a:bodyPr>
          <a:lstStyle/>
          <a:p>
            <a:pPr marL="342900" indent="-342900">
              <a:lnSpc>
                <a:spcPct val="120000"/>
              </a:lnSpc>
              <a:buFont typeface="Arial" panose="020B0604020202020204" pitchFamily="34" charset="0"/>
              <a:buChar char="•"/>
            </a:pPr>
            <a:r>
              <a:rPr lang="en-GB" dirty="0"/>
              <a:t>Look back and where are we now</a:t>
            </a:r>
          </a:p>
          <a:p>
            <a:pPr marL="342900" indent="-342900">
              <a:lnSpc>
                <a:spcPct val="120000"/>
              </a:lnSpc>
              <a:buFont typeface="Arial" panose="020B0604020202020204" pitchFamily="34" charset="0"/>
              <a:buChar char="•"/>
            </a:pPr>
            <a:r>
              <a:rPr lang="en-GB" dirty="0"/>
              <a:t>Look forward</a:t>
            </a:r>
          </a:p>
          <a:p>
            <a:pPr marL="342900" indent="-342900">
              <a:lnSpc>
                <a:spcPct val="120000"/>
              </a:lnSpc>
              <a:buFont typeface="Arial" panose="020B0604020202020204" pitchFamily="34" charset="0"/>
              <a:buChar char="•"/>
            </a:pPr>
            <a:r>
              <a:rPr lang="en-GB" dirty="0"/>
              <a:t>Assess overall project viability</a:t>
            </a:r>
          </a:p>
          <a:p>
            <a:pPr marL="342900" indent="-342900">
              <a:lnSpc>
                <a:spcPct val="120000"/>
              </a:lnSpc>
              <a:buFont typeface="Arial" panose="020B0604020202020204" pitchFamily="34" charset="0"/>
              <a:buChar char="•"/>
            </a:pPr>
            <a:r>
              <a:rPr lang="en-GB" dirty="0"/>
              <a:t>Make decisions.</a:t>
            </a:r>
          </a:p>
          <a:p>
            <a:pPr marL="342900" indent="-342900">
              <a:lnSpc>
                <a:spcPct val="120000"/>
              </a:lnSpc>
              <a:buFont typeface="Arial" panose="020B0604020202020204" pitchFamily="34" charset="0"/>
              <a:buChar char="•"/>
            </a:pPr>
            <a:endParaRPr lang="en-GB" dirty="0"/>
          </a:p>
          <a:p>
            <a:pPr marL="342900" indent="-342900">
              <a:lnSpc>
                <a:spcPct val="120000"/>
              </a:lnSpc>
              <a:buFont typeface="Arial" panose="020B0604020202020204" pitchFamily="34" charset="0"/>
              <a:buChar char="•"/>
            </a:pPr>
            <a:endParaRPr lang="en-GB" dirty="0"/>
          </a:p>
          <a:p>
            <a:pPr marL="342900" indent="-342900">
              <a:lnSpc>
                <a:spcPct val="120000"/>
              </a:lnSpc>
              <a:buFont typeface="Arial" panose="020B0604020202020204" pitchFamily="34" charset="0"/>
              <a:buChar char="•"/>
            </a:pPr>
            <a:endParaRPr lang="en-GB" dirty="0"/>
          </a:p>
          <a:p>
            <a:pPr marL="342900" indent="-342900">
              <a:lnSpc>
                <a:spcPct val="120000"/>
              </a:lnSpc>
              <a:buFont typeface="Arial" panose="020B0604020202020204" pitchFamily="34" charset="0"/>
              <a:buChar char="•"/>
            </a:pPr>
            <a:endParaRPr lang="en-GB" dirty="0"/>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solidFill>
                <a:schemeClr val="tx1"/>
              </a:solidFill>
            </a:endParaRPr>
          </a:p>
          <a:p>
            <a:pPr marL="342900" indent="-342900">
              <a:lnSpc>
                <a:spcPct val="120000"/>
              </a:lnSpc>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GB" dirty="0"/>
              <a:t>PUBLIC</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spTree>
    <p:extLst>
      <p:ext uri="{BB962C8B-B14F-4D97-AF65-F5344CB8AC3E}">
        <p14:creationId xmlns:p14="http://schemas.microsoft.com/office/powerpoint/2010/main" val="20214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59" y="682261"/>
            <a:ext cx="9716880" cy="2000871"/>
          </a:xfrm>
        </p:spPr>
        <p:txBody>
          <a:bodyPr/>
          <a:lstStyle/>
          <a:p>
            <a:pPr algn="ctr"/>
            <a:r>
              <a:rPr lang="en-GB" dirty="0"/>
              <a:t>It’s all about balance</a:t>
            </a:r>
          </a:p>
        </p:txBody>
      </p:sp>
      <p:pic>
        <p:nvPicPr>
          <p:cNvPr id="5" name="Picture 4"/>
          <p:cNvPicPr>
            <a:picLocks noChangeAspect="1"/>
          </p:cNvPicPr>
          <p:nvPr/>
        </p:nvPicPr>
        <p:blipFill>
          <a:blip r:embed="rId3"/>
          <a:stretch>
            <a:fillRect/>
          </a:stretch>
        </p:blipFill>
        <p:spPr>
          <a:xfrm>
            <a:off x="2743264" y="2683132"/>
            <a:ext cx="6705471" cy="3414823"/>
          </a:xfrm>
          <a:prstGeom prst="rect">
            <a:avLst/>
          </a:prstGeom>
        </p:spPr>
      </p:pic>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227937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432" y="864912"/>
            <a:ext cx="10774017" cy="2000871"/>
          </a:xfrm>
        </p:spPr>
        <p:txBody>
          <a:bodyPr>
            <a:normAutofit fontScale="90000"/>
          </a:bodyPr>
          <a:lstStyle/>
          <a:p>
            <a:pPr algn="ctr"/>
            <a:r>
              <a:rPr lang="en-GB" sz="4800" dirty="0"/>
              <a:t>PUBLICATION DATE: </a:t>
            </a:r>
            <a:br>
              <a:rPr lang="en-GB" sz="4800" dirty="0"/>
            </a:br>
            <a:br>
              <a:rPr lang="en-GB" sz="4800" dirty="0"/>
            </a:br>
            <a:r>
              <a:rPr lang="en-GB" sz="4800" dirty="0"/>
              <a:t>SUMMER  2018</a:t>
            </a:r>
          </a:p>
        </p:txBody>
      </p:sp>
      <p:sp>
        <p:nvSpPr>
          <p:cNvPr id="4" name="Footer Placeholder 3"/>
          <p:cNvSpPr>
            <a:spLocks noGrp="1"/>
          </p:cNvSpPr>
          <p:nvPr>
            <p:ph type="ftr" sz="quarter" idx="11"/>
          </p:nvPr>
        </p:nvSpPr>
        <p:spPr/>
        <p:txBody>
          <a:bodyPr/>
          <a:lstStyle/>
          <a:p>
            <a:r>
              <a:rPr lang="en-GB" dirty="0"/>
              <a:t>INTERNAL</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2614" y="2865783"/>
            <a:ext cx="2966771" cy="3868250"/>
          </a:xfrm>
          <a:prstGeom prst="rect">
            <a:avLst/>
          </a:prstGeom>
        </p:spPr>
      </p:pic>
    </p:spTree>
    <p:extLst>
      <p:ext uri="{BB962C8B-B14F-4D97-AF65-F5344CB8AC3E}">
        <p14:creationId xmlns:p14="http://schemas.microsoft.com/office/powerpoint/2010/main" val="1142371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76" y="715963"/>
            <a:ext cx="10097407" cy="516489"/>
          </a:xfrm>
        </p:spPr>
        <p:txBody>
          <a:bodyPr anchor="t">
            <a:noAutofit/>
          </a:bodyPr>
          <a:lstStyle/>
          <a:p>
            <a:r>
              <a:rPr lang="en-GB" sz="3600" dirty="0"/>
              <a:t>WHAT IS AXELOS Membership?</a:t>
            </a:r>
          </a:p>
        </p:txBody>
      </p:sp>
      <p:sp>
        <p:nvSpPr>
          <p:cNvPr id="3" name="Text Placeholder 2"/>
          <p:cNvSpPr>
            <a:spLocks noGrp="1"/>
          </p:cNvSpPr>
          <p:nvPr>
            <p:ph type="body" idx="1"/>
          </p:nvPr>
        </p:nvSpPr>
        <p:spPr>
          <a:xfrm>
            <a:off x="920869" y="1731478"/>
            <a:ext cx="11339285" cy="3676255"/>
          </a:xfrm>
        </p:spPr>
        <p:txBody>
          <a:bodyPr>
            <a:normAutofit/>
          </a:bodyPr>
          <a:lstStyle/>
          <a:p>
            <a:pPr marL="342900" indent="-342900">
              <a:buFont typeface="Arial" panose="020B0604020202020204" pitchFamily="34" charset="0"/>
              <a:buChar char="•"/>
            </a:pPr>
            <a:r>
              <a:rPr lang="en-GB" dirty="0"/>
              <a:t>Designed for PPM and ITSM Professionals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Community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Digital badge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Maintaining your professional status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endParaRPr lang="en-GB" dirty="0"/>
          </a:p>
        </p:txBody>
      </p:sp>
      <p:sp>
        <p:nvSpPr>
          <p:cNvPr id="4" name="Footer Placeholder 3"/>
          <p:cNvSpPr>
            <a:spLocks noGrp="1"/>
          </p:cNvSpPr>
          <p:nvPr>
            <p:ph type="ftr" sz="quarter" idx="11"/>
          </p:nvPr>
        </p:nvSpPr>
        <p:spPr/>
        <p:txBody>
          <a:bodyPr/>
          <a:lstStyle/>
          <a:p>
            <a:r>
              <a:rPr lang="en-GB" dirty="0"/>
              <a:t>PUBLIC</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4259" y="1232452"/>
            <a:ext cx="2755640" cy="11079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8575" y="2399429"/>
            <a:ext cx="1867008" cy="184132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6395" y="4299795"/>
            <a:ext cx="1867008" cy="184132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1212" y="4299795"/>
            <a:ext cx="1867008" cy="1841327"/>
          </a:xfrm>
          <a:prstGeom prst="rect">
            <a:avLst/>
          </a:prstGeom>
        </p:spPr>
      </p:pic>
    </p:spTree>
    <p:extLst>
      <p:ext uri="{BB962C8B-B14F-4D97-AF65-F5344CB8AC3E}">
        <p14:creationId xmlns:p14="http://schemas.microsoft.com/office/powerpoint/2010/main" val="275748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dirty="0"/>
              <a:t>PUBLIC</a:t>
            </a:r>
          </a:p>
        </p:txBody>
      </p:sp>
      <p:sp>
        <p:nvSpPr>
          <p:cNvPr id="3" name="Title 2"/>
          <p:cNvSpPr>
            <a:spLocks noGrp="1"/>
          </p:cNvSpPr>
          <p:nvPr>
            <p:ph type="title"/>
          </p:nvPr>
        </p:nvSpPr>
        <p:spPr>
          <a:xfrm>
            <a:off x="361950" y="1417984"/>
            <a:ext cx="6317146" cy="2094728"/>
          </a:xfrm>
        </p:spPr>
        <p:txBody>
          <a:bodyPr>
            <a:normAutofit/>
          </a:bodyPr>
          <a:lstStyle/>
          <a:p>
            <a:r>
              <a:rPr lang="en-GB" dirty="0"/>
              <a:t>The Importance of the Project Board</a:t>
            </a:r>
            <a:br>
              <a:rPr lang="en-GB" dirty="0"/>
            </a:br>
            <a:endParaRPr lang="en-GB" dirty="0"/>
          </a:p>
        </p:txBody>
      </p:sp>
      <p:sp>
        <p:nvSpPr>
          <p:cNvPr id="4" name="Title 2"/>
          <p:cNvSpPr txBox="1">
            <a:spLocks/>
          </p:cNvSpPr>
          <p:nvPr/>
        </p:nvSpPr>
        <p:spPr>
          <a:xfrm>
            <a:off x="330476" y="3106343"/>
            <a:ext cx="6317146" cy="2094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Trebuchet MS" panose="020B0603020202020204" pitchFamily="34" charset="0"/>
                <a:ea typeface="+mj-ea"/>
                <a:cs typeface="+mj-cs"/>
              </a:defRPr>
            </a:lvl1pPr>
          </a:lstStyle>
          <a:p>
            <a:r>
              <a:rPr lang="en-GB" sz="3200" dirty="0"/>
              <a:t>Introducing the new </a:t>
            </a:r>
          </a:p>
          <a:p>
            <a:r>
              <a:rPr lang="en-GB" sz="3200" dirty="0"/>
              <a:t>“DIRECTING SUCCESSFUL PROJECTS with PRINCE2”</a:t>
            </a:r>
            <a:br>
              <a:rPr lang="en-GB" dirty="0"/>
            </a:br>
            <a:endParaRPr lang="en-GB" dirty="0"/>
          </a:p>
        </p:txBody>
      </p:sp>
      <p:sp>
        <p:nvSpPr>
          <p:cNvPr id="5" name="Title 2"/>
          <p:cNvSpPr txBox="1">
            <a:spLocks/>
          </p:cNvSpPr>
          <p:nvPr/>
        </p:nvSpPr>
        <p:spPr>
          <a:xfrm>
            <a:off x="507724" y="4626747"/>
            <a:ext cx="4932293" cy="2094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cap="all" baseline="0">
                <a:solidFill>
                  <a:schemeClr val="bg1"/>
                </a:solidFill>
                <a:latin typeface="Trebuchet MS" panose="020B0603020202020204" pitchFamily="34" charset="0"/>
                <a:ea typeface="+mj-ea"/>
                <a:cs typeface="+mj-cs"/>
              </a:defRPr>
            </a:lvl1pPr>
          </a:lstStyle>
          <a:p>
            <a:r>
              <a:rPr lang="en-GB" sz="2400" dirty="0"/>
              <a:t>The essential guide for project board members</a:t>
            </a:r>
            <a:br>
              <a:rPr lang="en-GB" sz="2400" dirty="0"/>
            </a:br>
            <a:endParaRPr lang="en-GB" sz="2400" dirty="0"/>
          </a:p>
        </p:txBody>
      </p:sp>
      <p:pic>
        <p:nvPicPr>
          <p:cNvPr id="6" name="Picture 5"/>
          <p:cNvPicPr>
            <a:picLocks noChangeAspect="1"/>
          </p:cNvPicPr>
          <p:nvPr/>
        </p:nvPicPr>
        <p:blipFill>
          <a:blip r:embed="rId3"/>
          <a:stretch>
            <a:fillRect/>
          </a:stretch>
        </p:blipFill>
        <p:spPr>
          <a:xfrm>
            <a:off x="7676143" y="1798982"/>
            <a:ext cx="4406526" cy="3916373"/>
          </a:xfrm>
          <a:prstGeom prst="rect">
            <a:avLst/>
          </a:prstGeom>
        </p:spPr>
      </p:pic>
    </p:spTree>
    <p:extLst>
      <p:ext uri="{BB962C8B-B14F-4D97-AF65-F5344CB8AC3E}">
        <p14:creationId xmlns:p14="http://schemas.microsoft.com/office/powerpoint/2010/main" val="388846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2480" b="56521"/>
          <a:stretch/>
        </p:blipFill>
        <p:spPr>
          <a:xfrm rot="4052498">
            <a:off x="-1097488" y="5678930"/>
            <a:ext cx="5051324" cy="3839713"/>
          </a:xfrm>
          <a:prstGeom prst="rect">
            <a:avLst/>
          </a:prstGeom>
        </p:spPr>
      </p:pic>
      <p:sp>
        <p:nvSpPr>
          <p:cNvPr id="3" name="Footer Placeholder 2"/>
          <p:cNvSpPr>
            <a:spLocks noGrp="1"/>
          </p:cNvSpPr>
          <p:nvPr>
            <p:ph type="ftr" sz="quarter" idx="11"/>
          </p:nvPr>
        </p:nvSpPr>
        <p:spPr/>
        <p:txBody>
          <a:bodyPr/>
          <a:lstStyle/>
          <a:p>
            <a:r>
              <a:rPr lang="en-GB" dirty="0"/>
              <a:t>PUBLIC</a:t>
            </a:r>
          </a:p>
        </p:txBody>
      </p:sp>
      <p:pic>
        <p:nvPicPr>
          <p:cNvPr id="4" name="Picture 3"/>
          <p:cNvPicPr>
            <a:picLocks noChangeAspect="1"/>
          </p:cNvPicPr>
          <p:nvPr/>
        </p:nvPicPr>
        <p:blipFill>
          <a:blip r:embed="rId4"/>
          <a:stretch>
            <a:fillRect/>
          </a:stretch>
        </p:blipFill>
        <p:spPr>
          <a:xfrm>
            <a:off x="7233932" y="1242814"/>
            <a:ext cx="3159736" cy="4601417"/>
          </a:xfrm>
          <a:prstGeom prst="rect">
            <a:avLst/>
          </a:prstGeom>
        </p:spPr>
      </p:pic>
      <p:sp>
        <p:nvSpPr>
          <p:cNvPr id="6" name="TextBox 5"/>
          <p:cNvSpPr txBox="1"/>
          <p:nvPr/>
        </p:nvSpPr>
        <p:spPr>
          <a:xfrm>
            <a:off x="917769" y="1446528"/>
            <a:ext cx="5262880" cy="3785652"/>
          </a:xfrm>
          <a:prstGeom prst="rect">
            <a:avLst/>
          </a:prstGeom>
          <a:noFill/>
        </p:spPr>
        <p:txBody>
          <a:bodyPr wrap="square" rtlCol="0">
            <a:spAutoFit/>
          </a:bodyPr>
          <a:lstStyle/>
          <a:p>
            <a:pPr marL="285750" indent="-285750">
              <a:buClr>
                <a:srgbClr val="C71E23"/>
              </a:buClr>
              <a:buFont typeface="Arial" panose="020B0604020202020204" pitchFamily="34" charset="0"/>
              <a:buChar char="•"/>
            </a:pPr>
            <a:r>
              <a:rPr lang="en-GB" sz="2400" dirty="0">
                <a:solidFill>
                  <a:schemeClr val="bg1">
                    <a:lumMod val="50000"/>
                  </a:schemeClr>
                </a:solidFill>
                <a:latin typeface="Trebuchet MS" panose="020B0603020202020204" pitchFamily="34" charset="0"/>
              </a:rPr>
              <a:t>Joined British Gas in 2000 as CRM Programme Manager</a:t>
            </a:r>
          </a:p>
          <a:p>
            <a:pPr>
              <a:buClr>
                <a:srgbClr val="C71E23"/>
              </a:buClr>
            </a:pPr>
            <a:endParaRPr lang="en-GB" sz="2400" dirty="0">
              <a:solidFill>
                <a:schemeClr val="bg1">
                  <a:lumMod val="50000"/>
                </a:schemeClr>
              </a:solidFill>
              <a:latin typeface="Trebuchet MS" panose="020B0603020202020204" pitchFamily="34" charset="0"/>
            </a:endParaRPr>
          </a:p>
          <a:p>
            <a:pPr marL="285750" indent="-285750">
              <a:buClr>
                <a:srgbClr val="C71E23"/>
              </a:buClr>
              <a:buFont typeface="Arial" panose="020B0604020202020204" pitchFamily="34" charset="0"/>
              <a:buChar char="•"/>
            </a:pPr>
            <a:r>
              <a:rPr lang="en-GB" sz="2400" dirty="0">
                <a:solidFill>
                  <a:schemeClr val="bg1">
                    <a:lumMod val="50000"/>
                  </a:schemeClr>
                </a:solidFill>
                <a:latin typeface="Trebuchet MS" panose="020B0603020202020204" pitchFamily="34" charset="0"/>
              </a:rPr>
              <a:t>Joined BP in 2010 as Risk Programme Manager</a:t>
            </a:r>
          </a:p>
          <a:p>
            <a:pPr>
              <a:buClr>
                <a:srgbClr val="C71E23"/>
              </a:buClr>
            </a:pPr>
            <a:endParaRPr lang="en-GB" sz="2400" dirty="0">
              <a:solidFill>
                <a:schemeClr val="bg1">
                  <a:lumMod val="50000"/>
                </a:schemeClr>
              </a:solidFill>
              <a:latin typeface="Trebuchet MS" panose="020B0603020202020204" pitchFamily="34" charset="0"/>
            </a:endParaRPr>
          </a:p>
          <a:p>
            <a:pPr marL="285750" indent="-285750">
              <a:buClr>
                <a:srgbClr val="C71E23"/>
              </a:buClr>
              <a:buFont typeface="Arial" panose="020B0604020202020204" pitchFamily="34" charset="0"/>
              <a:buChar char="•"/>
            </a:pPr>
            <a:r>
              <a:rPr lang="en-GB" sz="2400" dirty="0">
                <a:solidFill>
                  <a:schemeClr val="bg1">
                    <a:lumMod val="50000"/>
                  </a:schemeClr>
                </a:solidFill>
                <a:latin typeface="Trebuchet MS" panose="020B0603020202020204" pitchFamily="34" charset="0"/>
              </a:rPr>
              <a:t>Joined AXELOS May 2014</a:t>
            </a:r>
          </a:p>
          <a:p>
            <a:pPr>
              <a:buClr>
                <a:srgbClr val="C71E23"/>
              </a:buClr>
            </a:pPr>
            <a:endParaRPr lang="en-GB" sz="2400" dirty="0">
              <a:solidFill>
                <a:schemeClr val="bg1">
                  <a:lumMod val="50000"/>
                </a:schemeClr>
              </a:solidFill>
              <a:latin typeface="Trebuchet MS" panose="020B0603020202020204" pitchFamily="34" charset="0"/>
            </a:endParaRPr>
          </a:p>
          <a:p>
            <a:pPr marL="285750" indent="-285750">
              <a:buClr>
                <a:srgbClr val="C71E23"/>
              </a:buClr>
              <a:buFont typeface="Arial" panose="020B0604020202020204" pitchFamily="34" charset="0"/>
              <a:buChar char="•"/>
            </a:pPr>
            <a:r>
              <a:rPr lang="en-GB" sz="2400" dirty="0">
                <a:solidFill>
                  <a:schemeClr val="bg1">
                    <a:lumMod val="50000"/>
                  </a:schemeClr>
                </a:solidFill>
                <a:latin typeface="Trebuchet MS" panose="020B0603020202020204" pitchFamily="34" charset="0"/>
              </a:rPr>
              <a:t>Over 20 years Programme Management Experience</a:t>
            </a:r>
          </a:p>
        </p:txBody>
      </p:sp>
      <p:sp>
        <p:nvSpPr>
          <p:cNvPr id="7" name="Text Placeholder 1"/>
          <p:cNvSpPr txBox="1">
            <a:spLocks/>
          </p:cNvSpPr>
          <p:nvPr/>
        </p:nvSpPr>
        <p:spPr>
          <a:xfrm>
            <a:off x="450850" y="596483"/>
            <a:ext cx="6659956" cy="646331"/>
          </a:xfrm>
          <a:prstGeom prst="rect">
            <a:avLst/>
          </a:prstGeom>
        </p:spPr>
        <p:txBody>
          <a:bodyPr vert="horz" wrap="square" lIns="0" tIns="45720" rIns="91440" bIns="45720" rtlCol="0" anchor="b">
            <a:spAutoFit/>
          </a:bodyPr>
          <a:lstStyle>
            <a:lvl1pPr marL="0" indent="0" algn="l" defTabSz="914400" rtl="0" eaLnBrk="1" latinLnBrk="0" hangingPunct="1">
              <a:spcBef>
                <a:spcPct val="20000"/>
              </a:spcBef>
              <a:buFont typeface="Arial" panose="020B0604020202020204" pitchFamily="34" charset="0"/>
              <a:buNone/>
              <a:defRPr lang="en-US" sz="2800" kern="1200" dirty="0">
                <a:solidFill>
                  <a:srgbClr val="591333"/>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3600" cap="all" dirty="0">
                <a:solidFill>
                  <a:srgbClr val="C71E23"/>
                </a:solidFill>
                <a:ea typeface="+mj-ea"/>
                <a:cs typeface="+mj-cs"/>
              </a:rPr>
              <a:t>Who Am I?</a:t>
            </a:r>
          </a:p>
        </p:txBody>
      </p:sp>
    </p:spTree>
    <p:extLst>
      <p:ext uri="{BB962C8B-B14F-4D97-AF65-F5344CB8AC3E}">
        <p14:creationId xmlns:p14="http://schemas.microsoft.com/office/powerpoint/2010/main" val="382171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PUBLIC</a:t>
            </a:r>
          </a:p>
        </p:txBody>
      </p:sp>
      <p:sp>
        <p:nvSpPr>
          <p:cNvPr id="4" name="Text Placeholder 1"/>
          <p:cNvSpPr txBox="1">
            <a:spLocks/>
          </p:cNvSpPr>
          <p:nvPr/>
        </p:nvSpPr>
        <p:spPr>
          <a:xfrm>
            <a:off x="450850" y="596483"/>
            <a:ext cx="6659956" cy="646331"/>
          </a:xfrm>
          <a:prstGeom prst="rect">
            <a:avLst/>
          </a:prstGeom>
        </p:spPr>
        <p:txBody>
          <a:bodyPr vert="horz" wrap="square" lIns="0" tIns="45720" rIns="91440" bIns="45720" rtlCol="0" anchor="b">
            <a:spAutoFit/>
          </a:bodyPr>
          <a:lstStyle>
            <a:lvl1pPr marL="0" indent="0" algn="l" defTabSz="914400" rtl="0" eaLnBrk="1" latinLnBrk="0" hangingPunct="1">
              <a:spcBef>
                <a:spcPct val="20000"/>
              </a:spcBef>
              <a:buFont typeface="Arial" panose="020B0604020202020204" pitchFamily="34" charset="0"/>
              <a:buNone/>
              <a:defRPr lang="en-US" sz="2800" kern="1200" dirty="0">
                <a:solidFill>
                  <a:srgbClr val="591333"/>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sz="3600" cap="all" dirty="0">
                <a:solidFill>
                  <a:srgbClr val="C71E23"/>
                </a:solidFill>
                <a:ea typeface="+mj-ea"/>
                <a:cs typeface="+mj-cs"/>
              </a:rPr>
              <a:t>Who is AXELOS?</a:t>
            </a:r>
          </a:p>
        </p:txBody>
      </p:sp>
      <p:sp>
        <p:nvSpPr>
          <p:cNvPr id="6" name="Content Placeholder 2"/>
          <p:cNvSpPr txBox="1">
            <a:spLocks/>
          </p:cNvSpPr>
          <p:nvPr/>
        </p:nvSpPr>
        <p:spPr>
          <a:xfrm>
            <a:off x="916565" y="1474941"/>
            <a:ext cx="5594546" cy="5373216"/>
          </a:xfrm>
          <a:prstGeom prst="rect">
            <a:avLst/>
          </a:prstGeom>
        </p:spPr>
        <p:txBody>
          <a:bodyPr/>
          <a:lstStyle>
            <a:lvl1pPr marL="2286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C71E23"/>
              </a:buClr>
              <a:buSzPct val="100000"/>
            </a:pPr>
            <a:r>
              <a:rPr lang="en-GB" sz="2400" dirty="0">
                <a:solidFill>
                  <a:schemeClr val="bg1">
                    <a:lumMod val="50000"/>
                  </a:schemeClr>
                </a:solidFill>
                <a:latin typeface="Trebuchet MS" panose="020B0603020202020204" pitchFamily="34" charset="0"/>
              </a:rPr>
              <a:t>Founded in 2013</a:t>
            </a:r>
          </a:p>
          <a:p>
            <a:pPr>
              <a:buClr>
                <a:srgbClr val="C71E23"/>
              </a:buClr>
              <a:buSzPct val="100000"/>
            </a:pPr>
            <a:r>
              <a:rPr lang="en-GB" sz="2400" dirty="0">
                <a:solidFill>
                  <a:schemeClr val="bg1">
                    <a:lumMod val="50000"/>
                  </a:schemeClr>
                </a:solidFill>
                <a:latin typeface="Trebuchet MS" panose="020B0603020202020204" pitchFamily="34" charset="0"/>
              </a:rPr>
              <a:t>Joint venture between Capita plc. &amp; UK The Cabinet Office </a:t>
            </a:r>
          </a:p>
          <a:p>
            <a:pPr>
              <a:buClr>
                <a:srgbClr val="C71E23"/>
              </a:buClr>
              <a:buSzPct val="100000"/>
            </a:pPr>
            <a:r>
              <a:rPr lang="en-GB" sz="2400" dirty="0">
                <a:solidFill>
                  <a:schemeClr val="bg1">
                    <a:lumMod val="50000"/>
                  </a:schemeClr>
                </a:solidFill>
                <a:latin typeface="Trebuchet MS" panose="020B0603020202020204" pitchFamily="34" charset="0"/>
              </a:rPr>
              <a:t>Over 1 million practitioners in over 150 countries</a:t>
            </a:r>
          </a:p>
          <a:p>
            <a:pPr>
              <a:buClr>
                <a:srgbClr val="C71E23"/>
              </a:buClr>
              <a:buSzPct val="100000"/>
            </a:pPr>
            <a:r>
              <a:rPr lang="en-GB" sz="2400" dirty="0">
                <a:solidFill>
                  <a:schemeClr val="bg1">
                    <a:lumMod val="50000"/>
                  </a:schemeClr>
                </a:solidFill>
                <a:latin typeface="Trebuchet MS" panose="020B0603020202020204" pitchFamily="34" charset="0"/>
              </a:rPr>
              <a:t>Launched RESILIA in June 2015</a:t>
            </a:r>
          </a:p>
          <a:p>
            <a:pPr>
              <a:buClr>
                <a:srgbClr val="C71E23"/>
              </a:buClr>
              <a:buSzPct val="100000"/>
            </a:pPr>
            <a:r>
              <a:rPr lang="en-GB" sz="2400" dirty="0">
                <a:solidFill>
                  <a:schemeClr val="bg1">
                    <a:lumMod val="50000"/>
                  </a:schemeClr>
                </a:solidFill>
                <a:latin typeface="Trebuchet MS" panose="020B0603020202020204" pitchFamily="34" charset="0"/>
              </a:rPr>
              <a:t>Launched PRINCE2 Agile also in June 2015</a:t>
            </a:r>
          </a:p>
          <a:p>
            <a:pPr>
              <a:buClr>
                <a:srgbClr val="C71E23"/>
              </a:buClr>
              <a:buSzPct val="100000"/>
            </a:pPr>
            <a:r>
              <a:rPr lang="en-GB" sz="2400" dirty="0">
                <a:solidFill>
                  <a:schemeClr val="bg1">
                    <a:lumMod val="50000"/>
                  </a:schemeClr>
                </a:solidFill>
                <a:latin typeface="Trebuchet MS" panose="020B0603020202020204" pitchFamily="34" charset="0"/>
              </a:rPr>
              <a:t>Membership in 2017</a:t>
            </a:r>
          </a:p>
          <a:p>
            <a:pPr>
              <a:buClr>
                <a:srgbClr val="C71E23"/>
              </a:buClr>
              <a:buSzPct val="100000"/>
            </a:pPr>
            <a:r>
              <a:rPr lang="en-GB" sz="2400" dirty="0">
                <a:solidFill>
                  <a:schemeClr val="bg1">
                    <a:lumMod val="50000"/>
                  </a:schemeClr>
                </a:solidFill>
                <a:latin typeface="Trebuchet MS" panose="020B0603020202020204" pitchFamily="34" charset="0"/>
              </a:rPr>
              <a:t>Updated PRINCE2 in 2017</a:t>
            </a:r>
          </a:p>
        </p:txBody>
      </p:sp>
      <p:grpSp>
        <p:nvGrpSpPr>
          <p:cNvPr id="18" name="Group 17"/>
          <p:cNvGrpSpPr/>
          <p:nvPr/>
        </p:nvGrpSpPr>
        <p:grpSpPr>
          <a:xfrm>
            <a:off x="10089250" y="1790224"/>
            <a:ext cx="1802288" cy="3008688"/>
            <a:chOff x="3909562" y="3635655"/>
            <a:chExt cx="1802288" cy="3008688"/>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562" y="6176443"/>
              <a:ext cx="1527180" cy="46790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9562" y="4906049"/>
              <a:ext cx="1767630" cy="465734"/>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9562" y="4270852"/>
              <a:ext cx="1522848" cy="465734"/>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9562" y="3635655"/>
              <a:ext cx="1802288" cy="465734"/>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9562" y="5541246"/>
              <a:ext cx="1512016" cy="465734"/>
            </a:xfrm>
            <a:prstGeom prst="rect">
              <a:avLst/>
            </a:prstGeom>
          </p:spPr>
        </p:pic>
      </p:gr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6442" y="1790224"/>
            <a:ext cx="1386374" cy="465734"/>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6442" y="3695815"/>
            <a:ext cx="1594338" cy="465734"/>
          </a:xfrm>
          <a:prstGeom prst="rect">
            <a:avLst/>
          </a:prstGeom>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6442" y="4314087"/>
            <a:ext cx="2449986" cy="723510"/>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6442" y="3023882"/>
            <a:ext cx="2542918" cy="467862"/>
          </a:xfrm>
          <a:prstGeom prst="rect">
            <a:avLst/>
          </a:prstGeom>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6442" y="2401278"/>
            <a:ext cx="2205206" cy="465734"/>
          </a:xfrm>
          <a:prstGeom prst="rect">
            <a:avLst/>
          </a:prstGeom>
        </p:spPr>
      </p:pic>
    </p:spTree>
    <p:extLst>
      <p:ext uri="{BB962C8B-B14F-4D97-AF65-F5344CB8AC3E}">
        <p14:creationId xmlns:p14="http://schemas.microsoft.com/office/powerpoint/2010/main" val="347839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361038" y="1710977"/>
            <a:ext cx="4951214" cy="4403362"/>
          </a:xfrm>
          <a:prstGeom prst="rect">
            <a:avLst/>
          </a:prstGeom>
        </p:spPr>
      </p:pic>
      <p:sp>
        <p:nvSpPr>
          <p:cNvPr id="2" name="Title 1"/>
          <p:cNvSpPr>
            <a:spLocks noGrp="1"/>
          </p:cNvSpPr>
          <p:nvPr>
            <p:ph type="title"/>
          </p:nvPr>
        </p:nvSpPr>
        <p:spPr>
          <a:xfrm>
            <a:off x="1130694" y="679623"/>
            <a:ext cx="9471403" cy="789344"/>
          </a:xfrm>
        </p:spPr>
        <p:txBody>
          <a:bodyPr>
            <a:normAutofit fontScale="90000"/>
          </a:bodyPr>
          <a:lstStyle/>
          <a:p>
            <a:pPr algn="ctr"/>
            <a:r>
              <a:rPr lang="en-GB" dirty="0"/>
              <a:t>leadership</a:t>
            </a:r>
          </a:p>
        </p:txBody>
      </p:sp>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307520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8850630" cy="2000871"/>
          </a:xfrm>
        </p:spPr>
        <p:txBody>
          <a:bodyPr/>
          <a:lstStyle/>
          <a:p>
            <a:r>
              <a:rPr lang="en-GB" dirty="0"/>
              <a:t>Why have we developed the guide?</a:t>
            </a:r>
          </a:p>
        </p:txBody>
      </p:sp>
      <p:sp>
        <p:nvSpPr>
          <p:cNvPr id="4" name="Footer Placeholder 3"/>
          <p:cNvSpPr>
            <a:spLocks noGrp="1"/>
          </p:cNvSpPr>
          <p:nvPr>
            <p:ph type="ftr" sz="quarter" idx="11"/>
          </p:nvPr>
        </p:nvSpPr>
        <p:spPr/>
        <p:txBody>
          <a:bodyPr/>
          <a:lstStyle/>
          <a:p>
            <a:r>
              <a:rPr lang="en-GB" dirty="0"/>
              <a:t>PUBLIC</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32480" b="56521"/>
          <a:stretch/>
        </p:blipFill>
        <p:spPr>
          <a:xfrm rot="1532683">
            <a:off x="8127789" y="5424931"/>
            <a:ext cx="5051324" cy="3839713"/>
          </a:xfrm>
          <a:prstGeom prst="rect">
            <a:avLst/>
          </a:prstGeom>
        </p:spPr>
      </p:pic>
    </p:spTree>
    <p:extLst>
      <p:ext uri="{BB962C8B-B14F-4D97-AF65-F5344CB8AC3E}">
        <p14:creationId xmlns:p14="http://schemas.microsoft.com/office/powerpoint/2010/main" val="228673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711" y="665922"/>
            <a:ext cx="10379490" cy="682606"/>
          </a:xfrm>
        </p:spPr>
        <p:txBody>
          <a:bodyPr>
            <a:normAutofit/>
          </a:bodyPr>
          <a:lstStyle/>
          <a:p>
            <a:r>
              <a:rPr lang="en-GB" sz="3600" dirty="0"/>
              <a:t>WHAT ARE THE QUESTIONS WE have Answered?</a:t>
            </a:r>
          </a:p>
        </p:txBody>
      </p:sp>
      <p:sp>
        <p:nvSpPr>
          <p:cNvPr id="3" name="Text Placeholder 2"/>
          <p:cNvSpPr>
            <a:spLocks noGrp="1"/>
          </p:cNvSpPr>
          <p:nvPr>
            <p:ph type="body" idx="1"/>
          </p:nvPr>
        </p:nvSpPr>
        <p:spPr>
          <a:xfrm>
            <a:off x="935855" y="1606944"/>
            <a:ext cx="10141386" cy="4669893"/>
          </a:xfrm>
        </p:spPr>
        <p:txBody>
          <a:bodyPr>
            <a:normAutofit fontScale="85000" lnSpcReduction="20000"/>
          </a:bodyPr>
          <a:lstStyle/>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What is expected of me?</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What should I expect of the project manager?</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How do I know that the project manager is applying PRINCE2 appropriately?</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How do I delegate authority to the project manager but keep control?</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What decisions am I expected to make?</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What information is required/available to help me make decisions?</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How do we tailor the use of PRINCE2 for projects of differing scale or type</a:t>
            </a:r>
          </a:p>
          <a:p>
            <a:pPr marL="285750" indent="-285750">
              <a:lnSpc>
                <a:spcPct val="120000"/>
              </a:lnSpc>
              <a:buClr>
                <a:srgbClr val="C71E23"/>
              </a:buClr>
              <a:buFont typeface="Arial" panose="020B0604020202020204" pitchFamily="34" charset="0"/>
              <a:buChar char="•"/>
            </a:pPr>
            <a:r>
              <a:rPr lang="en-GB" sz="2800" dirty="0">
                <a:solidFill>
                  <a:schemeClr val="bg1">
                    <a:lumMod val="50000"/>
                  </a:schemeClr>
                </a:solidFill>
              </a:rPr>
              <a:t>What does an effective project board look like?</a:t>
            </a:r>
          </a:p>
          <a:p>
            <a:pPr marL="285750" indent="-285750">
              <a:lnSpc>
                <a:spcPct val="120000"/>
              </a:lnSpc>
              <a:buClr>
                <a:srgbClr val="C71E23"/>
              </a:buClr>
              <a:buFont typeface="Arial" panose="020B0604020202020204" pitchFamily="34" charset="0"/>
              <a:buChar char="•"/>
            </a:pPr>
            <a:endParaRPr lang="en-GB" sz="2800" dirty="0">
              <a:solidFill>
                <a:schemeClr val="bg1">
                  <a:lumMod val="50000"/>
                </a:schemeClr>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solidFill>
                <a:schemeClr val="tx1"/>
              </a:solidFill>
            </a:endParaRPr>
          </a:p>
          <a:p>
            <a:pPr marL="342900" indent="-342900">
              <a:lnSpc>
                <a:spcPct val="120000"/>
              </a:lnSpc>
              <a:buFont typeface="Wingdings" panose="05000000000000000000" pitchFamily="2" charset="2"/>
              <a:buChar char="Ø"/>
            </a:pPr>
            <a:endParaRPr lang="en-GB" dirty="0"/>
          </a:p>
        </p:txBody>
      </p:sp>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23376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771" y="695739"/>
            <a:ext cx="9516836" cy="643122"/>
          </a:xfrm>
        </p:spPr>
        <p:txBody>
          <a:bodyPr>
            <a:normAutofit/>
          </a:bodyPr>
          <a:lstStyle/>
          <a:p>
            <a:r>
              <a:rPr lang="en-GB" sz="3600" dirty="0"/>
              <a:t>Why the directing role is important?</a:t>
            </a:r>
          </a:p>
        </p:txBody>
      </p:sp>
      <p:sp>
        <p:nvSpPr>
          <p:cNvPr id="3" name="Text Placeholder 2"/>
          <p:cNvSpPr>
            <a:spLocks noGrp="1"/>
          </p:cNvSpPr>
          <p:nvPr>
            <p:ph type="body" idx="1"/>
          </p:nvPr>
        </p:nvSpPr>
        <p:spPr>
          <a:xfrm>
            <a:off x="891055" y="1616882"/>
            <a:ext cx="11339285" cy="4739468"/>
          </a:xfrm>
        </p:spPr>
        <p:txBody>
          <a:bodyPr>
            <a:normAutofit/>
          </a:bodyPr>
          <a:lstStyle/>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Ensures user involvement</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Speed of decision making</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Senior Management Commitment and drive</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Senior Management Accountability</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Building a facilitative culture</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Supporting decentralized decision making and empowering teams</a:t>
            </a:r>
          </a:p>
          <a:p>
            <a:pPr marL="285750" indent="-285750">
              <a:lnSpc>
                <a:spcPct val="150000"/>
              </a:lnSpc>
              <a:spcBef>
                <a:spcPct val="20000"/>
              </a:spcBef>
              <a:buClr>
                <a:srgbClr val="C71E23"/>
              </a:buClr>
              <a:buSzPct val="150000"/>
              <a:buFont typeface="Arial" panose="020B0604020202020204" pitchFamily="34" charset="0"/>
              <a:buChar char="•"/>
            </a:pPr>
            <a:r>
              <a:rPr lang="en-GB" dirty="0">
                <a:solidFill>
                  <a:schemeClr val="bg1">
                    <a:lumMod val="50000"/>
                  </a:schemeClr>
                </a:solidFill>
              </a:rPr>
              <a:t>Making sure the right users are involved and used correctly</a:t>
            </a:r>
          </a:p>
          <a:p>
            <a:pPr marL="285750" indent="-285750">
              <a:lnSpc>
                <a:spcPct val="150000"/>
              </a:lnSpc>
              <a:spcBef>
                <a:spcPct val="20000"/>
              </a:spcBef>
              <a:buClr>
                <a:srgbClr val="C71E23"/>
              </a:buClr>
              <a:buSzPct val="150000"/>
              <a:buFont typeface="Arial" panose="020B0604020202020204" pitchFamily="34" charset="0"/>
              <a:buChar char="•"/>
            </a:pPr>
            <a:endParaRPr lang="en-GB" dirty="0">
              <a:solidFill>
                <a:schemeClr val="bg1">
                  <a:lumMod val="50000"/>
                </a:schemeClr>
              </a:solidFill>
            </a:endParaRPr>
          </a:p>
          <a:p>
            <a:pPr marL="285750" indent="-285750">
              <a:lnSpc>
                <a:spcPct val="150000"/>
              </a:lnSpc>
              <a:spcBef>
                <a:spcPct val="20000"/>
              </a:spcBef>
              <a:buClr>
                <a:srgbClr val="C71E23"/>
              </a:buClr>
              <a:buSzPct val="150000"/>
              <a:buFont typeface="Arial" panose="020B0604020202020204" pitchFamily="34" charset="0"/>
              <a:buChar char="•"/>
            </a:pPr>
            <a:endParaRPr lang="en-GB" dirty="0">
              <a:solidFill>
                <a:schemeClr val="bg1">
                  <a:lumMod val="50000"/>
                </a:schemeClr>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solidFill>
                <a:schemeClr val="tx1"/>
              </a:solidFill>
            </a:endParaRPr>
          </a:p>
          <a:p>
            <a:pPr marL="342900" indent="-342900">
              <a:buFont typeface="Wingdings" panose="05000000000000000000" pitchFamily="2" charset="2"/>
              <a:buChar char="Ø"/>
            </a:pPr>
            <a:endParaRPr lang="en-GB" dirty="0"/>
          </a:p>
        </p:txBody>
      </p:sp>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151423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41" y="712697"/>
            <a:ext cx="9516836" cy="689344"/>
          </a:xfrm>
        </p:spPr>
        <p:txBody>
          <a:bodyPr>
            <a:normAutofit/>
          </a:bodyPr>
          <a:lstStyle/>
          <a:p>
            <a:r>
              <a:rPr lang="en-GB" sz="3600" dirty="0"/>
              <a:t>Why projects matter</a:t>
            </a:r>
          </a:p>
        </p:txBody>
      </p:sp>
      <p:sp>
        <p:nvSpPr>
          <p:cNvPr id="3" name="Text Placeholder 2"/>
          <p:cNvSpPr>
            <a:spLocks noGrp="1"/>
          </p:cNvSpPr>
          <p:nvPr>
            <p:ph type="body" idx="1"/>
          </p:nvPr>
        </p:nvSpPr>
        <p:spPr>
          <a:xfrm>
            <a:off x="970643" y="1696396"/>
            <a:ext cx="10250714" cy="3676255"/>
          </a:xfrm>
        </p:spPr>
        <p:txBody>
          <a:bodyPr>
            <a:noAutofit/>
          </a:bodyPr>
          <a:lstStyle/>
          <a:p>
            <a:r>
              <a:rPr lang="en-GB" sz="3200" dirty="0"/>
              <a:t>Senior managers, are accountable for two aspects of an organization’s performance:</a:t>
            </a:r>
          </a:p>
          <a:p>
            <a:pPr marL="342900" indent="-342900">
              <a:buFont typeface="Arial" panose="020B0604020202020204" pitchFamily="34" charset="0"/>
              <a:buChar char="•"/>
            </a:pPr>
            <a:endParaRPr lang="en-GB" sz="3200" dirty="0"/>
          </a:p>
          <a:p>
            <a:pPr marL="800100" lvl="1" indent="-342900">
              <a:buFont typeface="Arial" panose="020B0604020202020204" pitchFamily="34" charset="0"/>
              <a:buChar char="•"/>
            </a:pPr>
            <a:r>
              <a:rPr lang="en-GB" sz="2800" dirty="0"/>
              <a:t>Maintaining current business operations </a:t>
            </a:r>
          </a:p>
          <a:p>
            <a:pPr marL="800100" lvl="1" indent="-342900">
              <a:buFont typeface="Arial" panose="020B0604020202020204" pitchFamily="34" charset="0"/>
              <a:buChar char="•"/>
            </a:pPr>
            <a:r>
              <a:rPr lang="en-GB" sz="2800" dirty="0"/>
              <a:t>Improving business operations in order to survive and compete in the future through:</a:t>
            </a:r>
          </a:p>
          <a:p>
            <a:pPr marL="1657350" lvl="3" indent="-285750">
              <a:buFont typeface="Arial" panose="020B0604020202020204" pitchFamily="34" charset="0"/>
              <a:buChar char="•"/>
            </a:pPr>
            <a:r>
              <a:rPr lang="en-GB" sz="2200" dirty="0"/>
              <a:t>Developing new or improved products or service offerings </a:t>
            </a:r>
            <a:endParaRPr lang="en-GB" sz="2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solidFill>
                <a:schemeClr val="tx1"/>
              </a:solidFill>
            </a:endParaRPr>
          </a:p>
          <a:p>
            <a:pPr marL="342900" indent="-342900">
              <a:buFont typeface="Arial" panose="020B0604020202020204" pitchFamily="34" charset="0"/>
              <a:buChar char="•"/>
            </a:pPr>
            <a:endParaRPr lang="en-GB" sz="3200" dirty="0"/>
          </a:p>
        </p:txBody>
      </p:sp>
      <p:sp>
        <p:nvSpPr>
          <p:cNvPr id="4" name="Footer Placeholder 3"/>
          <p:cNvSpPr>
            <a:spLocks noGrp="1"/>
          </p:cNvSpPr>
          <p:nvPr>
            <p:ph type="ftr" sz="quarter" idx="11"/>
          </p:nvPr>
        </p:nvSpPr>
        <p:spPr/>
        <p:txBody>
          <a:bodyPr/>
          <a:lstStyle/>
          <a:p>
            <a:r>
              <a:rPr lang="en-GB" dirty="0"/>
              <a:t>PUBLIC</a:t>
            </a:r>
          </a:p>
        </p:txBody>
      </p:sp>
    </p:spTree>
    <p:extLst>
      <p:ext uri="{BB962C8B-B14F-4D97-AF65-F5344CB8AC3E}">
        <p14:creationId xmlns:p14="http://schemas.microsoft.com/office/powerpoint/2010/main" val="34217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7F7F7F"/>
      </a:dk2>
      <a:lt2>
        <a:srgbClr val="E7E6E6"/>
      </a:lt2>
      <a:accent1>
        <a:srgbClr val="C00000"/>
      </a:accent1>
      <a:accent2>
        <a:srgbClr val="CC3300"/>
      </a:accent2>
      <a:accent3>
        <a:srgbClr val="660033"/>
      </a:accent3>
      <a:accent4>
        <a:srgbClr val="993366"/>
      </a:accent4>
      <a:accent5>
        <a:srgbClr val="A20000"/>
      </a:accent5>
      <a:accent6>
        <a:srgbClr val="DF4163"/>
      </a:accent6>
      <a:hlink>
        <a:srgbClr val="7F7F7F"/>
      </a:hlink>
      <a:folHlink>
        <a:srgbClr val="00206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2543</TotalTime>
  <Words>2543</Words>
  <Application>Microsoft Office PowerPoint</Application>
  <PresentationFormat>Widescreen</PresentationFormat>
  <Paragraphs>325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vt:lpstr>
      <vt:lpstr>Office Theme</vt:lpstr>
      <vt:lpstr>PowerPoint Presentation</vt:lpstr>
      <vt:lpstr>The Importance of the Project Board </vt:lpstr>
      <vt:lpstr>PowerPoint Presentation</vt:lpstr>
      <vt:lpstr>PowerPoint Presentation</vt:lpstr>
      <vt:lpstr>leadership</vt:lpstr>
      <vt:lpstr>Why have we developed the guide?</vt:lpstr>
      <vt:lpstr>WHAT ARE THE QUESTIONS WE have Answered?</vt:lpstr>
      <vt:lpstr>Why the directing role is important?</vt:lpstr>
      <vt:lpstr>Why projects matter</vt:lpstr>
      <vt:lpstr>Wider project environment</vt:lpstr>
      <vt:lpstr>WHAT IS INSIDE?</vt:lpstr>
      <vt:lpstr>Duties &amp; behaviours of senior management</vt:lpstr>
      <vt:lpstr>Suggested project board Agenda</vt:lpstr>
      <vt:lpstr>It’s all about balance</vt:lpstr>
      <vt:lpstr>PUBLICATION DATE:   SUMMER  2018</vt:lpstr>
      <vt:lpstr>WHAT IS AXELOS Membership?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Richardson</dc:creator>
  <cp:lastModifiedBy>Thomson, Allan (Axelos)</cp:lastModifiedBy>
  <cp:revision>192</cp:revision>
  <dcterms:created xsi:type="dcterms:W3CDTF">2016-10-14T13:52:09Z</dcterms:created>
  <dcterms:modified xsi:type="dcterms:W3CDTF">2018-03-05T13:17:19Z</dcterms:modified>
</cp:coreProperties>
</file>