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</p:sldMasterIdLst>
  <p:notesMasterIdLst>
    <p:notesMasterId r:id="rId18"/>
  </p:notesMasterIdLst>
  <p:handoutMasterIdLst>
    <p:handoutMasterId r:id="rId19"/>
  </p:handoutMasterIdLst>
  <p:sldIdLst>
    <p:sldId id="631" r:id="rId2"/>
    <p:sldId id="632" r:id="rId3"/>
    <p:sldId id="633" r:id="rId4"/>
    <p:sldId id="668" r:id="rId5"/>
    <p:sldId id="669" r:id="rId6"/>
    <p:sldId id="672" r:id="rId7"/>
    <p:sldId id="640" r:id="rId8"/>
    <p:sldId id="680" r:id="rId9"/>
    <p:sldId id="673" r:id="rId10"/>
    <p:sldId id="641" r:id="rId11"/>
    <p:sldId id="681" r:id="rId12"/>
    <p:sldId id="682" r:id="rId13"/>
    <p:sldId id="683" r:id="rId14"/>
    <p:sldId id="679" r:id="rId15"/>
    <p:sldId id="664" r:id="rId16"/>
    <p:sldId id="634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74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pos="2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74D18"/>
    <a:srgbClr val="DDD927"/>
    <a:srgbClr val="810001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3" autoAdjust="0"/>
    <p:restoredTop sz="93871" autoAdjust="0"/>
  </p:normalViewPr>
  <p:slideViewPr>
    <p:cSldViewPr snapToGrid="0" showGuides="1">
      <p:cViewPr varScale="1">
        <p:scale>
          <a:sx n="96" d="100"/>
          <a:sy n="96" d="100"/>
        </p:scale>
        <p:origin x="453" y="60"/>
      </p:cViewPr>
      <p:guideLst>
        <p:guide orient="horz" pos="2546"/>
        <p:guide pos="74"/>
        <p:guide orient="horz" pos="1366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16882"/>
    </p:cViewPr>
  </p:sorterViewPr>
  <p:notesViewPr>
    <p:cSldViewPr snapToGrid="0" showGuides="1">
      <p:cViewPr>
        <p:scale>
          <a:sx n="80" d="100"/>
          <a:sy n="80" d="100"/>
        </p:scale>
        <p:origin x="1517" y="-960"/>
      </p:cViewPr>
      <p:guideLst>
        <p:guide orient="horz" pos="2880"/>
        <p:guide pos="2160"/>
        <p:guide orient="horz" pos="311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D050FBC-7C0B-4C85-81AD-7A0CE8E8600D}" type="datetimeFigureOut">
              <a:rPr lang="en-GB" smtClean="0"/>
              <a:t>09/10/2018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39803F22-1576-427D-A8AD-5A12DED0F1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0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7B49F29B-A348-49D1-ABEE-C2C4FC9CC0A1}" type="datetimeFigureOut">
              <a:rPr lang="en-GB" smtClean="0"/>
              <a:t>09/10/2018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65CF4C3-ECD6-492B-857B-52C72F72D0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5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F1914-B991-4F64-B9FB-B3632D87CC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60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42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81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85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8D13B-A56D-448B-A0E6-F88D0F448D23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52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AA540-B156-463D-A4A7-835A8AE9B409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7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64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87EB6-9069-4119-B8C8-FD67349BD77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43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5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7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CF4C3-ECD6-492B-857B-52C72F72D01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4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87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1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87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2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717"/>
            <a:ext cx="7772400" cy="76944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16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78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84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ly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4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773238"/>
            <a:ext cx="4038600" cy="67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6288" y="1773238"/>
            <a:ext cx="4038600" cy="26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6288" y="2187575"/>
            <a:ext cx="4038600" cy="26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EDBE-EE9F-4CCE-A816-AECA3DAECD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794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krc pp jpeg generic background 2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376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393825"/>
            <a:ext cx="8229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2133600"/>
            <a:ext cx="8229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12" descr="krc brand id final whit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126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905000" y="1219200"/>
            <a:ext cx="6781800" cy="1588"/>
          </a:xfrm>
          <a:prstGeom prst="line">
            <a:avLst/>
          </a:prstGeom>
          <a:ln w="12700" cap="rnd" cmpd="sng">
            <a:solidFill>
              <a:schemeClr val="bg1">
                <a:alpha val="35000"/>
              </a:schemeClr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krc brand id final white plan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32873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3"/>
            <a:ext cx="9163082" cy="1320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7687"/>
            <a:ext cx="1722263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31813" indent="-25876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2pPr>
      <a:lvl3pPr marL="804863" indent="-273050" algn="l" rtl="0" fontAlgn="base">
        <a:spcBef>
          <a:spcPct val="20000"/>
        </a:spcBef>
        <a:spcAft>
          <a:spcPct val="0"/>
        </a:spcAft>
        <a:buFont typeface="Trebuchet MS" pitchFamily="34" charset="0"/>
        <a:buChar char="&gt;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3pPr>
      <a:lvl4pPr marL="1077913" indent="-2730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4pPr>
      <a:lvl5pPr marL="1350963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kr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krc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.richards@agilekrc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ilekr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busines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007" y="1896544"/>
            <a:ext cx="8778240" cy="2308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Agile Project Management</a:t>
            </a:r>
            <a:br>
              <a:rPr lang="en-GB" dirty="0"/>
            </a:br>
            <a:r>
              <a:rPr lang="en-GB" sz="1600" dirty="0"/>
              <a:t> </a:t>
            </a:r>
            <a:br>
              <a:rPr lang="en-GB" dirty="0"/>
            </a:br>
            <a:r>
              <a:rPr lang="en-GB" sz="4000" dirty="0"/>
              <a:t>Why has it become so popular?</a:t>
            </a:r>
            <a:br>
              <a:rPr lang="en-GB" sz="4000" dirty="0"/>
            </a:br>
            <a:r>
              <a:rPr lang="en-GB" sz="4000" dirty="0"/>
              <a:t>How can you get the most from it!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79658" y="4796178"/>
            <a:ext cx="43846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kern="0" dirty="0">
                <a:latin typeface="Trebuchet MS" panose="020B0603020202020204" pitchFamily="34" charset="0"/>
              </a:rPr>
              <a:t>Keith Richards (CEO)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solidFill>
                  <a:srgbClr val="FFC000"/>
                </a:solidFill>
                <a:latin typeface="Trebuchet MS" panose="020B0603020202020204" pitchFamily="34" charset="0"/>
                <a:hlinkClick r:id="rId3"/>
              </a:rPr>
              <a:t>www.agilekrc.com</a:t>
            </a:r>
            <a:endParaRPr lang="en-GB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- disadvantages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3564053"/>
          </a:xfrm>
        </p:spPr>
        <p:txBody>
          <a:bodyPr/>
          <a:lstStyle/>
          <a:p>
            <a:r>
              <a:rPr lang="en-GB" sz="2400" dirty="0"/>
              <a:t>Somewhat dated</a:t>
            </a:r>
          </a:p>
          <a:p>
            <a:r>
              <a:rPr lang="en-GB" sz="2400" dirty="0"/>
              <a:t>Light on agile techniques</a:t>
            </a:r>
          </a:p>
          <a:p>
            <a:r>
              <a:rPr lang="en-GB" sz="2400" dirty="0"/>
              <a:t>Products guidance is indecisive</a:t>
            </a:r>
          </a:p>
          <a:p>
            <a:r>
              <a:rPr lang="en-GB" sz="2400" dirty="0"/>
              <a:t>Some legacy issues</a:t>
            </a:r>
          </a:p>
          <a:p>
            <a:pPr lvl="1"/>
            <a:r>
              <a:rPr lang="en-GB" sz="2400" dirty="0"/>
              <a:t>Structured timebox</a:t>
            </a:r>
          </a:p>
          <a:p>
            <a:pPr lvl="1"/>
            <a:r>
              <a:rPr lang="en-GB" sz="2400" dirty="0"/>
              <a:t>Aimed at Business Systems</a:t>
            </a:r>
          </a:p>
          <a:p>
            <a:pPr lvl="1"/>
            <a:r>
              <a:rPr lang="en-GB" sz="2400" dirty="0"/>
              <a:t>Lifecycle diagram</a:t>
            </a:r>
          </a:p>
          <a:p>
            <a:r>
              <a:rPr lang="en-GB" sz="2400" dirty="0"/>
              <a:t>Updated version on the way!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65EEB-D4F7-4986-B9FD-BB57D0DE4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35" y="2492189"/>
            <a:ext cx="3010427" cy="4063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401E5-0BA3-4358-9DFE-4B2359563D90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1509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– what to get right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4007251"/>
          </a:xfrm>
        </p:spPr>
        <p:txBody>
          <a:bodyPr/>
          <a:lstStyle/>
          <a:p>
            <a:r>
              <a:rPr lang="en-GB" sz="2400" dirty="0"/>
              <a:t>Business roles and engagement</a:t>
            </a:r>
          </a:p>
          <a:p>
            <a:r>
              <a:rPr lang="en-GB" sz="2400" dirty="0"/>
              <a:t>Timeboxing – an art and a science</a:t>
            </a:r>
          </a:p>
          <a:p>
            <a:r>
              <a:rPr lang="en-GB" sz="2400" dirty="0"/>
              <a:t>MoSCoW in the real world</a:t>
            </a:r>
          </a:p>
          <a:p>
            <a:r>
              <a:rPr lang="en-GB" sz="2400" dirty="0"/>
              <a:t>Behaviours</a:t>
            </a:r>
          </a:p>
          <a:p>
            <a:r>
              <a:rPr lang="en-GB" sz="2400" dirty="0"/>
              <a:t>PM basics</a:t>
            </a:r>
          </a:p>
          <a:p>
            <a:r>
              <a:rPr lang="en-GB" sz="2400" dirty="0"/>
              <a:t>Enough and no more!</a:t>
            </a:r>
          </a:p>
          <a:p>
            <a:r>
              <a:rPr lang="en-GB" sz="2400" dirty="0"/>
              <a:t>Is it safe to move on?</a:t>
            </a:r>
          </a:p>
          <a:p>
            <a:r>
              <a:rPr lang="en-GB" sz="2400" dirty="0"/>
              <a:t>Do you get the</a:t>
            </a:r>
          </a:p>
          <a:p>
            <a:pPr marL="273050" lvl="1" indent="0">
              <a:buNone/>
            </a:pPr>
            <a:r>
              <a:rPr lang="en-GB" sz="2400" dirty="0"/>
              <a:t>             idea behind TQCS?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4A69E-8193-4608-BEE4-9129C63F1206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7E2F-00C0-465B-8ADE-C4143823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76366"/>
            <a:ext cx="4211447" cy="24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– the risk areas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3120854"/>
          </a:xfrm>
        </p:spPr>
        <p:txBody>
          <a:bodyPr/>
          <a:lstStyle/>
          <a:p>
            <a:r>
              <a:rPr lang="en-GB" sz="2400" dirty="0"/>
              <a:t>The 8 principles</a:t>
            </a:r>
          </a:p>
          <a:p>
            <a:r>
              <a:rPr lang="en-GB" sz="2400" dirty="0"/>
              <a:t>Zealots and tree-huggers</a:t>
            </a:r>
          </a:p>
          <a:p>
            <a:r>
              <a:rPr lang="en-GB" sz="2400" dirty="0"/>
              <a:t>Misunderstanding the word ‘control’</a:t>
            </a:r>
          </a:p>
          <a:p>
            <a:r>
              <a:rPr lang="en-GB" sz="2400" dirty="0"/>
              <a:t>Rushing the start</a:t>
            </a:r>
          </a:p>
          <a:p>
            <a:r>
              <a:rPr lang="en-GB" sz="2400" dirty="0"/>
              <a:t>Governance of the wrong thing!</a:t>
            </a:r>
          </a:p>
          <a:p>
            <a:r>
              <a:rPr lang="en-GB" sz="2400" dirty="0"/>
              <a:t>Lack of discipline</a:t>
            </a:r>
          </a:p>
          <a:p>
            <a:r>
              <a:rPr lang="en-GB" sz="2400" dirty="0"/>
              <a:t>The tail wagging the dog!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CDDC4-0828-461D-9A7A-24665117A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44" y="3896793"/>
            <a:ext cx="3626231" cy="2715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C167F-D10D-45D8-80FC-F50A0AC7E83B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20441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825" y="1393359"/>
            <a:ext cx="8229600" cy="523220"/>
          </a:xfrm>
        </p:spPr>
        <p:txBody>
          <a:bodyPr/>
          <a:lstStyle/>
          <a:p>
            <a:pPr algn="ctr"/>
            <a:r>
              <a:rPr lang="en-GB" dirty="0"/>
              <a:t>The perfect marriage?</a:t>
            </a:r>
          </a:p>
        </p:txBody>
      </p:sp>
      <p:pic>
        <p:nvPicPr>
          <p:cNvPr id="6146" name="Picture 2" descr="http://upload.wikimedia.org/wikipedia/commons/c/c2/Eurofighter_Typhoon_AU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08" y="2058670"/>
            <a:ext cx="5573184" cy="34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824" y="5834761"/>
            <a:ext cx="544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Agility, Governance and Control</a:t>
            </a:r>
          </a:p>
        </p:txBody>
      </p:sp>
    </p:spTree>
    <p:extLst>
      <p:ext uri="{BB962C8B-B14F-4D97-AF65-F5344CB8AC3E}">
        <p14:creationId xmlns:p14="http://schemas.microsoft.com/office/powerpoint/2010/main" val="166991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agileKRC can help you!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2603790"/>
          </a:xfrm>
        </p:spPr>
        <p:txBody>
          <a:bodyPr/>
          <a:lstStyle/>
          <a:p>
            <a:r>
              <a:rPr lang="en-GB" sz="2400" dirty="0"/>
              <a:t>Quick commercial!</a:t>
            </a:r>
          </a:p>
          <a:p>
            <a:r>
              <a:rPr lang="en-GB" sz="2400" dirty="0"/>
              <a:t>Long running AgilePM schedule</a:t>
            </a:r>
          </a:p>
          <a:p>
            <a:r>
              <a:rPr lang="en-GB" sz="2400" dirty="0"/>
              <a:t>We have supporting collateral</a:t>
            </a:r>
          </a:p>
          <a:p>
            <a:pPr lvl="1"/>
            <a:r>
              <a:rPr lang="en-GB" sz="2400" dirty="0"/>
              <a:t>How to pass the AgilePM exam (FREE)</a:t>
            </a:r>
          </a:p>
          <a:p>
            <a:pPr lvl="1"/>
            <a:r>
              <a:rPr lang="en-GB" sz="2400" dirty="0"/>
              <a:t>Send us your email and we will send you the information – mention Project Challenge.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0616D-0DB5-449C-AD31-49EB4390B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126108"/>
            <a:ext cx="4443095" cy="200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F61F1-D484-4FD8-8356-DB98F62A70AA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385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0825" y="1384449"/>
            <a:ext cx="8229600" cy="523220"/>
          </a:xfrm>
        </p:spPr>
        <p:txBody>
          <a:bodyPr/>
          <a:lstStyle/>
          <a:p>
            <a:r>
              <a:rPr lang="en-GB" dirty="0"/>
              <a:t>Further Information / 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33" y="1988840"/>
            <a:ext cx="8713664" cy="446276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Visit </a:t>
            </a:r>
            <a:r>
              <a:rPr lang="en-GB" dirty="0">
                <a:ea typeface="ＭＳ Ｐゴシック" pitchFamily="34" charset="-128"/>
                <a:hlinkClick r:id="rId3"/>
              </a:rPr>
              <a:t>www.agilekrc.com</a:t>
            </a:r>
            <a:r>
              <a:rPr lang="en-GB" dirty="0">
                <a:ea typeface="ＭＳ Ｐゴシック" pitchFamily="34" charset="-128"/>
              </a:rPr>
              <a:t> for free RESOURCES and our BLOG</a:t>
            </a:r>
          </a:p>
          <a:p>
            <a:r>
              <a:rPr lang="en-GB" dirty="0">
                <a:ea typeface="ＭＳ Ｐゴシック" pitchFamily="34" charset="-128"/>
              </a:rPr>
              <a:t>Home of the very popular ‘Agile’s Fake News’ Blog</a:t>
            </a:r>
          </a:p>
          <a:p>
            <a:r>
              <a:rPr lang="en-GB" dirty="0">
                <a:ea typeface="ＭＳ Ｐゴシック" pitchFamily="34" charset="-128"/>
              </a:rPr>
              <a:t>Visit our YouTube channel ‘agileKRC’</a:t>
            </a:r>
          </a:p>
          <a:p>
            <a:r>
              <a:rPr lang="en-GB" dirty="0">
                <a:ea typeface="ＭＳ Ｐゴシック" pitchFamily="34" charset="-128"/>
              </a:rPr>
              <a:t>Join ‘The Agile Projects Forum’ on LinkedIn </a:t>
            </a:r>
          </a:p>
          <a:p>
            <a:r>
              <a:rPr lang="en-GB" dirty="0">
                <a:ea typeface="ＭＳ Ｐゴシック" pitchFamily="34" charset="-128"/>
              </a:rPr>
              <a:t>Follow us on Twitter @agilekrc</a:t>
            </a:r>
          </a:p>
          <a:p>
            <a:r>
              <a:rPr lang="en-GB" dirty="0">
                <a:ea typeface="ＭＳ Ｐゴシック" pitchFamily="34" charset="-128"/>
              </a:rPr>
              <a:t>Link with me on LinkedIn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CC66"/>
                </a:solidFill>
              </a:rPr>
              <a:t>Next AgilePM courses: 5</a:t>
            </a:r>
            <a:r>
              <a:rPr lang="en-GB" baseline="30000" dirty="0">
                <a:solidFill>
                  <a:srgbClr val="FFCC66"/>
                </a:solidFill>
              </a:rPr>
              <a:t>th</a:t>
            </a:r>
            <a:r>
              <a:rPr lang="en-GB" dirty="0">
                <a:solidFill>
                  <a:srgbClr val="FFCC66"/>
                </a:solidFill>
              </a:rPr>
              <a:t> and 19</a:t>
            </a:r>
            <a:r>
              <a:rPr lang="en-GB" baseline="30000" dirty="0">
                <a:solidFill>
                  <a:srgbClr val="FFCC66"/>
                </a:solidFill>
              </a:rPr>
              <a:t>th</a:t>
            </a:r>
            <a:r>
              <a:rPr lang="en-GB" dirty="0">
                <a:solidFill>
                  <a:srgbClr val="FFCC66"/>
                </a:solidFill>
              </a:rPr>
              <a:t> November 2018 (London)</a:t>
            </a:r>
          </a:p>
          <a:p>
            <a:pPr lvl="1"/>
            <a:r>
              <a:rPr lang="en-GB" dirty="0">
                <a:solidFill>
                  <a:srgbClr val="FFCC66"/>
                </a:solidFill>
              </a:rPr>
              <a:t>10% and 20% Early bird discounts in place </a:t>
            </a:r>
          </a:p>
          <a:p>
            <a:r>
              <a:rPr lang="en-GB" dirty="0">
                <a:solidFill>
                  <a:srgbClr val="FFCC66"/>
                </a:solidFill>
              </a:rPr>
              <a:t>We limit our courses to 12 delegates</a:t>
            </a:r>
          </a:p>
          <a:p>
            <a:r>
              <a:rPr lang="en-GB" dirty="0">
                <a:solidFill>
                  <a:srgbClr val="FFCC66"/>
                </a:solidFill>
              </a:rPr>
              <a:t>For groups – contact us for in-house prices.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DBD09-35C8-47DC-B5D8-B7C68E1877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65" y="2852310"/>
            <a:ext cx="3035768" cy="20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355029"/>
            <a:ext cx="8208912" cy="1846659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Agile Project Management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sz="1600" dirty="0">
                <a:ea typeface="ＭＳ Ｐゴシック" panose="020B0600070205080204" pitchFamily="34" charset="-128"/>
              </a:rPr>
              <a:t> 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sz="5400" dirty="0">
                <a:ea typeface="ＭＳ Ｐゴシック" panose="020B0600070205080204" pitchFamily="34" charset="-128"/>
              </a:rPr>
              <a:t>Any questions?</a:t>
            </a:r>
            <a:r>
              <a:rPr lang="en-GB" altLang="en-US" sz="1800" dirty="0">
                <a:ea typeface="ＭＳ Ｐゴシック" panose="020B0600070205080204" pitchFamily="34" charset="-128"/>
              </a:rPr>
              <a:t>  </a:t>
            </a:r>
            <a:endParaRPr lang="en-GB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310" y="4774413"/>
            <a:ext cx="6329363" cy="1348061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hlinkClick r:id="rId3"/>
              </a:rPr>
              <a:t>k.richards@agilekrc.com</a:t>
            </a:r>
            <a:endParaRPr lang="en-GB" dirty="0"/>
          </a:p>
          <a:p>
            <a:pPr>
              <a:buFontTx/>
              <a:buNone/>
            </a:pPr>
            <a:r>
              <a:rPr lang="en-GB" dirty="0">
                <a:hlinkClick r:id="rId4"/>
              </a:rPr>
              <a:t>www.agilekrc.com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59ACF-D0FF-404F-B51D-C3CDF84EA551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9704853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Structure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3120854"/>
          </a:xfrm>
        </p:spPr>
        <p:txBody>
          <a:bodyPr/>
          <a:lstStyle/>
          <a:p>
            <a:r>
              <a:rPr lang="en-GB" sz="2400" dirty="0"/>
              <a:t>Introductions </a:t>
            </a:r>
          </a:p>
          <a:p>
            <a:r>
              <a:rPr lang="en-GB" sz="2400" dirty="0"/>
              <a:t>‘Agile Project’ is what exactly</a:t>
            </a:r>
          </a:p>
          <a:p>
            <a:r>
              <a:rPr lang="en-GB" sz="2400" dirty="0"/>
              <a:t>Advantages and disadvantages</a:t>
            </a:r>
          </a:p>
          <a:p>
            <a:r>
              <a:rPr lang="en-GB" sz="2400" dirty="0"/>
              <a:t>Things to get right</a:t>
            </a:r>
          </a:p>
          <a:p>
            <a:r>
              <a:rPr lang="en-GB" sz="2400"/>
              <a:t>Risk areas</a:t>
            </a:r>
          </a:p>
          <a:p>
            <a:r>
              <a:rPr lang="en-GB" sz="2400"/>
              <a:t>Further </a:t>
            </a:r>
            <a:r>
              <a:rPr lang="en-GB" sz="2400" dirty="0"/>
              <a:t>information</a:t>
            </a:r>
          </a:p>
          <a:p>
            <a:r>
              <a:rPr lang="en-GB" sz="2400" dirty="0"/>
              <a:t>Close and questions.</a:t>
            </a:r>
          </a:p>
        </p:txBody>
      </p:sp>
    </p:spTree>
    <p:extLst>
      <p:ext uri="{BB962C8B-B14F-4D97-AF65-F5344CB8AC3E}">
        <p14:creationId xmlns:p14="http://schemas.microsoft.com/office/powerpoint/2010/main" val="339081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4031873"/>
          </a:xfrm>
        </p:spPr>
        <p:txBody>
          <a:bodyPr/>
          <a:lstStyle/>
          <a:p>
            <a:r>
              <a:rPr lang="en-GB" dirty="0"/>
              <a:t>CEO of agileKRC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/>
              <a:t>20 years of experience with agile </a:t>
            </a:r>
          </a:p>
          <a:p>
            <a:r>
              <a:rPr lang="en-GB" dirty="0"/>
              <a:t>agileKRC is a pioneering company at the forefront of agile thinking</a:t>
            </a:r>
          </a:p>
          <a:p>
            <a:r>
              <a:rPr lang="en-GB" dirty="0"/>
              <a:t>Specialising in all things agile (PRINCE2 Agile, Scrum, Kanban, Lean Startup, DSDM, AgilePM, everything!)</a:t>
            </a:r>
          </a:p>
          <a:p>
            <a:r>
              <a:rPr lang="en-GB" dirty="0"/>
              <a:t>Training, Consultancy, Coaching and People</a:t>
            </a:r>
          </a:p>
          <a:p>
            <a:r>
              <a:rPr lang="en-GB" u="sng" dirty="0"/>
              <a:t>Lead author for the PRINCE2 Agile product from AXELOS</a:t>
            </a:r>
          </a:p>
          <a:p>
            <a:r>
              <a:rPr lang="en-GB" u="sng" dirty="0"/>
              <a:t>‘Lead author’ for DSDM (now known as AgilePM)</a:t>
            </a:r>
          </a:p>
          <a:p>
            <a:r>
              <a:rPr lang="en-GB" dirty="0"/>
              <a:t>IAF Accredited / APMG Certified </a:t>
            </a:r>
            <a:r>
              <a:rPr lang="en-GB" sz="1800" dirty="0"/>
              <a:t>Facilitator</a:t>
            </a:r>
            <a:r>
              <a:rPr lang="en-GB" dirty="0"/>
              <a:t> </a:t>
            </a:r>
          </a:p>
          <a:p>
            <a:r>
              <a:rPr lang="en-GB" dirty="0"/>
              <a:t>Author of ‘Agile Project Management’ (TSO)</a:t>
            </a:r>
          </a:p>
          <a:p>
            <a:r>
              <a:rPr lang="en-GB" dirty="0"/>
              <a:t>Voted ‘Most Valuable Agile Player’ UK Agile Awards.</a:t>
            </a:r>
          </a:p>
        </p:txBody>
      </p:sp>
    </p:spTree>
    <p:extLst>
      <p:ext uri="{BB962C8B-B14F-4D97-AF65-F5344CB8AC3E}">
        <p14:creationId xmlns:p14="http://schemas.microsoft.com/office/powerpoint/2010/main" val="329538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96678"/>
            <a:ext cx="7777163" cy="48013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>
                <a:ea typeface="ＭＳ Ｐゴシック"/>
                <a:cs typeface="ＭＳ Ｐゴシック"/>
              </a:rPr>
              <a:t>Is ‘Agile Project’ an oxymoron?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2168525"/>
            <a:ext cx="74882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This may seem pedantic, but…</a:t>
            </a:r>
          </a:p>
          <a:p>
            <a:pPr lvl="1">
              <a:buSzPct val="100000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		…do ‘Agile Projects’ exist?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Binary thinking is not helpful here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See it as a spectrum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Always think ‘how much’? </a:t>
            </a:r>
          </a:p>
          <a:p>
            <a:pPr lvl="1">
              <a:buSzPct val="100000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		…and not ‘yes’ or ‘no’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‘not waterfall’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‘Projects in an agile context’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  <a:latin typeface="Trebuchet MS" pitchFamily="34" charset="0"/>
              </a:rPr>
              <a:t>Agile</a:t>
            </a: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 Project Manager?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111A5-AA25-4BFD-A450-1C965A899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170" y="4559808"/>
            <a:ext cx="3698642" cy="2071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24C8C-A988-4A41-9376-F97DD64F210E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335834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0841" y="3902459"/>
            <a:ext cx="1620441" cy="594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Minus 2"/>
          <p:cNvSpPr/>
          <p:nvPr/>
        </p:nvSpPr>
        <p:spPr>
          <a:xfrm>
            <a:off x="5247263" y="4603737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Minus 3"/>
          <p:cNvSpPr/>
          <p:nvPr/>
        </p:nvSpPr>
        <p:spPr>
          <a:xfrm>
            <a:off x="5247263" y="4712084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Minus 4"/>
          <p:cNvSpPr/>
          <p:nvPr/>
        </p:nvSpPr>
        <p:spPr>
          <a:xfrm>
            <a:off x="5247263" y="4820430"/>
            <a:ext cx="377428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Minus 5"/>
          <p:cNvSpPr/>
          <p:nvPr/>
        </p:nvSpPr>
        <p:spPr>
          <a:xfrm>
            <a:off x="5247263" y="4928779"/>
            <a:ext cx="377428" cy="215503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Minus 6"/>
          <p:cNvSpPr/>
          <p:nvPr/>
        </p:nvSpPr>
        <p:spPr>
          <a:xfrm>
            <a:off x="5247263" y="5035934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Minus 7"/>
          <p:cNvSpPr/>
          <p:nvPr/>
        </p:nvSpPr>
        <p:spPr>
          <a:xfrm>
            <a:off x="5245159" y="5146744"/>
            <a:ext cx="377428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Minus 8"/>
          <p:cNvSpPr/>
          <p:nvPr/>
        </p:nvSpPr>
        <p:spPr>
          <a:xfrm>
            <a:off x="5247263" y="5252629"/>
            <a:ext cx="377428" cy="215503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Minus 9"/>
          <p:cNvSpPr/>
          <p:nvPr/>
        </p:nvSpPr>
        <p:spPr>
          <a:xfrm>
            <a:off x="5247263" y="5359784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 rot="16200000">
            <a:off x="6786146" y="3936868"/>
            <a:ext cx="378619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 rot="16200000">
            <a:off x="6786742" y="4247117"/>
            <a:ext cx="377429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81175" y="4712085"/>
            <a:ext cx="16204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  <a:ea typeface="ＭＳ Ｐゴシック" charset="-128"/>
              </a:rPr>
              <a:t>BAU</a:t>
            </a:r>
            <a:endParaRPr lang="en-GB" sz="1400" u="sng" dirty="0">
              <a:solidFill>
                <a:schemeClr val="bg1"/>
              </a:solidFill>
              <a:ea typeface="ＭＳ Ｐゴシック" charset="-128"/>
            </a:endParaRP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Routine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Enhancements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Simple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Scrum = very good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4542" y="1900505"/>
            <a:ext cx="183713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charset="-128"/>
              </a:rPr>
              <a:t>Product</a:t>
            </a:r>
            <a:r>
              <a:rPr lang="en-GB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GB" sz="2400" dirty="0">
                <a:solidFill>
                  <a:schemeClr val="bg1"/>
                </a:solidFill>
                <a:ea typeface="ＭＳ Ｐゴシック" charset="-128"/>
              </a:rPr>
              <a:t>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254" y="1910469"/>
            <a:ext cx="183713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Project Environment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8859" y="3910310"/>
            <a:ext cx="1674015" cy="594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8954" y="3573266"/>
            <a:ext cx="3113734" cy="220848"/>
          </a:xfrm>
          <a:prstGeom prst="rect">
            <a:avLst/>
          </a:prstGeom>
          <a:solidFill>
            <a:srgbClr val="DDD92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Project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Management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28954" y="3257111"/>
            <a:ext cx="3113734" cy="2208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Project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Governance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63808" y="4667257"/>
            <a:ext cx="19389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  <a:ea typeface="ＭＳ Ｐゴシック" charset="-128"/>
              </a:rPr>
              <a:t>Projects</a:t>
            </a:r>
            <a:endParaRPr lang="en-GB" sz="1400" u="sng" dirty="0">
              <a:solidFill>
                <a:schemeClr val="bg1"/>
              </a:solidFill>
              <a:ea typeface="ＭＳ Ｐゴシック" charset="-128"/>
            </a:endParaRP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Complicated/Difficult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Unique(ish)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Temporary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Requires management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Scrum = can’t do it all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28954" y="2925567"/>
            <a:ext cx="5345906" cy="2211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</a:rPr>
              <a:t>Strategic</a:t>
            </a:r>
            <a:r>
              <a:rPr lang="en-GB" sz="1000" dirty="0">
                <a:solidFill>
                  <a:schemeClr val="accent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  <a:ea typeface="ＭＳ Ｐゴシック" charset="-128"/>
              </a:rPr>
              <a:t>Vision/Programme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4522058" y="4101346"/>
            <a:ext cx="270030" cy="215504"/>
          </a:xfrm>
          <a:prstGeom prst="rightArrow">
            <a:avLst/>
          </a:prstGeom>
          <a:solidFill>
            <a:srgbClr val="DDD92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955898" y="920255"/>
            <a:ext cx="71323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2pPr>
            <a:lvl3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3pPr>
            <a:lvl4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4pPr>
            <a:lvl5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GB" sz="2800" dirty="0">
                <a:latin typeface="Trebuchet MS" panose="020B0603020202020204" pitchFamily="34" charset="0"/>
              </a:rPr>
              <a:t>Agile operates in different contexts</a:t>
            </a:r>
            <a:endParaRPr lang="en-GB" sz="2800" kern="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3588" y="4115687"/>
            <a:ext cx="177456" cy="183369"/>
          </a:xfrm>
          <a:prstGeom prst="rect">
            <a:avLst/>
          </a:prstGeom>
          <a:solidFill>
            <a:srgbClr val="DDD92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955761" y="4016484"/>
            <a:ext cx="533914" cy="381774"/>
          </a:xfrm>
          <a:prstGeom prst="rect">
            <a:avLst/>
          </a:prstGeom>
          <a:solidFill>
            <a:srgbClr val="DDD92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Minus 9">
            <a:extLst>
              <a:ext uri="{FF2B5EF4-FFF2-40B4-BE49-F238E27FC236}">
                <a16:creationId xmlns:a16="http://schemas.microsoft.com/office/drawing/2014/main" id="{34E6C95B-EB61-46C6-87DA-BEAC055EF3A5}"/>
              </a:ext>
            </a:extLst>
          </p:cNvPr>
          <p:cNvSpPr/>
          <p:nvPr/>
        </p:nvSpPr>
        <p:spPr>
          <a:xfrm>
            <a:off x="5247399" y="5466940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96678"/>
            <a:ext cx="7777163" cy="48013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>
                <a:ea typeface="ＭＳ Ｐゴシック"/>
                <a:cs typeface="ＭＳ Ｐゴシック"/>
              </a:rPr>
              <a:t>The best form of integration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528" y="2172940"/>
            <a:ext cx="77771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‘Blend and weave’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Do not ‘bolt it on’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Use words like:</a:t>
            </a:r>
          </a:p>
          <a:p>
            <a:pPr marL="798513" lvl="1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Configure</a:t>
            </a:r>
          </a:p>
          <a:p>
            <a:pPr marL="798513" lvl="1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Tailor</a:t>
            </a:r>
          </a:p>
          <a:p>
            <a:pPr marL="798513" lvl="1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Integrate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The ‘orange and yellow stuff’ needs to be agile too!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Does the Sponsor understand agile?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This is different, but not that different!</a:t>
            </a:r>
          </a:p>
          <a:p>
            <a:pPr marL="341313" indent="-341313">
              <a:buSzPct val="100000"/>
              <a:buFontTx/>
              <a:buChar char="•"/>
            </a:pP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BEE9F5-BF6C-4182-88B4-AB046B93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98" y="1520478"/>
            <a:ext cx="2708622" cy="2708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8C59E-DE83-4673-9C63-4C2AE700262C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4072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- basics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5078413" cy="3933384"/>
          </a:xfrm>
        </p:spPr>
        <p:txBody>
          <a:bodyPr/>
          <a:lstStyle/>
          <a:p>
            <a:r>
              <a:rPr lang="en-GB" sz="2400" dirty="0"/>
              <a:t>Created in 1995</a:t>
            </a:r>
          </a:p>
          <a:p>
            <a:r>
              <a:rPr lang="en-GB" sz="2400" dirty="0"/>
              <a:t>Revived in 2006</a:t>
            </a:r>
          </a:p>
          <a:p>
            <a:r>
              <a:rPr lang="en-GB" sz="2400" dirty="0"/>
              <a:t>16,000+ exams in 2017</a:t>
            </a:r>
          </a:p>
          <a:p>
            <a:r>
              <a:rPr lang="en-GB" sz="2400" dirty="0"/>
              <a:t>Accredited by APMG</a:t>
            </a:r>
          </a:p>
          <a:p>
            <a:r>
              <a:rPr lang="en-GB" sz="2400" dirty="0"/>
              <a:t>DSDM Consortium is now the Agile Business Consortium (ABC)</a:t>
            </a:r>
          </a:p>
          <a:p>
            <a:r>
              <a:rPr lang="en-GB" sz="2400" dirty="0"/>
              <a:t>Blue is behaviour</a:t>
            </a:r>
          </a:p>
          <a:p>
            <a:r>
              <a:rPr lang="en-GB" sz="2400" dirty="0"/>
              <a:t>Green is mechanics</a:t>
            </a:r>
          </a:p>
          <a:p>
            <a:r>
              <a:rPr lang="en-GB" sz="2400" dirty="0">
                <a:hlinkClick r:id="rId3"/>
              </a:rPr>
              <a:t>www.agilebusiness.org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5C0B7-76CE-4F26-92AD-03DB869C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059" y="501482"/>
            <a:ext cx="2544366" cy="3264235"/>
          </a:xfrm>
          <a:prstGeom prst="rect">
            <a:avLst/>
          </a:prstGeom>
        </p:spPr>
      </p:pic>
      <p:pic>
        <p:nvPicPr>
          <p:cNvPr id="8" name="Picture 6" descr="C:\Users\Barbara\Documents\ab - G1 BU\DSDM\00 - PF Style graphics\Agile_Proj_Man_Handbook_Graphics_resize\new\3 - Philosophy and Fundamentals\3 - Agile Project Framework Temple.png">
            <a:extLst>
              <a:ext uri="{FF2B5EF4-FFF2-40B4-BE49-F238E27FC236}">
                <a16:creationId xmlns:a16="http://schemas.microsoft.com/office/drawing/2014/main" id="{D235B4EF-C312-4445-A111-020327C3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51" y="3996970"/>
            <a:ext cx="2520574" cy="24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4E2A2E-333C-4292-BEBD-1515FC026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112" y="494419"/>
            <a:ext cx="2564313" cy="32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popular? How to get the most from it!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5869559" cy="3564053"/>
          </a:xfrm>
        </p:spPr>
        <p:txBody>
          <a:bodyPr/>
          <a:lstStyle/>
          <a:p>
            <a:r>
              <a:rPr lang="en-GB" sz="2400" dirty="0"/>
              <a:t>Satisfies a need</a:t>
            </a:r>
          </a:p>
          <a:p>
            <a:r>
              <a:rPr lang="en-GB" sz="2400" dirty="0"/>
              <a:t>We need agile projects</a:t>
            </a:r>
          </a:p>
          <a:p>
            <a:r>
              <a:rPr lang="en-GB" sz="2400" dirty="0"/>
              <a:t>We need a brand/product we can trust</a:t>
            </a:r>
          </a:p>
          <a:p>
            <a:r>
              <a:rPr lang="en-GB" sz="2400" dirty="0"/>
              <a:t>Use it carefully</a:t>
            </a:r>
          </a:p>
          <a:p>
            <a:r>
              <a:rPr lang="en-GB" sz="2400" dirty="0"/>
              <a:t>Stick to the basics</a:t>
            </a:r>
          </a:p>
          <a:p>
            <a:r>
              <a:rPr lang="en-GB" sz="2400" dirty="0"/>
              <a:t>Avoid the ‘magical stuff’</a:t>
            </a:r>
          </a:p>
          <a:p>
            <a:r>
              <a:rPr lang="en-GB" sz="2400" dirty="0"/>
              <a:t>Think holistically.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343E6-0440-4EE7-A206-B1C4F0E1E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83" y="5638713"/>
            <a:ext cx="3924592" cy="101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4C8AB-98B5-43C0-B8E3-C79B7253E6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58" y="3619056"/>
            <a:ext cx="2799189" cy="1827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C689A5-6D84-4860-A089-856DE1BFC82C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5390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- advantages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4007251"/>
          </a:xfrm>
        </p:spPr>
        <p:txBody>
          <a:bodyPr/>
          <a:lstStyle/>
          <a:p>
            <a:r>
              <a:rPr lang="en-GB" sz="2400" dirty="0"/>
              <a:t>In 1995 it was so far ahead of its time!</a:t>
            </a:r>
          </a:p>
          <a:p>
            <a:r>
              <a:rPr lang="en-GB" sz="2400" dirty="0"/>
              <a:t>Timeboxing and MoSCoW (Dai Clegg)</a:t>
            </a:r>
          </a:p>
          <a:p>
            <a:r>
              <a:rPr lang="en-GB" sz="2400" dirty="0"/>
              <a:t>Roles and Responsibilities</a:t>
            </a:r>
          </a:p>
          <a:p>
            <a:pPr lvl="1"/>
            <a:r>
              <a:rPr lang="en-GB" sz="2400" dirty="0"/>
              <a:t>Great coverage of the customer roles</a:t>
            </a:r>
          </a:p>
          <a:p>
            <a:r>
              <a:rPr lang="en-GB" sz="2400" dirty="0"/>
              <a:t>The 8 Principles</a:t>
            </a:r>
          </a:p>
          <a:p>
            <a:r>
              <a:rPr lang="en-GB" sz="2400" dirty="0"/>
              <a:t>The 2 triangles</a:t>
            </a:r>
          </a:p>
          <a:p>
            <a:r>
              <a:rPr lang="en-GB" sz="2400" dirty="0"/>
              <a:t>Three views of the project</a:t>
            </a:r>
          </a:p>
          <a:p>
            <a:pPr lvl="1"/>
            <a:r>
              <a:rPr lang="en-GB" sz="2400" dirty="0"/>
              <a:t>Business, Technical and Management</a:t>
            </a:r>
          </a:p>
          <a:p>
            <a:r>
              <a:rPr lang="en-GB" sz="2400" dirty="0"/>
              <a:t>Naturally references the delivery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6F653-21BF-45FF-9F0A-BD59207F3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81" y="2067682"/>
            <a:ext cx="2638793" cy="1752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4677C-EEB7-4419-B950-84607541F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09" y="4137225"/>
            <a:ext cx="2252136" cy="16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On-screen Show (4:3)</PresentationFormat>
  <Paragraphs>161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Trebuchet MS</vt:lpstr>
      <vt:lpstr>2_Custom Design</vt:lpstr>
      <vt:lpstr>Agile Project Management   Why has it become so popular? How can you get the most from it!</vt:lpstr>
      <vt:lpstr>Presentation Structure</vt:lpstr>
      <vt:lpstr>Introductions</vt:lpstr>
      <vt:lpstr>PowerPoint Presentation</vt:lpstr>
      <vt:lpstr>PowerPoint Presentation</vt:lpstr>
      <vt:lpstr>PowerPoint Presentation</vt:lpstr>
      <vt:lpstr>AgilePM/DSDM - basics</vt:lpstr>
      <vt:lpstr>Why is it popular? How to get the most from it!</vt:lpstr>
      <vt:lpstr>AgilePM/DSDM - advantages</vt:lpstr>
      <vt:lpstr>AgilePM/DSDM - disadvantages</vt:lpstr>
      <vt:lpstr>AgilePM/DSDM – what to get right</vt:lpstr>
      <vt:lpstr>AgilePM/DSDM – the risk areas</vt:lpstr>
      <vt:lpstr>The perfect marriage?</vt:lpstr>
      <vt:lpstr>agileKRC can help you!</vt:lpstr>
      <vt:lpstr>Further Information / Next Steps </vt:lpstr>
      <vt:lpstr>Agile Project Management   Any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2018-10-09T16:44:23Z</dcterms:created>
  <dcterms:modified xsi:type="dcterms:W3CDTF">2018-10-09T16:44:40Z</dcterms:modified>
</cp:coreProperties>
</file>