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20"/>
  </p:notesMasterIdLst>
  <p:handoutMasterIdLst>
    <p:handoutMasterId r:id="rId21"/>
  </p:handoutMasterIdLst>
  <p:sldIdLst>
    <p:sldId id="281" r:id="rId2"/>
    <p:sldId id="282" r:id="rId3"/>
    <p:sldId id="283" r:id="rId4"/>
    <p:sldId id="284" r:id="rId5"/>
    <p:sldId id="285" r:id="rId6"/>
    <p:sldId id="298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0" r:id="rId18"/>
    <p:sldId id="299" r:id="rId1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3459591-42D8-43AC-9C1A-9266E403A64C}">
          <p14:sldIdLst>
            <p14:sldId id="281"/>
            <p14:sldId id="282"/>
            <p14:sldId id="283"/>
            <p14:sldId id="284"/>
            <p14:sldId id="285"/>
            <p14:sldId id="298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00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71E23"/>
    <a:srgbClr val="FFFF99"/>
    <a:srgbClr val="6C2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67" autoAdjust="0"/>
  </p:normalViewPr>
  <p:slideViewPr>
    <p:cSldViewPr snapToGrid="0">
      <p:cViewPr varScale="1">
        <p:scale>
          <a:sx n="90" d="100"/>
          <a:sy n="90" d="100"/>
        </p:scale>
        <p:origin x="327" y="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480"/>
    </p:cViewPr>
  </p:sorterViewPr>
  <p:notesViewPr>
    <p:cSldViewPr snapToGrid="0">
      <p:cViewPr varScale="1">
        <p:scale>
          <a:sx n="51" d="100"/>
          <a:sy n="51" d="100"/>
        </p:scale>
        <p:origin x="-2994" y="-9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A589E-4D03-43E7-ADC6-6AEF38909B7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8ACFC7-ED67-4CC1-9896-AE2179477A48}">
      <dgm:prSet phldrT="[Text]" custT="1"/>
      <dgm:spPr>
        <a:solidFill>
          <a:srgbClr val="993300"/>
        </a:solidFill>
      </dgm:spPr>
      <dgm:t>
        <a:bodyPr/>
        <a:lstStyle/>
        <a:p>
          <a:r>
            <a:rPr lang="en-GB" sz="2800" dirty="0">
              <a:latin typeface="Trebuchet MS" panose="020B0603020202020204" pitchFamily="34" charset="0"/>
            </a:rPr>
            <a:t>Related to</a:t>
          </a:r>
        </a:p>
      </dgm:t>
    </dgm:pt>
    <dgm:pt modelId="{B46B5805-BE40-4813-A9E9-3652E7481C0A}" type="parTrans" cxnId="{5DA5FA09-5E7E-42BC-B406-9B6CDAB3A17A}">
      <dgm:prSet/>
      <dgm:spPr/>
      <dgm:t>
        <a:bodyPr/>
        <a:lstStyle/>
        <a:p>
          <a:endParaRPr lang="en-GB"/>
        </a:p>
      </dgm:t>
    </dgm:pt>
    <dgm:pt modelId="{10774210-FA9B-4EFE-815C-752DA17D10D5}" type="sibTrans" cxnId="{5DA5FA09-5E7E-42BC-B406-9B6CDAB3A17A}">
      <dgm:prSet/>
      <dgm:spPr/>
      <dgm:t>
        <a:bodyPr/>
        <a:lstStyle/>
        <a:p>
          <a:endParaRPr lang="en-GB"/>
        </a:p>
      </dgm:t>
    </dgm:pt>
    <dgm:pt modelId="{C1A0ABBA-AD70-41DD-864A-A18E2AB7BD7B}">
      <dgm:prSet phldrT="[Text]" custT="1"/>
      <dgm:spPr/>
      <dgm:t>
        <a:bodyPr lIns="180000" anchor="ctr" anchorCtr="0"/>
        <a:lstStyle/>
        <a:p>
          <a:pPr>
            <a:buNone/>
          </a:pPr>
          <a:r>
            <a:rPr lang="en-GB" sz="2400" dirty="0">
              <a:latin typeface="Trebuchet MS" panose="020B0603020202020204" pitchFamily="34" charset="0"/>
            </a:rPr>
            <a:t>Strategic objectives</a:t>
          </a:r>
        </a:p>
      </dgm:t>
    </dgm:pt>
    <dgm:pt modelId="{5157E6D7-9D6E-400B-B20A-5F18717785A3}" type="parTrans" cxnId="{05F99EF3-ADFD-4947-9FF6-9BC9FB97FD5E}">
      <dgm:prSet/>
      <dgm:spPr/>
      <dgm:t>
        <a:bodyPr/>
        <a:lstStyle/>
        <a:p>
          <a:endParaRPr lang="en-GB"/>
        </a:p>
      </dgm:t>
    </dgm:pt>
    <dgm:pt modelId="{CE137779-A165-46B1-AAEB-CDFAD15B91FA}" type="sibTrans" cxnId="{05F99EF3-ADFD-4947-9FF6-9BC9FB97FD5E}">
      <dgm:prSet/>
      <dgm:spPr/>
      <dgm:t>
        <a:bodyPr/>
        <a:lstStyle/>
        <a:p>
          <a:endParaRPr lang="en-GB"/>
        </a:p>
      </dgm:t>
    </dgm:pt>
    <dgm:pt modelId="{1A11D0FD-CA64-4B14-A73D-770D002010EF}" type="pres">
      <dgm:prSet presAssocID="{EE7A589E-4D03-43E7-ADC6-6AEF38909B74}" presName="Name0" presStyleCnt="0">
        <dgm:presLayoutVars>
          <dgm:dir/>
          <dgm:animLvl val="lvl"/>
          <dgm:resizeHandles/>
        </dgm:presLayoutVars>
      </dgm:prSet>
      <dgm:spPr/>
    </dgm:pt>
    <dgm:pt modelId="{7A0E39CE-A006-4D71-A9F8-B8926EEB419C}" type="pres">
      <dgm:prSet presAssocID="{198ACFC7-ED67-4CC1-9896-AE2179477A48}" presName="linNode" presStyleCnt="0"/>
      <dgm:spPr/>
    </dgm:pt>
    <dgm:pt modelId="{0CE212FB-39E6-4B60-BFCC-DDEDED300CF2}" type="pres">
      <dgm:prSet presAssocID="{198ACFC7-ED67-4CC1-9896-AE2179477A48}" presName="parentShp" presStyleLbl="node1" presStyleIdx="0" presStyleCnt="1">
        <dgm:presLayoutVars>
          <dgm:bulletEnabled val="1"/>
        </dgm:presLayoutVars>
      </dgm:prSet>
      <dgm:spPr/>
    </dgm:pt>
    <dgm:pt modelId="{3C80B15B-2B9F-4343-BC92-9ED65215B817}" type="pres">
      <dgm:prSet presAssocID="{198ACFC7-ED67-4CC1-9896-AE2179477A4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5DA5FA09-5E7E-42BC-B406-9B6CDAB3A17A}" srcId="{EE7A589E-4D03-43E7-ADC6-6AEF38909B74}" destId="{198ACFC7-ED67-4CC1-9896-AE2179477A48}" srcOrd="0" destOrd="0" parTransId="{B46B5805-BE40-4813-A9E9-3652E7481C0A}" sibTransId="{10774210-FA9B-4EFE-815C-752DA17D10D5}"/>
    <dgm:cxn modelId="{B386E613-D80D-45B1-B72D-D5FFB9795AA1}" type="presOf" srcId="{198ACFC7-ED67-4CC1-9896-AE2179477A48}" destId="{0CE212FB-39E6-4B60-BFCC-DDEDED300CF2}" srcOrd="0" destOrd="0" presId="urn:microsoft.com/office/officeart/2005/8/layout/vList6"/>
    <dgm:cxn modelId="{3EF3479E-5DDF-426D-AC47-C36A87C36728}" type="presOf" srcId="{C1A0ABBA-AD70-41DD-864A-A18E2AB7BD7B}" destId="{3C80B15B-2B9F-4343-BC92-9ED65215B817}" srcOrd="0" destOrd="0" presId="urn:microsoft.com/office/officeart/2005/8/layout/vList6"/>
    <dgm:cxn modelId="{3311D6CF-12B7-44A0-B5AE-501DD0FD25ED}" type="presOf" srcId="{EE7A589E-4D03-43E7-ADC6-6AEF38909B74}" destId="{1A11D0FD-CA64-4B14-A73D-770D002010EF}" srcOrd="0" destOrd="0" presId="urn:microsoft.com/office/officeart/2005/8/layout/vList6"/>
    <dgm:cxn modelId="{05F99EF3-ADFD-4947-9FF6-9BC9FB97FD5E}" srcId="{198ACFC7-ED67-4CC1-9896-AE2179477A48}" destId="{C1A0ABBA-AD70-41DD-864A-A18E2AB7BD7B}" srcOrd="0" destOrd="0" parTransId="{5157E6D7-9D6E-400B-B20A-5F18717785A3}" sibTransId="{CE137779-A165-46B1-AAEB-CDFAD15B91FA}"/>
    <dgm:cxn modelId="{FE135433-5A72-488B-872B-34DA59E65B94}" type="presParOf" srcId="{1A11D0FD-CA64-4B14-A73D-770D002010EF}" destId="{7A0E39CE-A006-4D71-A9F8-B8926EEB419C}" srcOrd="0" destOrd="0" presId="urn:microsoft.com/office/officeart/2005/8/layout/vList6"/>
    <dgm:cxn modelId="{E42662D6-ADF8-4D65-8904-FF03118855B3}" type="presParOf" srcId="{7A0E39CE-A006-4D71-A9F8-B8926EEB419C}" destId="{0CE212FB-39E6-4B60-BFCC-DDEDED300CF2}" srcOrd="0" destOrd="0" presId="urn:microsoft.com/office/officeart/2005/8/layout/vList6"/>
    <dgm:cxn modelId="{E9ACF5AD-D510-4082-BFCC-D8DAEEC319B0}" type="presParOf" srcId="{7A0E39CE-A006-4D71-A9F8-B8926EEB419C}" destId="{3C80B15B-2B9F-4343-BC92-9ED65215B8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0B15B-2B9F-4343-BC92-9ED65215B817}">
      <dsp:nvSpPr>
        <dsp:cNvPr id="0" name=""/>
        <dsp:cNvSpPr/>
      </dsp:nvSpPr>
      <dsp:spPr>
        <a:xfrm>
          <a:off x="2251456" y="0"/>
          <a:ext cx="3377184" cy="10164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400" kern="1200" dirty="0">
              <a:latin typeface="Trebuchet MS" panose="020B0603020202020204" pitchFamily="34" charset="0"/>
            </a:rPr>
            <a:t>Strategic objectives</a:t>
          </a:r>
        </a:p>
      </dsp:txBody>
      <dsp:txXfrm>
        <a:off x="2251456" y="127059"/>
        <a:ext cx="2996006" cy="762356"/>
      </dsp:txXfrm>
    </dsp:sp>
    <dsp:sp modelId="{0CE212FB-39E6-4B60-BFCC-DDEDED300CF2}">
      <dsp:nvSpPr>
        <dsp:cNvPr id="0" name=""/>
        <dsp:cNvSpPr/>
      </dsp:nvSpPr>
      <dsp:spPr>
        <a:xfrm>
          <a:off x="0" y="0"/>
          <a:ext cx="2251456" cy="1016474"/>
        </a:xfrm>
        <a:prstGeom prst="roundRect">
          <a:avLst/>
        </a:prstGeom>
        <a:solidFill>
          <a:srgbClr val="99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Trebuchet MS" panose="020B0603020202020204" pitchFamily="34" charset="0"/>
            </a:rPr>
            <a:t>Related to</a:t>
          </a:r>
        </a:p>
      </dsp:txBody>
      <dsp:txXfrm>
        <a:off x="49620" y="49620"/>
        <a:ext cx="2152216" cy="91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AC5E050-A730-47E5-ACE4-E2750C6A702A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890EC7-7394-4D57-8DF8-946198DDA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2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520280-B6E5-426F-A3EF-855FD7ECB64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12540EE-F83F-4365-8BB9-B7B9C98270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0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5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8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6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8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6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0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40EE-F83F-4365-8BB9-B7B9C982701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7B78-6999-4487-9236-5E20E8369541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2683">
            <a:off x="8127789" y="5424931"/>
            <a:ext cx="5051324" cy="38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4095-FE7A-4812-AB74-234C0822C070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9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9B03-26DE-44E5-A909-920CE5EAEE6D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8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F971-6435-4F56-8182-265467AA3EB8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8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E8C-A818-4D23-B970-BED2E708D08A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5213" y="6356350"/>
            <a:ext cx="4114800" cy="365125"/>
          </a:xfrm>
        </p:spPr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669073"/>
            <a:ext cx="11125200" cy="66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4313-C805-4C95-8F63-0B07633E1DCC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6303701" y="1442878"/>
            <a:ext cx="5080518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233264" y="1417479"/>
            <a:ext cx="5845629" cy="4824412"/>
          </a:xfrm>
          <a:prstGeom prst="rect">
            <a:avLst/>
          </a:prstGeom>
        </p:spPr>
        <p:txBody>
          <a:bodyPr/>
          <a:lstStyle>
            <a:lvl1pPr>
              <a:buClr>
                <a:srgbClr val="C71E2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C71E2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C71E2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71E2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71E23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57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99D-17F0-4E2D-8CBB-9B44348F2E3B}" type="datetime1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669073"/>
            <a:ext cx="11564938" cy="66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17638"/>
            <a:ext cx="11564938" cy="482441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36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490C-C985-4B24-9DA4-9A2CEF55B0C8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3B4-023E-4F61-BFD1-49D648E48314}" type="datetime1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669073"/>
            <a:ext cx="11125200" cy="66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17638"/>
            <a:ext cx="11564938" cy="482441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0000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1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4D4A-702D-49EF-8604-1EA1F8051964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6"/>
          <p:cNvSpPr/>
          <p:nvPr userDrawn="1"/>
        </p:nvSpPr>
        <p:spPr>
          <a:xfrm flipH="1" flipV="1">
            <a:off x="-37173" y="657922"/>
            <a:ext cx="7237145" cy="6200078"/>
          </a:xfrm>
          <a:custGeom>
            <a:avLst/>
            <a:gdLst>
              <a:gd name="connsiteX0" fmla="*/ 0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0 w 9783337"/>
              <a:gd name="connsiteY4" fmla="*/ 0 h 669073"/>
              <a:gd name="connsiteX0" fmla="*/ 0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0 w 9783337"/>
              <a:gd name="connsiteY4" fmla="*/ 0 h 669073"/>
              <a:gd name="connsiteX0" fmla="*/ 9912 w 9793249"/>
              <a:gd name="connsiteY0" fmla="*/ 0 h 669073"/>
              <a:gd name="connsiteX1" fmla="*/ 9793249 w 9793249"/>
              <a:gd name="connsiteY1" fmla="*/ 0 h 669073"/>
              <a:gd name="connsiteX2" fmla="*/ 9793249 w 9793249"/>
              <a:gd name="connsiteY2" fmla="*/ 669073 h 669073"/>
              <a:gd name="connsiteX3" fmla="*/ 9912 w 9793249"/>
              <a:gd name="connsiteY3" fmla="*/ 669073 h 669073"/>
              <a:gd name="connsiteX4" fmla="*/ 9912 w 9793249"/>
              <a:gd name="connsiteY4" fmla="*/ 0 h 669073"/>
              <a:gd name="connsiteX0" fmla="*/ 412595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412595 w 9783337"/>
              <a:gd name="connsiteY4" fmla="*/ 0 h 669073"/>
              <a:gd name="connsiteX0" fmla="*/ 414657 w 9785399"/>
              <a:gd name="connsiteY0" fmla="*/ 0 h 669073"/>
              <a:gd name="connsiteX1" fmla="*/ 9785399 w 9785399"/>
              <a:gd name="connsiteY1" fmla="*/ 0 h 669073"/>
              <a:gd name="connsiteX2" fmla="*/ 9785399 w 9785399"/>
              <a:gd name="connsiteY2" fmla="*/ 669073 h 669073"/>
              <a:gd name="connsiteX3" fmla="*/ 2062 w 9785399"/>
              <a:gd name="connsiteY3" fmla="*/ 669073 h 669073"/>
              <a:gd name="connsiteX4" fmla="*/ 414657 w 9785399"/>
              <a:gd name="connsiteY4" fmla="*/ 0 h 669073"/>
              <a:gd name="connsiteX0" fmla="*/ 724829 w 9783337"/>
              <a:gd name="connsiteY0" fmla="*/ 11151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724829 w 9783337"/>
              <a:gd name="connsiteY4" fmla="*/ 11151 h 669073"/>
              <a:gd name="connsiteX0" fmla="*/ 702526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702526 w 9783337"/>
              <a:gd name="connsiteY4" fmla="*/ 0 h 669073"/>
              <a:gd name="connsiteX0" fmla="*/ 3780200 w 9783337"/>
              <a:gd name="connsiteY0" fmla="*/ 1369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3780200 w 9783337"/>
              <a:gd name="connsiteY4" fmla="*/ 1369 h 669073"/>
              <a:gd name="connsiteX0" fmla="*/ 3780200 w 9783337"/>
              <a:gd name="connsiteY0" fmla="*/ 1369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3780200 w 9783337"/>
              <a:gd name="connsiteY4" fmla="*/ 1369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3337" h="669073">
                <a:moveTo>
                  <a:pt x="3780200" y="1369"/>
                </a:moveTo>
                <a:lnTo>
                  <a:pt x="9783337" y="0"/>
                </a:lnTo>
                <a:lnTo>
                  <a:pt x="9783337" y="669073"/>
                </a:lnTo>
                <a:lnTo>
                  <a:pt x="0" y="669073"/>
                </a:lnTo>
                <a:cubicBezTo>
                  <a:pt x="0" y="446049"/>
                  <a:pt x="621431" y="219893"/>
                  <a:pt x="3780200" y="1369"/>
                </a:cubicBezTo>
                <a:close/>
              </a:path>
            </a:pathLst>
          </a:custGeom>
          <a:solidFill>
            <a:srgbClr val="C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187148"/>
            <a:ext cx="47434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0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37" y="410368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C71E2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249-C1BC-42C8-BE09-7FF6AC2CEC76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5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>
                <a:solidFill>
                  <a:srgbClr val="C71E2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F62D-C6D4-45A8-824F-62104611C224}" type="datetime1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7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93" y="409730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C71E2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093" y="182245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1927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60C0-0FCC-46A7-9B59-85E860B9408E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6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14" y="415862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C71E2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914" y="17810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886" y="257700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1931" y="177199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1931" y="2599834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B5BE-6C05-472A-93BF-90325547FEB2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8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02" y="416646"/>
            <a:ext cx="10515600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C71E2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F105-35FC-46EF-BCA2-B1BC8D94DC01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2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58DE-0D91-42D3-9C37-E4850B2CA516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428-ECB7-41B0-A022-C0A43B757645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58" y="3864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355" y="18239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34E4-D1D1-4025-9F4D-607E8B241681}" type="datetime1">
              <a:rPr lang="en-GB" smtClean="0"/>
              <a:t>09/10/2018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2B77-50B0-4444-BE68-9A2AC473F5F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408662" y="0"/>
            <a:ext cx="9783337" cy="669073"/>
          </a:xfrm>
          <a:custGeom>
            <a:avLst/>
            <a:gdLst>
              <a:gd name="connsiteX0" fmla="*/ 0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0 w 9783337"/>
              <a:gd name="connsiteY4" fmla="*/ 0 h 669073"/>
              <a:gd name="connsiteX0" fmla="*/ 0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0 w 9783337"/>
              <a:gd name="connsiteY4" fmla="*/ 0 h 669073"/>
              <a:gd name="connsiteX0" fmla="*/ 9912 w 9793249"/>
              <a:gd name="connsiteY0" fmla="*/ 0 h 669073"/>
              <a:gd name="connsiteX1" fmla="*/ 9793249 w 9793249"/>
              <a:gd name="connsiteY1" fmla="*/ 0 h 669073"/>
              <a:gd name="connsiteX2" fmla="*/ 9793249 w 9793249"/>
              <a:gd name="connsiteY2" fmla="*/ 669073 h 669073"/>
              <a:gd name="connsiteX3" fmla="*/ 9912 w 9793249"/>
              <a:gd name="connsiteY3" fmla="*/ 669073 h 669073"/>
              <a:gd name="connsiteX4" fmla="*/ 9912 w 9793249"/>
              <a:gd name="connsiteY4" fmla="*/ 0 h 669073"/>
              <a:gd name="connsiteX0" fmla="*/ 412595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412595 w 9783337"/>
              <a:gd name="connsiteY4" fmla="*/ 0 h 669073"/>
              <a:gd name="connsiteX0" fmla="*/ 414657 w 9785399"/>
              <a:gd name="connsiteY0" fmla="*/ 0 h 669073"/>
              <a:gd name="connsiteX1" fmla="*/ 9785399 w 9785399"/>
              <a:gd name="connsiteY1" fmla="*/ 0 h 669073"/>
              <a:gd name="connsiteX2" fmla="*/ 9785399 w 9785399"/>
              <a:gd name="connsiteY2" fmla="*/ 669073 h 669073"/>
              <a:gd name="connsiteX3" fmla="*/ 2062 w 9785399"/>
              <a:gd name="connsiteY3" fmla="*/ 669073 h 669073"/>
              <a:gd name="connsiteX4" fmla="*/ 414657 w 9785399"/>
              <a:gd name="connsiteY4" fmla="*/ 0 h 669073"/>
              <a:gd name="connsiteX0" fmla="*/ 724829 w 9783337"/>
              <a:gd name="connsiteY0" fmla="*/ 11151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724829 w 9783337"/>
              <a:gd name="connsiteY4" fmla="*/ 11151 h 669073"/>
              <a:gd name="connsiteX0" fmla="*/ 702526 w 9783337"/>
              <a:gd name="connsiteY0" fmla="*/ 0 h 669073"/>
              <a:gd name="connsiteX1" fmla="*/ 9783337 w 9783337"/>
              <a:gd name="connsiteY1" fmla="*/ 0 h 669073"/>
              <a:gd name="connsiteX2" fmla="*/ 9783337 w 9783337"/>
              <a:gd name="connsiteY2" fmla="*/ 669073 h 669073"/>
              <a:gd name="connsiteX3" fmla="*/ 0 w 9783337"/>
              <a:gd name="connsiteY3" fmla="*/ 669073 h 669073"/>
              <a:gd name="connsiteX4" fmla="*/ 702526 w 9783337"/>
              <a:gd name="connsiteY4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3337" h="669073">
                <a:moveTo>
                  <a:pt x="702526" y="0"/>
                </a:moveTo>
                <a:lnTo>
                  <a:pt x="9783337" y="0"/>
                </a:lnTo>
                <a:lnTo>
                  <a:pt x="9783337" y="669073"/>
                </a:lnTo>
                <a:lnTo>
                  <a:pt x="0" y="669073"/>
                </a:lnTo>
                <a:cubicBezTo>
                  <a:pt x="0" y="446049"/>
                  <a:pt x="234174" y="122663"/>
                  <a:pt x="702526" y="0"/>
                </a:cubicBezTo>
                <a:close/>
              </a:path>
            </a:pathLst>
          </a:custGeom>
          <a:gradFill>
            <a:gsLst>
              <a:gs pos="100000">
                <a:srgbClr val="812038">
                  <a:lumMod val="100000"/>
                </a:srgbClr>
              </a:gs>
              <a:gs pos="56000">
                <a:srgbClr val="912033"/>
              </a:gs>
              <a:gs pos="0">
                <a:srgbClr val="C71E2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8" y="135023"/>
            <a:ext cx="1880842" cy="414476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28600" y="1445418"/>
            <a:ext cx="11125200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228600" y="1417638"/>
            <a:ext cx="11564938" cy="482441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4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6" r:id="rId14"/>
    <p:sldLayoutId id="2147483651" r:id="rId15"/>
    <p:sldLayoutId id="2147483657" r:id="rId16"/>
    <p:sldLayoutId id="214748365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C71E23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9E2D-3C3A-4E5D-98ED-DD467A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187148"/>
            <a:ext cx="573405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12800" dirty="0"/>
              <a:t>MSP</a:t>
            </a:r>
            <a:br>
              <a:rPr lang="en-GB" dirty="0"/>
            </a:br>
            <a:r>
              <a:rPr lang="en-GB" dirty="0"/>
              <a:t>it’s not just ‘big’ project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D916C-D873-42C7-AFFA-7D35B76E0AB3}"/>
              </a:ext>
            </a:extLst>
          </p:cNvPr>
          <p:cNvSpPr txBox="1"/>
          <p:nvPr/>
        </p:nvSpPr>
        <p:spPr>
          <a:xfrm>
            <a:off x="6482080" y="5445760"/>
            <a:ext cx="541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John Edmonds</a:t>
            </a:r>
          </a:p>
          <a:p>
            <a:pPr algn="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PPM Portfolio Development Manager</a:t>
            </a:r>
          </a:p>
        </p:txBody>
      </p:sp>
    </p:spTree>
    <p:extLst>
      <p:ext uri="{BB962C8B-B14F-4D97-AF65-F5344CB8AC3E}">
        <p14:creationId xmlns:p14="http://schemas.microsoft.com/office/powerpoint/2010/main" val="396897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Freeform 6">
            <a:extLst>
              <a:ext uri="{FF2B5EF4-FFF2-40B4-BE49-F238E27FC236}">
                <a16:creationId xmlns:a16="http://schemas.microsoft.com/office/drawing/2014/main" id="{B51ED140-AB5D-48B9-B912-CE377DB0A46A}"/>
              </a:ext>
            </a:extLst>
          </p:cNvPr>
          <p:cNvSpPr>
            <a:spLocks/>
          </p:cNvSpPr>
          <p:nvPr/>
        </p:nvSpPr>
        <p:spPr bwMode="auto">
          <a:xfrm>
            <a:off x="4799807" y="3116899"/>
            <a:ext cx="3601244" cy="552053"/>
          </a:xfrm>
          <a:custGeom>
            <a:avLst/>
            <a:gdLst>
              <a:gd name="T0" fmla="*/ 0 w 1905"/>
              <a:gd name="T1" fmla="*/ 2147483646 h 205"/>
              <a:gd name="T2" fmla="*/ 2147483646 w 1905"/>
              <a:gd name="T3" fmla="*/ 2147483646 h 205"/>
              <a:gd name="T4" fmla="*/ 2147483646 w 1905"/>
              <a:gd name="T5" fmla="*/ 0 h 205"/>
              <a:gd name="T6" fmla="*/ 0 60000 65536"/>
              <a:gd name="T7" fmla="*/ 0 60000 65536"/>
              <a:gd name="T8" fmla="*/ 0 60000 65536"/>
              <a:gd name="T9" fmla="*/ 0 w 1905"/>
              <a:gd name="T10" fmla="*/ 0 h 205"/>
              <a:gd name="T11" fmla="*/ 1905 w 1905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205">
                <a:moveTo>
                  <a:pt x="0" y="136"/>
                </a:moveTo>
                <a:cubicBezTo>
                  <a:pt x="567" y="170"/>
                  <a:pt x="1134" y="205"/>
                  <a:pt x="1452" y="182"/>
                </a:cubicBezTo>
                <a:cubicBezTo>
                  <a:pt x="1770" y="159"/>
                  <a:pt x="1837" y="79"/>
                  <a:pt x="1905" y="0"/>
                </a:cubicBezTo>
              </a:path>
            </a:pathLst>
          </a:custGeom>
          <a:noFill/>
          <a:ln w="254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8615" name="Freeform 7">
            <a:extLst>
              <a:ext uri="{FF2B5EF4-FFF2-40B4-BE49-F238E27FC236}">
                <a16:creationId xmlns:a16="http://schemas.microsoft.com/office/drawing/2014/main" id="{E33E2265-F5DA-4170-8C6D-A1C9F9B5F8F1}"/>
              </a:ext>
            </a:extLst>
          </p:cNvPr>
          <p:cNvSpPr>
            <a:spLocks/>
          </p:cNvSpPr>
          <p:nvPr/>
        </p:nvSpPr>
        <p:spPr bwMode="auto">
          <a:xfrm>
            <a:off x="4440875" y="2167346"/>
            <a:ext cx="1623054" cy="1161555"/>
          </a:xfrm>
          <a:custGeom>
            <a:avLst/>
            <a:gdLst>
              <a:gd name="T0" fmla="*/ 2147483646 w 529"/>
              <a:gd name="T1" fmla="*/ 0 h 362"/>
              <a:gd name="T2" fmla="*/ 2147483646 w 529"/>
              <a:gd name="T3" fmla="*/ 2147483646 h 362"/>
              <a:gd name="T4" fmla="*/ 0 w 529"/>
              <a:gd name="T5" fmla="*/ 2147483646 h 362"/>
              <a:gd name="T6" fmla="*/ 0 60000 65536"/>
              <a:gd name="T7" fmla="*/ 0 60000 65536"/>
              <a:gd name="T8" fmla="*/ 0 60000 65536"/>
              <a:gd name="T9" fmla="*/ 0 w 529"/>
              <a:gd name="T10" fmla="*/ 0 h 362"/>
              <a:gd name="T11" fmla="*/ 529 w 529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362">
                <a:moveTo>
                  <a:pt x="453" y="0"/>
                </a:moveTo>
                <a:cubicBezTo>
                  <a:pt x="491" y="106"/>
                  <a:pt x="529" y="212"/>
                  <a:pt x="453" y="272"/>
                </a:cubicBezTo>
                <a:cubicBezTo>
                  <a:pt x="377" y="332"/>
                  <a:pt x="188" y="347"/>
                  <a:pt x="0" y="362"/>
                </a:cubicBezTo>
              </a:path>
            </a:pathLst>
          </a:custGeom>
          <a:noFill/>
          <a:ln w="254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8616" name="Freeform 8">
            <a:extLst>
              <a:ext uri="{FF2B5EF4-FFF2-40B4-BE49-F238E27FC236}">
                <a16:creationId xmlns:a16="http://schemas.microsoft.com/office/drawing/2014/main" id="{3024FA66-9FBE-4C8D-A59B-88F52186C62B}"/>
              </a:ext>
            </a:extLst>
          </p:cNvPr>
          <p:cNvSpPr>
            <a:spLocks/>
          </p:cNvSpPr>
          <p:nvPr/>
        </p:nvSpPr>
        <p:spPr bwMode="auto">
          <a:xfrm>
            <a:off x="6959601" y="4724399"/>
            <a:ext cx="1960879" cy="1223960"/>
          </a:xfrm>
          <a:custGeom>
            <a:avLst/>
            <a:gdLst>
              <a:gd name="T0" fmla="*/ 2147483646 w 635"/>
              <a:gd name="T1" fmla="*/ 0 h 545"/>
              <a:gd name="T2" fmla="*/ 2147483646 w 635"/>
              <a:gd name="T3" fmla="*/ 2147483646 h 545"/>
              <a:gd name="T4" fmla="*/ 2147483646 w 635"/>
              <a:gd name="T5" fmla="*/ 2147483646 h 545"/>
              <a:gd name="T6" fmla="*/ 0 60000 65536"/>
              <a:gd name="T7" fmla="*/ 0 60000 65536"/>
              <a:gd name="T8" fmla="*/ 0 60000 65536"/>
              <a:gd name="T9" fmla="*/ 0 w 635"/>
              <a:gd name="T10" fmla="*/ 0 h 545"/>
              <a:gd name="T11" fmla="*/ 635 w 635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545">
                <a:moveTo>
                  <a:pt x="91" y="0"/>
                </a:moveTo>
                <a:cubicBezTo>
                  <a:pt x="45" y="113"/>
                  <a:pt x="0" y="227"/>
                  <a:pt x="91" y="318"/>
                </a:cubicBezTo>
                <a:cubicBezTo>
                  <a:pt x="182" y="409"/>
                  <a:pt x="408" y="477"/>
                  <a:pt x="635" y="545"/>
                </a:cubicBezTo>
              </a:path>
            </a:pathLst>
          </a:custGeom>
          <a:noFill/>
          <a:ln w="254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8617" name="Freeform 9">
            <a:extLst>
              <a:ext uri="{FF2B5EF4-FFF2-40B4-BE49-F238E27FC236}">
                <a16:creationId xmlns:a16="http://schemas.microsoft.com/office/drawing/2014/main" id="{E3009DD0-91CB-4461-97DA-AE240C7B80AD}"/>
              </a:ext>
            </a:extLst>
          </p:cNvPr>
          <p:cNvSpPr>
            <a:spLocks/>
          </p:cNvSpPr>
          <p:nvPr/>
        </p:nvSpPr>
        <p:spPr bwMode="auto">
          <a:xfrm>
            <a:off x="7824787" y="3284538"/>
            <a:ext cx="1798637" cy="1008062"/>
          </a:xfrm>
          <a:custGeom>
            <a:avLst/>
            <a:gdLst>
              <a:gd name="T0" fmla="*/ 2147483646 w 635"/>
              <a:gd name="T1" fmla="*/ 0 h 635"/>
              <a:gd name="T2" fmla="*/ 2147483646 w 635"/>
              <a:gd name="T3" fmla="*/ 2147483646 h 635"/>
              <a:gd name="T4" fmla="*/ 0 w 635"/>
              <a:gd name="T5" fmla="*/ 2147483646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544" y="0"/>
                </a:moveTo>
                <a:cubicBezTo>
                  <a:pt x="589" y="151"/>
                  <a:pt x="635" y="303"/>
                  <a:pt x="544" y="409"/>
                </a:cubicBezTo>
                <a:cubicBezTo>
                  <a:pt x="453" y="515"/>
                  <a:pt x="226" y="575"/>
                  <a:pt x="0" y="635"/>
                </a:cubicBezTo>
              </a:path>
            </a:pathLst>
          </a:custGeom>
          <a:noFill/>
          <a:ln w="254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8618" name="Freeform 10">
            <a:extLst>
              <a:ext uri="{FF2B5EF4-FFF2-40B4-BE49-F238E27FC236}">
                <a16:creationId xmlns:a16="http://schemas.microsoft.com/office/drawing/2014/main" id="{0BB93DB4-70D5-453D-BC12-5F7F41DE3752}"/>
              </a:ext>
            </a:extLst>
          </p:cNvPr>
          <p:cNvSpPr>
            <a:spLocks/>
          </p:cNvSpPr>
          <p:nvPr/>
        </p:nvSpPr>
        <p:spPr bwMode="auto">
          <a:xfrm>
            <a:off x="2576513" y="1722210"/>
            <a:ext cx="2527619" cy="396875"/>
          </a:xfrm>
          <a:custGeom>
            <a:avLst/>
            <a:gdLst>
              <a:gd name="T0" fmla="*/ 0 w 998"/>
              <a:gd name="T1" fmla="*/ 0 h 250"/>
              <a:gd name="T2" fmla="*/ 2147483646 w 998"/>
              <a:gd name="T3" fmla="*/ 2147483646 h 250"/>
              <a:gd name="T4" fmla="*/ 2147483646 w 998"/>
              <a:gd name="T5" fmla="*/ 2147483646 h 250"/>
              <a:gd name="T6" fmla="*/ 0 60000 65536"/>
              <a:gd name="T7" fmla="*/ 0 60000 65536"/>
              <a:gd name="T8" fmla="*/ 0 60000 65536"/>
              <a:gd name="T9" fmla="*/ 0 w 998"/>
              <a:gd name="T10" fmla="*/ 0 h 250"/>
              <a:gd name="T11" fmla="*/ 998 w 998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250">
                <a:moveTo>
                  <a:pt x="0" y="0"/>
                </a:moveTo>
                <a:cubicBezTo>
                  <a:pt x="121" y="102"/>
                  <a:pt x="242" y="204"/>
                  <a:pt x="408" y="227"/>
                </a:cubicBezTo>
                <a:cubicBezTo>
                  <a:pt x="574" y="250"/>
                  <a:pt x="900" y="152"/>
                  <a:pt x="998" y="137"/>
                </a:cubicBezTo>
              </a:path>
            </a:pathLst>
          </a:custGeom>
          <a:noFill/>
          <a:ln w="254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8619" name="Freeform 11">
            <a:extLst>
              <a:ext uri="{FF2B5EF4-FFF2-40B4-BE49-F238E27FC236}">
                <a16:creationId xmlns:a16="http://schemas.microsoft.com/office/drawing/2014/main" id="{04C2E36C-4C54-4B3D-A858-7272B424EC00}"/>
              </a:ext>
            </a:extLst>
          </p:cNvPr>
          <p:cNvSpPr>
            <a:spLocks/>
          </p:cNvSpPr>
          <p:nvPr/>
        </p:nvSpPr>
        <p:spPr bwMode="auto">
          <a:xfrm>
            <a:off x="6984683" y="1510208"/>
            <a:ext cx="1798636" cy="1081069"/>
          </a:xfrm>
          <a:custGeom>
            <a:avLst/>
            <a:gdLst>
              <a:gd name="T0" fmla="*/ 0 w 998"/>
              <a:gd name="T1" fmla="*/ 2147483646 h 469"/>
              <a:gd name="T2" fmla="*/ 2147483646 w 998"/>
              <a:gd name="T3" fmla="*/ 2147483646 h 469"/>
              <a:gd name="T4" fmla="*/ 2147483646 w 998"/>
              <a:gd name="T5" fmla="*/ 2147483646 h 469"/>
              <a:gd name="T6" fmla="*/ 0 60000 65536"/>
              <a:gd name="T7" fmla="*/ 0 60000 65536"/>
              <a:gd name="T8" fmla="*/ 0 60000 65536"/>
              <a:gd name="T9" fmla="*/ 0 w 998"/>
              <a:gd name="T10" fmla="*/ 0 h 469"/>
              <a:gd name="T11" fmla="*/ 998 w 998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469">
                <a:moveTo>
                  <a:pt x="0" y="106"/>
                </a:moveTo>
                <a:cubicBezTo>
                  <a:pt x="166" y="53"/>
                  <a:pt x="333" y="0"/>
                  <a:pt x="499" y="61"/>
                </a:cubicBezTo>
                <a:cubicBezTo>
                  <a:pt x="665" y="122"/>
                  <a:pt x="831" y="295"/>
                  <a:pt x="998" y="469"/>
                </a:cubicBezTo>
              </a:path>
            </a:pathLst>
          </a:custGeom>
          <a:noFill/>
          <a:ln w="254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8621" name="Oval 13">
            <a:extLst>
              <a:ext uri="{FF2B5EF4-FFF2-40B4-BE49-F238E27FC236}">
                <a16:creationId xmlns:a16="http://schemas.microsoft.com/office/drawing/2014/main" id="{5E251D6D-8BDD-45F1-9531-7991E671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1" y="1024661"/>
            <a:ext cx="2185354" cy="12518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66"/>
                </a:solidFill>
                <a:latin typeface="Trebuchet MS" panose="020B0603020202020204" pitchFamily="34" charset="0"/>
              </a:rPr>
              <a:t>Project Outputs</a:t>
            </a:r>
          </a:p>
        </p:txBody>
      </p:sp>
      <p:sp>
        <p:nvSpPr>
          <p:cNvPr id="68622" name="Oval 14">
            <a:extLst>
              <a:ext uri="{FF2B5EF4-FFF2-40B4-BE49-F238E27FC236}">
                <a16:creationId xmlns:a16="http://schemas.microsoft.com/office/drawing/2014/main" id="{3560F5B7-55BA-4345-8C61-E554B3D9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371" y="1139827"/>
            <a:ext cx="2633029" cy="11747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Trebuchet MS" panose="020B0603020202020204" pitchFamily="34" charset="0"/>
              </a:rPr>
              <a:t>Capabilities</a:t>
            </a:r>
          </a:p>
        </p:txBody>
      </p:sp>
      <p:sp>
        <p:nvSpPr>
          <p:cNvPr id="68623" name="Oval 15">
            <a:extLst>
              <a:ext uri="{FF2B5EF4-FFF2-40B4-BE49-F238E27FC236}">
                <a16:creationId xmlns:a16="http://schemas.microsoft.com/office/drawing/2014/main" id="{A8795D63-6EDA-49C1-9BD8-0662D7AE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6" y="2347913"/>
            <a:ext cx="2447291" cy="9366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Trebuchet MS" panose="020B0603020202020204" pitchFamily="34" charset="0"/>
              </a:rPr>
              <a:t>Outcomes</a:t>
            </a:r>
          </a:p>
        </p:txBody>
      </p:sp>
      <p:sp>
        <p:nvSpPr>
          <p:cNvPr id="68624" name="Oval 16">
            <a:extLst>
              <a:ext uri="{FF2B5EF4-FFF2-40B4-BE49-F238E27FC236}">
                <a16:creationId xmlns:a16="http://schemas.microsoft.com/office/drawing/2014/main" id="{690B7BD3-B067-4700-97C3-CC39B981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107" y="3078797"/>
            <a:ext cx="3502979" cy="12969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Trebuchet MS" panose="020B0603020202020204" pitchFamily="34" charset="0"/>
              </a:rPr>
              <a:t>Organizational Changes</a:t>
            </a:r>
          </a:p>
        </p:txBody>
      </p:sp>
      <p:sp>
        <p:nvSpPr>
          <p:cNvPr id="68625" name="Oval 17">
            <a:extLst>
              <a:ext uri="{FF2B5EF4-FFF2-40B4-BE49-F238E27FC236}">
                <a16:creationId xmlns:a16="http://schemas.microsoft.com/office/drawing/2014/main" id="{4B4EB33C-7031-4878-8E92-7757AD02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760" y="3860799"/>
            <a:ext cx="2367280" cy="100806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Trebuchet MS" panose="020B0603020202020204" pitchFamily="34" charset="0"/>
              </a:rPr>
              <a:t>Benefits</a:t>
            </a:r>
          </a:p>
        </p:txBody>
      </p:sp>
      <p:sp>
        <p:nvSpPr>
          <p:cNvPr id="68628" name="Oval 20">
            <a:extLst>
              <a:ext uri="{FF2B5EF4-FFF2-40B4-BE49-F238E27FC236}">
                <a16:creationId xmlns:a16="http://schemas.microsoft.com/office/drawing/2014/main" id="{9352BAAA-94A6-44D0-83FC-9B512E42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7" y="5120482"/>
            <a:ext cx="2680334" cy="13668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66"/>
                </a:solidFill>
                <a:latin typeface="Trebuchet MS" panose="020B0603020202020204" pitchFamily="34" charset="0"/>
              </a:rPr>
              <a:t>Corporate Objectives and Value</a:t>
            </a:r>
          </a:p>
        </p:txBody>
      </p:sp>
      <p:sp>
        <p:nvSpPr>
          <p:cNvPr id="68629" name="AutoShape 21">
            <a:extLst>
              <a:ext uri="{FF2B5EF4-FFF2-40B4-BE49-F238E27FC236}">
                <a16:creationId xmlns:a16="http://schemas.microsoft.com/office/drawing/2014/main" id="{A88678BE-10F2-49F7-AC11-FA49256A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291" y="1916113"/>
            <a:ext cx="1008062" cy="36036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254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build</a:t>
            </a:r>
          </a:p>
        </p:txBody>
      </p:sp>
      <p:sp>
        <p:nvSpPr>
          <p:cNvPr id="68630" name="AutoShape 22">
            <a:extLst>
              <a:ext uri="{FF2B5EF4-FFF2-40B4-BE49-F238E27FC236}">
                <a16:creationId xmlns:a16="http://schemas.microsoft.com/office/drawing/2014/main" id="{B59FF420-68A0-4A9C-957C-5BEEF729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90" y="1699420"/>
            <a:ext cx="1008062" cy="36036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254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Trebuchet MS" panose="020B0603020202020204" pitchFamily="34" charset="0"/>
              </a:rPr>
              <a:t>enable</a:t>
            </a:r>
          </a:p>
        </p:txBody>
      </p:sp>
      <p:sp>
        <p:nvSpPr>
          <p:cNvPr id="68631" name="AutoShape 23">
            <a:extLst>
              <a:ext uri="{FF2B5EF4-FFF2-40B4-BE49-F238E27FC236}">
                <a16:creationId xmlns:a16="http://schemas.microsoft.com/office/drawing/2014/main" id="{66C5E4E4-E066-4EAC-B0A0-A523339A0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263" y="2516982"/>
            <a:ext cx="1008063" cy="360363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254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Trebuchet MS" panose="020B0603020202020204" pitchFamily="34" charset="0"/>
              </a:rPr>
              <a:t>trigger</a:t>
            </a:r>
          </a:p>
        </p:txBody>
      </p:sp>
      <p:sp>
        <p:nvSpPr>
          <p:cNvPr id="68632" name="AutoShape 24">
            <a:extLst>
              <a:ext uri="{FF2B5EF4-FFF2-40B4-BE49-F238E27FC236}">
                <a16:creationId xmlns:a16="http://schemas.microsoft.com/office/drawing/2014/main" id="{B3204C0B-E16C-4D69-9830-0CC4020D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9" y="3352248"/>
            <a:ext cx="1008063" cy="36036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254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enable</a:t>
            </a:r>
          </a:p>
        </p:txBody>
      </p:sp>
      <p:sp>
        <p:nvSpPr>
          <p:cNvPr id="68633" name="AutoShape 25">
            <a:extLst>
              <a:ext uri="{FF2B5EF4-FFF2-40B4-BE49-F238E27FC236}">
                <a16:creationId xmlns:a16="http://schemas.microsoft.com/office/drawing/2014/main" id="{AE498E65-83B2-48C3-8E2B-240D36D3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863" y="3680621"/>
            <a:ext cx="1008062" cy="36036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254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Trebuchet MS" panose="020B0603020202020204" pitchFamily="34" charset="0"/>
              </a:rPr>
              <a:t>realize</a:t>
            </a:r>
          </a:p>
        </p:txBody>
      </p:sp>
      <p:sp>
        <p:nvSpPr>
          <p:cNvPr id="68637" name="AutoShape 29">
            <a:extLst>
              <a:ext uri="{FF2B5EF4-FFF2-40B4-BE49-F238E27FC236}">
                <a16:creationId xmlns:a16="http://schemas.microsoft.com/office/drawing/2014/main" id="{786E9430-58AE-4E86-884D-660259C4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961" y="5181600"/>
            <a:ext cx="1584325" cy="503237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25400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Trebuchet MS" panose="020B0603020202020204" pitchFamily="34" charset="0"/>
              </a:rPr>
              <a:t>helps achieve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BEC265-638E-4007-A1E7-89C86E4881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THE PATH TO VALUE</a:t>
            </a:r>
          </a:p>
        </p:txBody>
      </p:sp>
    </p:spTree>
    <p:extLst>
      <p:ext uri="{BB962C8B-B14F-4D97-AF65-F5344CB8AC3E}">
        <p14:creationId xmlns:p14="http://schemas.microsoft.com/office/powerpoint/2010/main" val="26169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  <p:bldP spid="68616" grpId="0" animBg="1"/>
      <p:bldP spid="68617" grpId="0" animBg="1"/>
      <p:bldP spid="68619" grpId="0" animBg="1"/>
      <p:bldP spid="68623" grpId="0" animBg="1"/>
      <p:bldP spid="68624" grpId="0" animBg="1"/>
      <p:bldP spid="68625" grpId="0" animBg="1"/>
      <p:bldP spid="68630" grpId="0" animBg="1"/>
      <p:bldP spid="68631" grpId="0" animBg="1"/>
      <p:bldP spid="68632" grpId="0" animBg="1"/>
      <p:bldP spid="68633" grpId="0" animBg="1"/>
      <p:bldP spid="686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BUT THERE’S MORE…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1241237" y="2139186"/>
            <a:ext cx="541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What if we consider a programme to be more, far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B465F76-D52E-4DC1-8AC2-E17E173EF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7950">
            <a:off x="6988245" y="2045505"/>
            <a:ext cx="2664616" cy="3439887"/>
          </a:xfrm>
          <a:prstGeom prst="rect">
            <a:avLst/>
          </a:prstGeom>
          <a:noFill/>
          <a:ln w="28575">
            <a:solidFill>
              <a:srgbClr val="7BAC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2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TRANSFORMATIONAL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7757161" y="1631186"/>
            <a:ext cx="3754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It’s about delivering successful, transformational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12" descr="Delivering Transformational IT Change with Software">
            <a:extLst>
              <a:ext uri="{FF2B5EF4-FFF2-40B4-BE49-F238E27FC236}">
                <a16:creationId xmlns:a16="http://schemas.microsoft.com/office/drawing/2014/main" id="{17AA9E5F-5F49-45CA-AEF9-1209A33F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19" y="1346200"/>
            <a:ext cx="6163945" cy="31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959E82-F6D8-46E0-943D-0D9DE46566F5}"/>
              </a:ext>
            </a:extLst>
          </p:cNvPr>
          <p:cNvSpPr/>
          <p:nvPr/>
        </p:nvSpPr>
        <p:spPr>
          <a:xfrm>
            <a:off x="2052320" y="4980265"/>
            <a:ext cx="809752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Most organizations are looking to transform their business – KPMGs global study,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“Succeeding in Disruptive Times”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 2016 found that 96% of organizations are in some phase of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3433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9F3271-517F-4F5B-9E42-8F87997B1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75258"/>
            <a:ext cx="9997440" cy="5669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BENEFIT REALIZATION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3EA95-A2BB-4CC7-B7CA-B848E73165ED}"/>
              </a:ext>
            </a:extLst>
          </p:cNvPr>
          <p:cNvSpPr/>
          <p:nvPr/>
        </p:nvSpPr>
        <p:spPr>
          <a:xfrm>
            <a:off x="751840" y="6228080"/>
            <a:ext cx="11074400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9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VISION AND BLUEPRINT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EC3222-564F-48F2-BEAC-51ED2154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820" y="1497102"/>
            <a:ext cx="580898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Vision Statement: communicates the End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C8CB4-1E7A-4436-877B-A33A33E7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533" y="5492750"/>
            <a:ext cx="4727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Blueprint: a model of the future organisation</a:t>
            </a:r>
          </a:p>
        </p:txBody>
      </p:sp>
      <p:pic>
        <p:nvPicPr>
          <p:cNvPr id="8" name="Picture 9" descr="Clipart - Jigsaw-puzzle">
            <a:extLst>
              <a:ext uri="{FF2B5EF4-FFF2-40B4-BE49-F238E27FC236}">
                <a16:creationId xmlns:a16="http://schemas.microsoft.com/office/drawing/2014/main" id="{DFC753E3-FF3E-4204-ABCD-C5889270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30" y="3835718"/>
            <a:ext cx="31369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o What is Your Vision for this Church? | H.B. Charles Jr.">
            <a:extLst>
              <a:ext uri="{FF2B5EF4-FFF2-40B4-BE49-F238E27FC236}">
                <a16:creationId xmlns:a16="http://schemas.microsoft.com/office/drawing/2014/main" id="{B0D5060E-F92F-44E2-9565-CCF47648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365250"/>
            <a:ext cx="36766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8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E613AFC-4F7B-4734-AD5C-1D9C2A2B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83" y="941516"/>
            <a:ext cx="309086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THE BUSINESS CHANGE MANAGER ROLE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4780281" y="1346706"/>
            <a:ext cx="5415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 key role that goes ‘beyond’ the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Real organizational ‘ownership’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The antidote to ‘old world’ project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7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LEADERSHIP &amp; STAKEHOLDER ENGAGEMENT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1061721" y="1438146"/>
            <a:ext cx="5415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Engaging stakeholders – everyone says they do it…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The essential role of leadership in 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2" descr="stakeholder crowd">
            <a:extLst>
              <a:ext uri="{FF2B5EF4-FFF2-40B4-BE49-F238E27FC236}">
                <a16:creationId xmlns:a16="http://schemas.microsoft.com/office/drawing/2014/main" id="{F2A8F3EB-B3D5-4548-A91E-829B99E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93" y="3769360"/>
            <a:ext cx="618633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23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391160" y="838706"/>
            <a:ext cx="101549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MSP – proven good practice in programme management and delivering successful 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Programmes are not fully understood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MSP not fully utilised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EF40B-0DFA-4590-B38A-A89A7F6EA763}"/>
              </a:ext>
            </a:extLst>
          </p:cNvPr>
          <p:cNvSpPr/>
          <p:nvPr/>
        </p:nvSpPr>
        <p:spPr>
          <a:xfrm>
            <a:off x="5567680" y="4471630"/>
            <a:ext cx="6096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Only 47% of executives say they will achieve value from business transformation. </a:t>
            </a:r>
          </a:p>
          <a:p>
            <a:pPr algn="ctr"/>
            <a:r>
              <a:rPr lang="en-GB" sz="2400" dirty="0">
                <a:latin typeface="Trebuchet MS" panose="020B0603020202020204" pitchFamily="34" charset="0"/>
              </a:rPr>
              <a:t>Some sources suggest as many as 84% of organizations fail at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07240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9E2D-3C3A-4E5D-98ED-DD467A59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" y="1648668"/>
            <a:ext cx="653669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MSP: it’s not just ‘big’ project management</a:t>
            </a:r>
            <a:br>
              <a:rPr lang="en-GB" dirty="0"/>
            </a:br>
            <a:br>
              <a:rPr lang="en-GB" dirty="0"/>
            </a:br>
            <a:r>
              <a:rPr lang="en-GB" sz="10700" dirty="0"/>
              <a:t>QUESTIONS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75027-52AE-4607-B587-0A04C020CA18}"/>
              </a:ext>
            </a:extLst>
          </p:cNvPr>
          <p:cNvSpPr txBox="1"/>
          <p:nvPr/>
        </p:nvSpPr>
        <p:spPr>
          <a:xfrm>
            <a:off x="5740399" y="5742286"/>
            <a:ext cx="6639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john.edmonds@axelos.com</a:t>
            </a:r>
          </a:p>
          <a:p>
            <a:endParaRPr lang="en-GB" sz="4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631E2-F8AE-4C0B-933A-A0D9902F5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3767426"/>
            <a:ext cx="2245359" cy="22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1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SETTING THE SCENE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5191760" y="1676400"/>
            <a:ext cx="5415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Programmes – and MSP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What I think they are…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…and another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Benefits of MSP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A4B2B-F1BD-4697-A703-AF6E89FE0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545">
            <a:off x="1784604" y="1866900"/>
            <a:ext cx="2709672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A QUICK POLL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1610361" y="1986786"/>
            <a:ext cx="5415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Practitioner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Little bit of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MSP?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A8A6F-DE36-4E95-AF88-571887BC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0" y="1336040"/>
            <a:ext cx="387096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9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PORTFOLIOS, PROGRAMMES, PROJECTS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B898E-0E67-4772-AE67-78BB281C160E}"/>
              </a:ext>
            </a:extLst>
          </p:cNvPr>
          <p:cNvGrpSpPr/>
          <p:nvPr/>
        </p:nvGrpSpPr>
        <p:grpSpPr>
          <a:xfrm>
            <a:off x="3322320" y="1656079"/>
            <a:ext cx="5588000" cy="4226561"/>
            <a:chOff x="4043680" y="1635759"/>
            <a:chExt cx="5588000" cy="4226561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CC6161E3-F3AF-422C-B0A1-658701CA64D8}"/>
                </a:ext>
              </a:extLst>
            </p:cNvPr>
            <p:cNvSpPr/>
            <p:nvPr/>
          </p:nvSpPr>
          <p:spPr>
            <a:xfrm>
              <a:off x="4043680" y="1635759"/>
              <a:ext cx="5588000" cy="4226561"/>
            </a:xfrm>
            <a:prstGeom prst="round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2800" dirty="0">
                  <a:latin typeface="Trebuchet MS" panose="020B0603020202020204" pitchFamily="34" charset="0"/>
                </a:rPr>
                <a:t>The PPM Portfolio</a:t>
              </a: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8075C0D7-6C12-4173-AFDE-85880A60E729}"/>
                </a:ext>
              </a:extLst>
            </p:cNvPr>
            <p:cNvSpPr/>
            <p:nvPr/>
          </p:nvSpPr>
          <p:spPr>
            <a:xfrm>
              <a:off x="4426029" y="2577169"/>
              <a:ext cx="4829139" cy="6352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MoP </a:t>
              </a:r>
              <a:br>
                <a:rPr lang="en-GB" sz="2400" dirty="0">
                  <a:solidFill>
                    <a:schemeClr val="tx2"/>
                  </a:solidFill>
                  <a:latin typeface="Trebuchet MS" panose="020B0603020202020204" pitchFamily="34" charset="0"/>
                </a:rPr>
              </a:br>
              <a:r>
                <a:rPr lang="en-GB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Managing the Portfolio</a:t>
              </a:r>
              <a:endParaRPr lang="en-GB" sz="2400" dirty="0">
                <a:solidFill>
                  <a:schemeClr val="tx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1CFF7799-A6AA-46FD-9FC4-B35AC1456162}"/>
                </a:ext>
              </a:extLst>
            </p:cNvPr>
            <p:cNvSpPr/>
            <p:nvPr/>
          </p:nvSpPr>
          <p:spPr>
            <a:xfrm>
              <a:off x="4426029" y="3450611"/>
              <a:ext cx="4829139" cy="6352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MSP</a:t>
              </a:r>
              <a:br>
                <a:rPr lang="en-GB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</a:br>
              <a:r>
                <a:rPr lang="en-GB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Managing Programmes</a:t>
              </a:r>
              <a:endParaRPr lang="en-GB" sz="2400" dirty="0">
                <a:solidFill>
                  <a:schemeClr val="tx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2F03D4EF-FCA0-41D3-968E-13B5CDBCFD3D}"/>
                </a:ext>
              </a:extLst>
            </p:cNvPr>
            <p:cNvSpPr/>
            <p:nvPr/>
          </p:nvSpPr>
          <p:spPr>
            <a:xfrm>
              <a:off x="4426029" y="4324054"/>
              <a:ext cx="4829139" cy="6352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PRINCE2</a:t>
              </a:r>
              <a:br>
                <a:rPr lang="en-GB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</a:br>
              <a:r>
                <a:rPr lang="en-GB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Managing Projects</a:t>
              </a:r>
              <a:endParaRPr lang="en-GB" sz="2400" dirty="0">
                <a:solidFill>
                  <a:schemeClr val="tx2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86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FFDB09-E11B-4508-8498-A1AA8FFE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1759974"/>
            <a:ext cx="4613091" cy="461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PROGRAMMES – THE MSP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1384525" y="3547831"/>
            <a:ext cx="292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Co-ordinating projects/activities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50C56-8ABC-4423-B32B-FE8EBB38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194">
            <a:off x="4704080" y="919480"/>
            <a:ext cx="4613091" cy="4613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077D63-C819-4995-9D43-696FC7C2EC35}"/>
              </a:ext>
            </a:extLst>
          </p:cNvPr>
          <p:cNvSpPr txBox="1"/>
          <p:nvPr/>
        </p:nvSpPr>
        <p:spPr>
          <a:xfrm>
            <a:off x="5550125" y="2652835"/>
            <a:ext cx="292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Delivering outcomes and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FE08BE2-EDC5-4A70-A020-FEEE89E47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8477"/>
              </p:ext>
            </p:extLst>
          </p:nvPr>
        </p:nvGraphicFramePr>
        <p:xfrm>
          <a:off x="6350000" y="5628640"/>
          <a:ext cx="5628640" cy="101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74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PROGRAMMES – ANOTHER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5389881" y="2057906"/>
            <a:ext cx="541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“The practice of grouping and coordinating related projects”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C1E61-446D-4184-A463-4F7B3254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4" y="2743714"/>
            <a:ext cx="4393651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OUR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3357880" y="2768660"/>
            <a:ext cx="541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“…is the process of managing several related projects…”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6B8DF-E64B-4D43-9ED1-6DE16660F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20" y="1148080"/>
            <a:ext cx="3779520" cy="37795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52B7CE-0E34-46D1-83BA-824DEE33F328}"/>
              </a:ext>
            </a:extLst>
          </p:cNvPr>
          <p:cNvSpPr/>
          <p:nvPr/>
        </p:nvSpPr>
        <p:spPr>
          <a:xfrm>
            <a:off x="1544320" y="177487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3200">
                <a:latin typeface="Trebuchet MS" panose="020B0603020202020204" pitchFamily="34" charset="0"/>
              </a:rPr>
              <a:t>Testing the </a:t>
            </a:r>
            <a:r>
              <a:rPr lang="en-GB" sz="3200" dirty="0">
                <a:latin typeface="Trebuchet MS" panose="020B0603020202020204" pitchFamily="34" charset="0"/>
              </a:rPr>
              <a:t>hypothesis that:</a:t>
            </a:r>
          </a:p>
          <a:p>
            <a:pPr lvl="0"/>
            <a:r>
              <a:rPr lang="en-GB" sz="3600" i="1" dirty="0">
                <a:latin typeface="Trebuchet MS" panose="020B0603020202020204" pitchFamily="34" charset="0"/>
              </a:rPr>
              <a:t>Programme management is seen as the management of many related projects</a:t>
            </a:r>
          </a:p>
        </p:txBody>
      </p:sp>
    </p:spTree>
    <p:extLst>
      <p:ext uri="{BB962C8B-B14F-4D97-AF65-F5344CB8AC3E}">
        <p14:creationId xmlns:p14="http://schemas.microsoft.com/office/powerpoint/2010/main" val="28158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KEY PERCEPTIONS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>
            <a:off x="-106679" y="1014856"/>
            <a:ext cx="5415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projects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management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managing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related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programme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program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change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project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multiple 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business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32035-4783-41E7-83A9-8B959F0D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18" y="750706"/>
            <a:ext cx="8101782" cy="4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7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84A12-2814-42F1-8C19-414495649C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rebuchet MS" panose="020B0603020202020204" pitchFamily="34" charset="0"/>
              </a:rPr>
              <a:t>	KEY PERCEPTIONS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2F7B3-56C8-40FD-B6C5-235855608846}"/>
              </a:ext>
            </a:extLst>
          </p:cNvPr>
          <p:cNvSpPr txBox="1"/>
          <p:nvPr/>
        </p:nvSpPr>
        <p:spPr>
          <a:xfrm rot="20563210">
            <a:off x="4607560" y="2035844"/>
            <a:ext cx="541528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Program</a:t>
            </a:r>
            <a:r>
              <a:rPr lang="en-GB" dirty="0"/>
              <a:t> </a:t>
            </a:r>
            <a:r>
              <a:rPr lang="en-GB" b="1" dirty="0"/>
              <a:t>management</a:t>
            </a:r>
            <a:r>
              <a:rPr lang="en-GB" dirty="0"/>
              <a:t> or </a:t>
            </a:r>
            <a:r>
              <a:rPr lang="en-GB" b="1" dirty="0"/>
              <a:t>programme</a:t>
            </a:r>
            <a:r>
              <a:rPr lang="en-GB" dirty="0"/>
              <a:t> </a:t>
            </a:r>
            <a:r>
              <a:rPr lang="en-GB" b="1" dirty="0"/>
              <a:t>management</a:t>
            </a:r>
            <a:r>
              <a:rPr lang="en-GB" dirty="0"/>
              <a:t> is the process of managing several related projects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B2671-38F1-47BC-BF7F-1D32CCF8E6E5}"/>
              </a:ext>
            </a:extLst>
          </p:cNvPr>
          <p:cNvSpPr txBox="1"/>
          <p:nvPr/>
        </p:nvSpPr>
        <p:spPr>
          <a:xfrm rot="21017083">
            <a:off x="5118609" y="3460753"/>
            <a:ext cx="541528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Participants will also be able to </a:t>
            </a:r>
            <a:r>
              <a:rPr lang="en-GB" b="1" i="1" dirty="0">
                <a:solidFill>
                  <a:schemeClr val="accent1"/>
                </a:solidFill>
              </a:rPr>
              <a:t>coordinate the projects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of a programme to ensure the correct application of resources and risk, issue and change management.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80ACB-3588-43F9-AA04-B3FB61457EB8}"/>
              </a:ext>
            </a:extLst>
          </p:cNvPr>
          <p:cNvSpPr txBox="1"/>
          <p:nvPr/>
        </p:nvSpPr>
        <p:spPr>
          <a:xfrm rot="347708">
            <a:off x="5775961" y="3036789"/>
            <a:ext cx="54152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programme is </a:t>
            </a:r>
            <a:r>
              <a:rPr lang="en-GB" dirty="0">
                <a:solidFill>
                  <a:schemeClr val="accent1"/>
                </a:solidFill>
              </a:rPr>
              <a:t>made up of a specific </a:t>
            </a:r>
            <a:r>
              <a:rPr lang="en-GB" b="1" dirty="0">
                <a:solidFill>
                  <a:schemeClr val="accent1"/>
                </a:solidFill>
              </a:rPr>
              <a:t>set of projects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259ED-8B11-4EA7-BB8C-67C5A1186453}"/>
              </a:ext>
            </a:extLst>
          </p:cNvPr>
          <p:cNvSpPr txBox="1"/>
          <p:nvPr/>
        </p:nvSpPr>
        <p:spPr>
          <a:xfrm rot="477833">
            <a:off x="5162396" y="5205150"/>
            <a:ext cx="541528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provides a structured framework to </a:t>
            </a:r>
            <a:r>
              <a:rPr lang="en-GB" dirty="0">
                <a:solidFill>
                  <a:schemeClr val="accent1"/>
                </a:solidFill>
              </a:rPr>
              <a:t>co-ordinate, direct and implement the </a:t>
            </a:r>
            <a:r>
              <a:rPr lang="en-GB" b="1" dirty="0">
                <a:solidFill>
                  <a:schemeClr val="accent1"/>
                </a:solidFill>
              </a:rPr>
              <a:t>projects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7758D-5E21-425E-A357-74B14D0B0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2" y="110743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LOS INTERNAL Public Deck template" id="{0B035798-AE5E-4CCB-84EF-D899C508271E}" vid="{C9E60D4D-15A3-415D-9349-A6AC7A170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AXELOS INTERNAL Public Deck template</Template>
  <TotalTime>0</TotalTime>
  <Words>347</Words>
  <Application>Microsoft Office PowerPoint</Application>
  <PresentationFormat>Widescreen</PresentationFormat>
  <Paragraphs>97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Office Theme</vt:lpstr>
      <vt:lpstr> MSP it’s not just ‘big’ project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MSP: it’s not just ‘big’ project management 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2018-10-09T17:14:26Z</dcterms:created>
  <dcterms:modified xsi:type="dcterms:W3CDTF">2018-10-09T17:14:43Z</dcterms:modified>
</cp:coreProperties>
</file>