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8"/>
  </p:notesMasterIdLst>
  <p:handoutMasterIdLst>
    <p:handoutMasterId r:id="rId9"/>
  </p:handoutMasterIdLst>
  <p:sldIdLst>
    <p:sldId id="397" r:id="rId2"/>
    <p:sldId id="413" r:id="rId3"/>
    <p:sldId id="411" r:id="rId4"/>
    <p:sldId id="457" r:id="rId5"/>
    <p:sldId id="456" r:id="rId6"/>
    <p:sldId id="453" r:id="rId7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9900"/>
    <a:srgbClr val="FF33CC"/>
    <a:srgbClr val="81D581"/>
    <a:srgbClr val="FF66CC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455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44"/>
    </p:cViewPr>
  </p:sorterViewPr>
  <p:notesViewPr>
    <p:cSldViewPr>
      <p:cViewPr>
        <p:scale>
          <a:sx n="100" d="100"/>
          <a:sy n="100" d="100"/>
        </p:scale>
        <p:origin x="3570" y="-49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993BF70-8713-4880-8EB4-11513B1116FF}" type="datetimeFigureOut">
              <a:rPr lang="en-GB"/>
              <a:pPr>
                <a:defRPr/>
              </a:pPr>
              <a:t>13/10/2018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584EDE-921D-4B82-BD0F-39D96C378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6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324C84BA-A0C4-40C1-8FF4-60EC71E1CF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50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D8915-2A00-4164-ABCC-388BC85BB28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8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B9118-4CF8-4C3B-8C74-E96AA54762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3475" cy="37084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812"/>
            <a:ext cx="4984962" cy="4467460"/>
          </a:xfrm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54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B9118-4CF8-4C3B-8C74-E96AA54762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3475" cy="37084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812"/>
            <a:ext cx="4984962" cy="4467460"/>
          </a:xfrm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2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E4BFE-157A-4FF0-98DA-85F32846ED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D8915-2A00-4164-ABCC-388BC85BB2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1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7"/>
          <p:cNvSpPr>
            <a:spLocks noChangeArrowheads="1"/>
          </p:cNvSpPr>
          <p:nvPr userDrawn="1"/>
        </p:nvSpPr>
        <p:spPr bwMode="auto">
          <a:xfrm>
            <a:off x="250825" y="188913"/>
            <a:ext cx="8713788" cy="5976937"/>
          </a:xfrm>
          <a:prstGeom prst="roundRect">
            <a:avLst>
              <a:gd name="adj" fmla="val 663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393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457200"/>
            <a:ext cx="2090737" cy="5564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19813" cy="5564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105275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4875" y="1773238"/>
            <a:ext cx="4105275" cy="204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4875" y="3973513"/>
            <a:ext cx="4105275" cy="204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105275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773238"/>
            <a:ext cx="4105275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362950" cy="5564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05275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773238"/>
            <a:ext cx="4105275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7" name="AutoShape 27"/>
          <p:cNvSpPr>
            <a:spLocks noChangeArrowheads="1"/>
          </p:cNvSpPr>
          <p:nvPr userDrawn="1"/>
        </p:nvSpPr>
        <p:spPr bwMode="auto">
          <a:xfrm>
            <a:off x="250825" y="188913"/>
            <a:ext cx="8713788" cy="5976937"/>
          </a:xfrm>
          <a:prstGeom prst="roundRect">
            <a:avLst>
              <a:gd name="adj" fmla="val 663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86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85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84" name="AutoShape 24"/>
          <p:cNvSpPr>
            <a:spLocks noChangeArrowheads="1"/>
          </p:cNvSpPr>
          <p:nvPr userDrawn="1"/>
        </p:nvSpPr>
        <p:spPr bwMode="auto">
          <a:xfrm>
            <a:off x="250825" y="188913"/>
            <a:ext cx="8713788" cy="5976937"/>
          </a:xfrm>
          <a:prstGeom prst="roundRect">
            <a:avLst>
              <a:gd name="adj" fmla="val 663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362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17" y="-27384"/>
            <a:ext cx="2743583" cy="217200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8172400" y="44451"/>
            <a:ext cx="854125" cy="109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16" y="54325"/>
            <a:ext cx="739097" cy="9900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qrpinternational.pt/uploads/4d3d502dc17cab58f6e790fb28c9d9267dba63ea.jpg&amp;imgrefurl=http://qrpinternational.pt/index/news?id%3D981&amp;docid=9aTcxsyCRb-hXM&amp;tbnid=mGS1lw6_LWYPKM:&amp;vet=10ahUKEwja9pr05_bdAhWHJsAKHYN_CT8QMwg6KAAwAA..i&amp;w=800&amp;h=275&amp;bih=746&amp;biw=766&amp;q=AXELOS%20Strategic%20Partner&amp;ved=0ahUKEwja9pr05_bdAhWHJsAKHYN_CT8QMwg6KAAwAA&amp;iact=mrc&amp;uact=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hyperlink" Target="https://www.google.co.uk/imgres?imgurl=http://qrpinternational.pt/uploads/4d3d502dc17cab58f6e790fb28c9d9267dba63ea.jpg&amp;imgrefurl=http://qrpinternational.pt/index/news?id%3D981&amp;docid=9aTcxsyCRb-hXM&amp;tbnid=mGS1lw6_LWYPKM:&amp;vet=10ahUKEwja9pr05_bdAhWHJsAKHYN_CT8QMwg6KAAwAA..i&amp;w=800&amp;h=275&amp;bih=746&amp;biw=766&amp;q=AXELOS%20Strategic%20Partner&amp;ved=0ahUKEwja9pr05_bdAhWHJsAKHYN_CT8QMwg6KAAwAA&amp;iact=mrc&amp;uact=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google.co.uk/imgres?imgurl=http://qrpinternational.pt/uploads/4d3d502dc17cab58f6e790fb28c9d9267dba63ea.jpg&amp;imgrefurl=http://qrpinternational.pt/index/news?id%3D981&amp;docid=9aTcxsyCRb-hXM&amp;tbnid=mGS1lw6_LWYPKM:&amp;vet=10ahUKEwja9pr05_bdAhWHJsAKHYN_CT8QMwg6KAAwAA..i&amp;w=800&amp;h=275&amp;bih=746&amp;biw=766&amp;q=AXELOS%20Strategic%20Partner&amp;ved=0ahUKEwja9pr05_bdAhWHJsAKHYN_CT8QMwg6KAAwAA&amp;iact=mrc&amp;uact=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google.co.uk/imgres?imgurl=http://qrpinternational.pt/uploads/4d3d502dc17cab58f6e790fb28c9d9267dba63ea.jpg&amp;imgrefurl=http://qrpinternational.pt/index/news?id%3D981&amp;docid=9aTcxsyCRb-hXM&amp;tbnid=mGS1lw6_LWYPKM:&amp;vet=10ahUKEwja9pr05_bdAhWHJsAKHYN_CT8QMwg6KAAwAA..i&amp;w=800&amp;h=275&amp;bih=746&amp;biw=766&amp;q=AXELOS%20Strategic%20Partner&amp;ved=0ahUKEwja9pr05_bdAhWHJsAKHYN_CT8QMwg6KAAwAA&amp;iact=mrc&amp;uact=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imgres?imgurl=http://qrpinternational.pt/uploads/4d3d502dc17cab58f6e790fb28c9d9267dba63ea.jpg&amp;imgrefurl=http://qrpinternational.pt/index/news?id%3D981&amp;docid=9aTcxsyCRb-hXM&amp;tbnid=mGS1lw6_LWYPKM:&amp;vet=10ahUKEwja9pr05_bdAhWHJsAKHYN_CT8QMwg6KAAwAA..i&amp;w=800&amp;h=275&amp;bih=746&amp;biw=766&amp;q=AXELOS%20Strategic%20Partner&amp;ved=0ahUKEwja9pr05_bdAhWHJsAKHYN_CT8QMwg6KAAwAA&amp;iact=mrc&amp;uact=8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488"/>
            <a:ext cx="9144000" cy="3899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33768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270" y="2564904"/>
            <a:ext cx="9144000" cy="673390"/>
          </a:xfrm>
        </p:spPr>
        <p:txBody>
          <a:bodyPr/>
          <a:lstStyle/>
          <a:p>
            <a:pPr algn="ctr" eaLnBrk="1" hangingPunct="1"/>
            <a:r>
              <a:rPr lang="en-GB" sz="3200" dirty="0">
                <a:solidFill>
                  <a:schemeClr val="bg1"/>
                </a:solidFill>
              </a:rPr>
              <a:t>Neither shaken, nor stirred…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‘The perfect cocktail for project professionals’</a:t>
            </a:r>
            <a:endParaRPr lang="en-US" sz="900" b="1" i="1" baseline="30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86859"/>
            <a:ext cx="5344591" cy="173367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580082"/>
            <a:ext cx="9143999" cy="152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Want to know more?</a:t>
            </a:r>
          </a:p>
          <a:p>
            <a:pPr algn="ctr" eaLnBrk="1" hangingPunct="1"/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Register on stand 111 for </a:t>
            </a:r>
            <a:r>
              <a:rPr lang="en-GB" sz="2000" b="1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free</a:t>
            </a:r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 e-learning for</a:t>
            </a:r>
          </a:p>
          <a:p>
            <a:pPr algn="ctr" eaLnBrk="1" hangingPunct="1"/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PRINCE2</a:t>
            </a:r>
            <a:r>
              <a:rPr lang="en-GB" sz="2000" i="0" kern="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®</a:t>
            </a:r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, MSP</a:t>
            </a:r>
            <a:r>
              <a:rPr lang="en-GB" sz="2000" i="0" kern="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®</a:t>
            </a:r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, APM, PRINCE2 Agile</a:t>
            </a:r>
            <a:r>
              <a:rPr lang="en-GB" sz="2000" i="0" kern="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®</a:t>
            </a:r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GB" sz="2000" i="0" kern="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AgilePM</a:t>
            </a:r>
            <a:r>
              <a:rPr lang="en-GB" sz="2000" i="0" kern="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®</a:t>
            </a:r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 and ITIL</a:t>
            </a:r>
            <a:r>
              <a:rPr lang="en-GB" sz="2000" i="0" kern="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®</a:t>
            </a:r>
            <a:endParaRPr lang="en-GB" sz="2000" i="0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6"/>
          <p:cNvSpPr>
            <a:spLocks noGrp="1" noChangeArrowheads="1"/>
          </p:cNvSpPr>
          <p:nvPr>
            <p:ph type="title"/>
          </p:nvPr>
        </p:nvSpPr>
        <p:spPr>
          <a:xfrm>
            <a:off x="457200" y="457508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2800" kern="12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71880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i="0" dirty="0">
                <a:solidFill>
                  <a:srgbClr val="0070C0"/>
                </a:solidFill>
                <a:latin typeface="+mn-lt"/>
              </a:rPr>
              <a:t>Portfolio, Programme and Project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i="0" dirty="0">
                <a:solidFill>
                  <a:srgbClr val="0070C0"/>
                </a:solidFill>
                <a:latin typeface="+mn-lt"/>
              </a:rPr>
              <a:t>Management Best Practice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2000" i="0" dirty="0">
              <a:solidFill>
                <a:srgbClr val="0070C0"/>
              </a:solidFill>
              <a:latin typeface="+mn-lt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70C0"/>
                </a:solidFill>
                <a:latin typeface="+mn-lt"/>
              </a:rPr>
              <a:t>Overview of partner organisations in the PPM community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70C0"/>
                </a:solidFill>
                <a:latin typeface="+mn-lt"/>
              </a:rPr>
              <a:t>Portfolio, Programme and Project Management (PPM) Framework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70C0"/>
                </a:solidFill>
                <a:latin typeface="+mn-lt"/>
              </a:rPr>
              <a:t>How other methods and approaches interact with PPM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67544" y="980728"/>
            <a:ext cx="6275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 descr="Image result for AXELOS Strategic Partner">
            <a:hlinkClick r:id="rId3"/>
            <a:extLst>
              <a:ext uri="{FF2B5EF4-FFF2-40B4-BE49-F238E27FC236}">
                <a16:creationId xmlns:a16="http://schemas.microsoft.com/office/drawing/2014/main" id="{3E0CC0F3-A46F-4AAC-B20B-7B11ED91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53" y="6400492"/>
            <a:ext cx="973435" cy="3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01358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6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2800" kern="12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Who’s Who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2824065" y="1124744"/>
            <a:ext cx="3370258" cy="755329"/>
          </a:xfrm>
          <a:prstGeom prst="rect">
            <a:avLst/>
          </a:prstGeom>
          <a:gradFill rotWithShape="1">
            <a:gsLst>
              <a:gs pos="0">
                <a:srgbClr val="FFFFFE"/>
              </a:gs>
              <a:gs pos="100000">
                <a:srgbClr val="FFFFFE">
                  <a:gamma/>
                  <a:shade val="83137"/>
                  <a:invGamma/>
                </a:srgbClr>
              </a:gs>
            </a:gsLst>
            <a:lin ang="5400000" scaled="1"/>
          </a:gradFill>
          <a:ln w="9525" algn="in">
            <a:solidFill>
              <a:srgbClr val="837D79"/>
            </a:solidFill>
            <a:miter lim="800000"/>
            <a:headEnd/>
            <a:tailEnd/>
          </a:ln>
          <a:effectLst>
            <a:outerShdw dist="107763" dir="2700000" algn="ctr" rotWithShape="0">
              <a:srgbClr val="CCCCCC"/>
            </a:outerShdw>
          </a:effectLst>
        </p:spPr>
        <p:txBody>
          <a:bodyPr lIns="36576" tIns="36576" rIns="36576" bIns="36576"/>
          <a:lstStyle/>
          <a:p>
            <a:pPr>
              <a:defRPr/>
            </a:pPr>
            <a:endParaRPr lang="en-GB" sz="2400" i="0" dirty="0">
              <a:solidFill>
                <a:srgbClr val="982E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i="0" dirty="0">
                <a:solidFill>
                  <a:srgbClr val="A22E41"/>
                </a:solidFill>
                <a:latin typeface="+mn-lt"/>
              </a:rPr>
              <a:t>Method Owners</a:t>
            </a:r>
            <a:endParaRPr lang="en-US" i="0" dirty="0">
              <a:solidFill>
                <a:srgbClr val="A22E41"/>
              </a:solidFill>
              <a:latin typeface="+mn-lt"/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2824065" y="5049935"/>
            <a:ext cx="3370258" cy="755329"/>
          </a:xfrm>
          <a:prstGeom prst="rect">
            <a:avLst/>
          </a:prstGeom>
          <a:gradFill rotWithShape="1">
            <a:gsLst>
              <a:gs pos="0">
                <a:srgbClr val="FFFFFE"/>
              </a:gs>
              <a:gs pos="100000">
                <a:srgbClr val="FFFFFE">
                  <a:gamma/>
                  <a:shade val="83137"/>
                  <a:invGamma/>
                </a:srgbClr>
              </a:gs>
            </a:gsLst>
            <a:lin ang="5400000" scaled="1"/>
          </a:gradFill>
          <a:ln w="9525" algn="in">
            <a:solidFill>
              <a:srgbClr val="837D79"/>
            </a:solidFill>
            <a:miter lim="800000"/>
            <a:headEnd/>
            <a:tailEnd/>
          </a:ln>
          <a:effectLst>
            <a:outerShdw dist="107763" dir="2700000" algn="ctr" rotWithShape="0">
              <a:srgbClr val="CCCCCC"/>
            </a:outerShdw>
          </a:effectLst>
        </p:spPr>
        <p:txBody>
          <a:bodyPr lIns="36576" tIns="36576" rIns="36576" bIns="36576"/>
          <a:lstStyle/>
          <a:p>
            <a:pPr>
              <a:defRPr/>
            </a:pPr>
            <a:endParaRPr lang="en-GB" sz="2400" i="0" dirty="0">
              <a:solidFill>
                <a:srgbClr val="982E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i="0" dirty="0">
                <a:solidFill>
                  <a:srgbClr val="A22E41"/>
                </a:solidFill>
                <a:latin typeface="+mn-lt"/>
              </a:rPr>
              <a:t>Accredited Training</a:t>
            </a:r>
            <a:endParaRPr lang="en-US" i="0" dirty="0">
              <a:solidFill>
                <a:srgbClr val="A22E4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81607"/>
            <a:ext cx="1152128" cy="373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14" y="1202616"/>
            <a:ext cx="1288157" cy="2821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467544" y="980728"/>
            <a:ext cx="6275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179512" y="2936024"/>
            <a:ext cx="3370258" cy="755329"/>
          </a:xfrm>
          <a:prstGeom prst="rect">
            <a:avLst/>
          </a:prstGeom>
          <a:gradFill rotWithShape="1">
            <a:gsLst>
              <a:gs pos="0">
                <a:srgbClr val="FFFFFE"/>
              </a:gs>
              <a:gs pos="100000">
                <a:srgbClr val="FFFFFE">
                  <a:gamma/>
                  <a:shade val="83137"/>
                  <a:invGamma/>
                </a:srgbClr>
              </a:gs>
            </a:gsLst>
            <a:lin ang="5400000" scaled="1"/>
          </a:gradFill>
          <a:ln w="9525" algn="in">
            <a:solidFill>
              <a:srgbClr val="837D79"/>
            </a:solidFill>
            <a:miter lim="800000"/>
            <a:headEnd/>
            <a:tailEnd/>
          </a:ln>
          <a:effectLst>
            <a:outerShdw dist="107763" dir="2700000" algn="ctr" rotWithShape="0">
              <a:srgbClr val="CCCCCC"/>
            </a:outerShdw>
          </a:effectLst>
        </p:spPr>
        <p:txBody>
          <a:bodyPr lIns="36576" tIns="36576" rIns="36576" bIns="36576"/>
          <a:lstStyle/>
          <a:p>
            <a:pPr>
              <a:defRPr/>
            </a:pPr>
            <a:endParaRPr lang="en-GB" sz="2400" i="0" dirty="0">
              <a:solidFill>
                <a:srgbClr val="982E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i="0" dirty="0">
                <a:solidFill>
                  <a:srgbClr val="A22E41"/>
                </a:solidFill>
                <a:latin typeface="+mn-lt"/>
              </a:rPr>
              <a:t>Accreditation and Exams</a:t>
            </a:r>
            <a:endParaRPr lang="en-US" i="0" dirty="0">
              <a:solidFill>
                <a:srgbClr val="A22E41"/>
              </a:solidFill>
              <a:latin typeface="+mn-lt"/>
            </a:endParaRP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5494747" y="2924944"/>
            <a:ext cx="3370258" cy="755329"/>
          </a:xfrm>
          <a:prstGeom prst="rect">
            <a:avLst/>
          </a:prstGeom>
          <a:gradFill rotWithShape="1">
            <a:gsLst>
              <a:gs pos="0">
                <a:srgbClr val="FFFFFE"/>
              </a:gs>
              <a:gs pos="100000">
                <a:srgbClr val="FFFFFE">
                  <a:gamma/>
                  <a:shade val="83137"/>
                  <a:invGamma/>
                </a:srgbClr>
              </a:gs>
            </a:gsLst>
            <a:lin ang="5400000" scaled="1"/>
          </a:gradFill>
          <a:ln w="9525" algn="in">
            <a:solidFill>
              <a:srgbClr val="837D79"/>
            </a:solidFill>
            <a:miter lim="800000"/>
            <a:headEnd/>
            <a:tailEnd/>
          </a:ln>
          <a:effectLst>
            <a:outerShdw dist="107763" dir="2700000" algn="ctr" rotWithShape="0">
              <a:srgbClr val="CCCCCC"/>
            </a:outerShdw>
          </a:effectLst>
        </p:spPr>
        <p:txBody>
          <a:bodyPr lIns="36576" tIns="36576" rIns="36576" bIns="36576"/>
          <a:lstStyle/>
          <a:p>
            <a:pPr>
              <a:defRPr/>
            </a:pPr>
            <a:endParaRPr lang="en-GB" sz="2400" i="0" dirty="0">
              <a:solidFill>
                <a:srgbClr val="982E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i="0" dirty="0">
                <a:solidFill>
                  <a:srgbClr val="A22E41"/>
                </a:solidFill>
                <a:latin typeface="+mn-lt"/>
              </a:rPr>
              <a:t>Accreditation and Exams</a:t>
            </a:r>
            <a:endParaRPr lang="en-US" i="0" dirty="0">
              <a:solidFill>
                <a:srgbClr val="A22E4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3018523"/>
            <a:ext cx="1989648" cy="3166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05" y="2942054"/>
            <a:ext cx="1688479" cy="414938"/>
          </a:xfrm>
          <a:prstGeom prst="rect">
            <a:avLst/>
          </a:prstGeom>
        </p:spPr>
      </p:pic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1390291" y="3609775"/>
            <a:ext cx="3370258" cy="755329"/>
          </a:xfrm>
          <a:prstGeom prst="rect">
            <a:avLst/>
          </a:prstGeom>
          <a:gradFill rotWithShape="1">
            <a:gsLst>
              <a:gs pos="0">
                <a:srgbClr val="FFFFFE"/>
              </a:gs>
              <a:gs pos="100000">
                <a:srgbClr val="FFFFFE">
                  <a:gamma/>
                  <a:shade val="83137"/>
                  <a:invGamma/>
                </a:srgbClr>
              </a:gs>
            </a:gsLst>
            <a:lin ang="5400000" scaled="1"/>
          </a:gradFill>
          <a:ln w="9525" algn="in">
            <a:solidFill>
              <a:srgbClr val="837D79"/>
            </a:solidFill>
            <a:miter lim="800000"/>
            <a:headEnd/>
            <a:tailEnd/>
          </a:ln>
          <a:effectLst>
            <a:outerShdw dist="107763" dir="2700000" algn="ctr" rotWithShape="0">
              <a:srgbClr val="CCCCCC"/>
            </a:outerShdw>
          </a:effectLst>
        </p:spPr>
        <p:txBody>
          <a:bodyPr lIns="36576" tIns="36576" rIns="36576" bIns="36576"/>
          <a:lstStyle/>
          <a:p>
            <a:pPr>
              <a:defRPr/>
            </a:pPr>
            <a:endParaRPr lang="en-GB" sz="2400" i="0" dirty="0">
              <a:solidFill>
                <a:srgbClr val="982E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i="0" dirty="0">
                <a:solidFill>
                  <a:srgbClr val="A22E41"/>
                </a:solidFill>
                <a:latin typeface="+mn-lt"/>
              </a:rPr>
              <a:t>Accreditation and Exams</a:t>
            </a:r>
            <a:endParaRPr lang="en-US" i="0" dirty="0">
              <a:solidFill>
                <a:srgbClr val="A22E41"/>
              </a:solidFill>
              <a:latin typeface="+mn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01" y="3657651"/>
            <a:ext cx="1257275" cy="392737"/>
          </a:xfrm>
          <a:prstGeom prst="rect">
            <a:avLst/>
          </a:prstGeom>
        </p:spPr>
      </p:pic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2830451" y="2529655"/>
            <a:ext cx="3370258" cy="755329"/>
          </a:xfrm>
          <a:prstGeom prst="rect">
            <a:avLst/>
          </a:prstGeom>
          <a:gradFill rotWithShape="1">
            <a:gsLst>
              <a:gs pos="0">
                <a:srgbClr val="FFFFFE"/>
              </a:gs>
              <a:gs pos="100000">
                <a:srgbClr val="FFFFFE">
                  <a:gamma/>
                  <a:shade val="83137"/>
                  <a:invGamma/>
                </a:srgbClr>
              </a:gs>
            </a:gsLst>
            <a:lin ang="5400000" scaled="1"/>
          </a:gradFill>
          <a:ln w="9525" algn="in">
            <a:solidFill>
              <a:srgbClr val="837D79"/>
            </a:solidFill>
            <a:miter lim="800000"/>
            <a:headEnd/>
            <a:tailEnd/>
          </a:ln>
          <a:effectLst>
            <a:outerShdw dist="107763" dir="2700000" algn="ctr" rotWithShape="0">
              <a:srgbClr val="CCCCCC"/>
            </a:outerShdw>
          </a:effectLst>
        </p:spPr>
        <p:txBody>
          <a:bodyPr lIns="36576" tIns="36576" rIns="36576" bIns="36576"/>
          <a:lstStyle/>
          <a:p>
            <a:pPr>
              <a:defRPr/>
            </a:pPr>
            <a:endParaRPr lang="en-GB" sz="2400" i="0" dirty="0">
              <a:solidFill>
                <a:srgbClr val="982E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i="0" dirty="0">
                <a:solidFill>
                  <a:srgbClr val="A22E41"/>
                </a:solidFill>
                <a:latin typeface="+mn-lt"/>
              </a:rPr>
              <a:t>Accreditation and Exams</a:t>
            </a:r>
            <a:endParaRPr lang="en-US" i="0" dirty="0">
              <a:solidFill>
                <a:srgbClr val="A22E41"/>
              </a:solidFill>
              <a:latin typeface="+mn-lt"/>
            </a:endParaRPr>
          </a:p>
        </p:txBody>
      </p:sp>
      <p:sp>
        <p:nvSpPr>
          <p:cNvPr id="2" name="AutoShape 2" descr="Image result for apmg international"/>
          <p:cNvSpPr>
            <a:spLocks noChangeAspect="1" noChangeArrowheads="1"/>
          </p:cNvSpPr>
          <p:nvPr/>
        </p:nvSpPr>
        <p:spPr bwMode="auto">
          <a:xfrm>
            <a:off x="3772183" y="29673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4140713" y="3753791"/>
            <a:ext cx="3370258" cy="755329"/>
          </a:xfrm>
          <a:prstGeom prst="rect">
            <a:avLst/>
          </a:prstGeom>
          <a:gradFill rotWithShape="1">
            <a:gsLst>
              <a:gs pos="0">
                <a:srgbClr val="FFFFFE"/>
              </a:gs>
              <a:gs pos="100000">
                <a:srgbClr val="FFFFFE">
                  <a:gamma/>
                  <a:shade val="83137"/>
                  <a:invGamma/>
                </a:srgbClr>
              </a:gs>
            </a:gsLst>
            <a:lin ang="5400000" scaled="1"/>
          </a:gradFill>
          <a:ln w="9525" algn="in">
            <a:solidFill>
              <a:srgbClr val="837D79"/>
            </a:solidFill>
            <a:miter lim="800000"/>
            <a:headEnd/>
            <a:tailEnd/>
          </a:ln>
          <a:effectLst>
            <a:outerShdw dist="107763" dir="2700000" algn="ctr" rotWithShape="0">
              <a:srgbClr val="CCCCCC"/>
            </a:outerShdw>
          </a:effectLst>
        </p:spPr>
        <p:txBody>
          <a:bodyPr lIns="36576" tIns="36576" rIns="36576" bIns="36576"/>
          <a:lstStyle/>
          <a:p>
            <a:pPr>
              <a:defRPr/>
            </a:pPr>
            <a:endParaRPr lang="en-GB" sz="2400" i="0" dirty="0">
              <a:solidFill>
                <a:srgbClr val="982E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i="0" dirty="0">
                <a:solidFill>
                  <a:srgbClr val="A22E41"/>
                </a:solidFill>
                <a:latin typeface="+mn-lt"/>
              </a:rPr>
              <a:t>Accreditation and Exams</a:t>
            </a:r>
            <a:endParaRPr lang="en-US" i="0" dirty="0">
              <a:solidFill>
                <a:srgbClr val="A22E41"/>
              </a:solidFill>
              <a:latin typeface="+mn-lt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31" y="3824289"/>
            <a:ext cx="991112" cy="3396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572000" y="1880073"/>
            <a:ext cx="0" cy="649582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3" name="Picture 3" descr="Image result for AXELOS Strategic Partner">
            <a:hlinkClick r:id="rId9"/>
            <a:extLst>
              <a:ext uri="{FF2B5EF4-FFF2-40B4-BE49-F238E27FC236}">
                <a16:creationId xmlns:a16="http://schemas.microsoft.com/office/drawing/2014/main" id="{04C47BC5-ECEC-4B65-8980-4F09DE89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53" y="6400492"/>
            <a:ext cx="973435" cy="3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F16B4D8-1BB8-4327-95A5-29FB5B9524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04975" y="2564904"/>
            <a:ext cx="1143089" cy="3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1076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http://www.bluevisions.com.au/images/bv-p3m3-graphic.jpg">
            <a:extLst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6972" y="3276036"/>
            <a:ext cx="4266720" cy="1692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904288" y="2096834"/>
            <a:ext cx="1260000" cy="2178197"/>
          </a:xfrm>
          <a:prstGeom prst="roundRect">
            <a:avLst>
              <a:gd name="adj" fmla="val 0"/>
            </a:avLst>
          </a:prstGeom>
          <a:solidFill>
            <a:srgbClr val="6D356F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BBC</a:t>
            </a:r>
            <a:r>
              <a:rPr kumimoji="0" lang="en-GB" altLang="en-US" sz="9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Better Business Cases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499992" y="2095309"/>
            <a:ext cx="1260000" cy="4160251"/>
          </a:xfrm>
          <a:prstGeom prst="roundRect">
            <a:avLst>
              <a:gd name="adj" fmla="val 0"/>
            </a:avLst>
          </a:prstGeom>
          <a:solidFill>
            <a:srgbClr val="362714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P3O</a:t>
            </a:r>
            <a:r>
              <a:rPr kumimoji="0" lang="en-GB" altLang="en-US" sz="9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Programme &amp; Project Offices </a:t>
            </a:r>
            <a:r>
              <a:rPr kumimoji="0" lang="en-GB" altLang="en-US" sz="11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095976" y="2095311"/>
            <a:ext cx="1260000" cy="4160249"/>
          </a:xfrm>
          <a:prstGeom prst="roundRect">
            <a:avLst>
              <a:gd name="adj" fmla="val 0"/>
            </a:avLst>
          </a:prstGeom>
          <a:solidFill>
            <a:srgbClr val="00AE57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Change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Management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987824" y="5013176"/>
            <a:ext cx="4248472" cy="1137460"/>
          </a:xfrm>
          <a:prstGeom prst="roundRect">
            <a:avLst>
              <a:gd name="adj" fmla="val 0"/>
            </a:avLst>
          </a:prstGeom>
          <a:solidFill>
            <a:srgbClr val="593A7B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PRINCE2 Agile</a:t>
            </a:r>
            <a:r>
              <a:rPr kumimoji="0" lang="en-GB" altLang="en-US" sz="1400" b="1" i="0" u="none" strike="noStrike" cap="none" normalizeH="0" baseline="3000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b="1" i="0" dirty="0">
              <a:solidFill>
                <a:srgbClr val="FFFFFE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b="1" i="0" dirty="0">
              <a:solidFill>
                <a:srgbClr val="FFFFFE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691680" y="2095312"/>
            <a:ext cx="1260000" cy="2197784"/>
          </a:xfrm>
          <a:prstGeom prst="roundRect">
            <a:avLst>
              <a:gd name="adj" fmla="val 0"/>
            </a:avLst>
          </a:prstGeom>
          <a:solidFill>
            <a:srgbClr val="50868E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err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M_o_R</a:t>
            </a:r>
            <a:r>
              <a:rPr kumimoji="0" lang="en-GB" altLang="en-US" sz="9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Management of Risk</a:t>
            </a:r>
            <a:r>
              <a:rPr kumimoji="0" lang="en-GB" altLang="en-US" sz="11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88076" y="2095312"/>
            <a:ext cx="1259588" cy="2197784"/>
          </a:xfrm>
          <a:prstGeom prst="roundRect">
            <a:avLst>
              <a:gd name="adj" fmla="val 0"/>
            </a:avLst>
          </a:prstGeom>
          <a:solidFill>
            <a:srgbClr val="AF3C38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err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MoV</a:t>
            </a:r>
            <a:r>
              <a:rPr kumimoji="0" lang="en-GB" altLang="en-US" sz="12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GB" altLang="en-US" sz="12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Management of Value</a:t>
            </a:r>
            <a:r>
              <a:rPr kumimoji="0" lang="en-GB" altLang="en-US" sz="105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392118" y="4276644"/>
            <a:ext cx="2844177" cy="592516"/>
          </a:xfrm>
          <a:prstGeom prst="roundRect">
            <a:avLst>
              <a:gd name="adj" fmla="val 0"/>
            </a:avLst>
          </a:prstGeom>
          <a:solidFill>
            <a:srgbClr val="660033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APM / PMI / IPMA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Proj</a:t>
            </a:r>
            <a:r>
              <a:rPr lang="en-GB" altLang="en-US" sz="1050" b="1" i="0" dirty="0">
                <a:solidFill>
                  <a:srgbClr val="FFFFFE"/>
                </a:solidFill>
                <a:latin typeface="Arial" panose="020B0604020202020204" pitchFamily="34" charset="0"/>
              </a:rPr>
              <a:t>ect</a:t>
            </a:r>
            <a:r>
              <a:rPr lang="en-GB" altLang="en-US" sz="1100" b="1" i="0" dirty="0">
                <a:solidFill>
                  <a:srgbClr val="FFFFFE"/>
                </a:solidFill>
                <a:latin typeface="Arial" panose="020B0604020202020204" pitchFamily="34" charset="0"/>
              </a:rPr>
              <a:t> 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Management </a:t>
            </a:r>
            <a:r>
              <a:rPr kumimoji="0" lang="en-GB" altLang="en-US" sz="105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Body of Knowledge (techniques)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79512" y="2694252"/>
            <a:ext cx="5688632" cy="374708"/>
          </a:xfrm>
          <a:prstGeom prst="roundRect">
            <a:avLst>
              <a:gd name="adj" fmla="val 0"/>
            </a:avLst>
          </a:prstGeom>
          <a:solidFill>
            <a:srgbClr val="375589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 err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MoP</a:t>
            </a:r>
            <a:r>
              <a:rPr kumimoji="0" lang="en-GB" altLang="en-US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 - Portfolio Management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899592" y="3212976"/>
            <a:ext cx="5688632" cy="402761"/>
          </a:xfrm>
          <a:prstGeom prst="roundRect">
            <a:avLst>
              <a:gd name="adj" fmla="val 0"/>
            </a:avLst>
          </a:prstGeom>
          <a:solidFill>
            <a:srgbClr val="CCE4EF"/>
          </a:solidFill>
          <a:ln w="19050" algn="ctr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Arial" panose="020B0604020202020204" pitchFamily="34" charset="0"/>
              </a:rPr>
              <a:t>MSP</a:t>
            </a:r>
            <a:r>
              <a:rPr kumimoji="0" lang="en-GB" altLang="en-US" b="1" i="0" u="none" strike="noStrike" cap="none" normalizeH="0" baseline="30000" noProof="1">
                <a:ln>
                  <a:noFill/>
                </a:ln>
                <a:solidFill>
                  <a:srgbClr val="212120"/>
                </a:solidFill>
                <a:effectLst/>
                <a:latin typeface="Arial" panose="020B0604020202020204" pitchFamily="34" charset="0"/>
              </a:rPr>
              <a:t>®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Arial" panose="020B0604020202020204" pitchFamily="34" charset="0"/>
              </a:rPr>
              <a:t> - Programme Management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1619672" y="3774372"/>
            <a:ext cx="5616624" cy="374708"/>
          </a:xfrm>
          <a:prstGeom prst="roundRect">
            <a:avLst>
              <a:gd name="adj" fmla="val 0"/>
            </a:avLst>
          </a:prstGeom>
          <a:solidFill>
            <a:srgbClr val="593A7B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PRINCE2</a:t>
            </a:r>
            <a:r>
              <a:rPr kumimoji="0" lang="en-GB" altLang="en-US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 - Project Management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87824" y="5286589"/>
            <a:ext cx="4248471" cy="734699"/>
          </a:xfrm>
          <a:prstGeom prst="roundRect">
            <a:avLst>
              <a:gd name="adj" fmla="val 0"/>
            </a:avLst>
          </a:prstGeom>
          <a:solidFill>
            <a:srgbClr val="66ACCE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Arial" panose="020B0604020202020204" pitchFamily="34" charset="0"/>
              </a:rPr>
              <a:t>Agile - (development)</a:t>
            </a:r>
          </a:p>
          <a:p>
            <a:pPr algn="ctr"/>
            <a:r>
              <a:rPr lang="en-GB" altLang="en-US" sz="1400" b="1" i="0" dirty="0">
                <a:solidFill>
                  <a:srgbClr val="212120"/>
                </a:solidFill>
                <a:latin typeface="Arial" panose="020B0604020202020204" pitchFamily="34" charset="0"/>
              </a:rPr>
              <a:t>Scrum, DSDM, Kanban, Lean, etc.</a:t>
            </a:r>
          </a:p>
          <a:p>
            <a:pPr algn="ctr"/>
            <a:r>
              <a:rPr lang="en-GB" altLang="en-US" sz="1400" b="1" i="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</a:rPr>
              <a:t>AgilePM</a:t>
            </a:r>
            <a:r>
              <a:rPr lang="en-GB" altLang="en-US" sz="1400" b="1" i="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</a:rPr>
              <a:t> (PM Development)</a:t>
            </a:r>
            <a:endParaRPr lang="en-US" altLang="en-US" sz="1400" i="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endParaRPr lang="en-US" altLang="en-US" sz="1400" i="0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810" y="986236"/>
            <a:ext cx="8024935" cy="147732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GB" dirty="0"/>
              <a:t>Portfolio management addresses the fundamental questions: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/>
              <a:t>Are we doing the right things?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/>
              <a:t>Are we doing these things right?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/>
              <a:t>Most significantly, are we realising all the </a:t>
            </a:r>
            <a:r>
              <a:rPr lang="en-GB" b="1" dirty="0"/>
              <a:t>benefits</a:t>
            </a:r>
            <a:r>
              <a:rPr lang="en-GB" dirty="0"/>
              <a:t> in terms of more effective services and efficiency savings from the changes we are implementing?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27157" y="2616466"/>
            <a:ext cx="4891711" cy="120032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GB" dirty="0"/>
              <a:t>Programme Management enables you to align and co-ordinate projects within a programme of business change so that you can effectively support specific business strategies.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812" y="4117906"/>
            <a:ext cx="5277330" cy="92333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GB" dirty="0"/>
              <a:t>Project Management is the application of processes, methods, knowledge, skills and experience to deliver outputs in order to achieve the project objectives.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1157" y="6858000"/>
            <a:ext cx="245163" cy="284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395536" y="169168"/>
            <a:ext cx="822960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GB" sz="2400" i="0" kern="120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Portfolio, Programme &amp; Project</a:t>
            </a:r>
            <a:br>
              <a:rPr lang="en-GB" sz="2400" i="0" kern="120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en-GB" sz="2400" i="0" kern="120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Best Management Practice</a:t>
            </a:r>
            <a:endParaRPr lang="en-GB" sz="2400" i="0" kern="12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3" name="Picture 3" descr="Image result for AXELOS Strategic Partner">
            <a:hlinkClick r:id="rId4"/>
            <a:extLst>
              <a:ext uri="{FF2B5EF4-FFF2-40B4-BE49-F238E27FC236}">
                <a16:creationId xmlns:a16="http://schemas.microsoft.com/office/drawing/2014/main" id="{4776BFBF-F137-44F5-8610-EBE532ED7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53" y="6400492"/>
            <a:ext cx="973435" cy="3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60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/>
          <p:cNvSpPr>
            <a:spLocks noGrp="1" noChangeArrowheads="1"/>
          </p:cNvSpPr>
          <p:nvPr>
            <p:ph type="title"/>
          </p:nvPr>
        </p:nvSpPr>
        <p:spPr>
          <a:xfrm>
            <a:off x="455018" y="457508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GB" sz="2800" kern="12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Why SPOCE?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430335" cy="4351784"/>
          </a:xfrm>
        </p:spPr>
        <p:txBody>
          <a:bodyPr/>
          <a:lstStyle/>
          <a:p>
            <a:pPr marL="0" lvl="1" indent="0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None/>
            </a:pPr>
            <a:r>
              <a:rPr lang="en-GB" sz="1800" kern="1200" dirty="0">
                <a:solidFill>
                  <a:srgbClr val="0070C0"/>
                </a:solidFill>
              </a:rPr>
              <a:t>Of the most influential and respected training companies in the industry.</a:t>
            </a:r>
            <a:endParaRPr lang="en-GB" sz="600" kern="1200" dirty="0">
              <a:solidFill>
                <a:srgbClr val="0070C0"/>
              </a:solidFill>
            </a:endParaRPr>
          </a:p>
          <a:p>
            <a:pPr marL="0" lvl="1" indent="0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None/>
            </a:pPr>
            <a:endParaRPr lang="en-GB" sz="600" kern="1200" dirty="0">
              <a:solidFill>
                <a:srgbClr val="0070C0"/>
              </a:solidFill>
            </a:endParaRP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1st to be accredited for PRINCE2</a:t>
            </a:r>
            <a:r>
              <a:rPr lang="en-US" sz="1800" kern="1200" baseline="30000" dirty="0">
                <a:solidFill>
                  <a:srgbClr val="0070C0"/>
                </a:solidFill>
              </a:rPr>
              <a:t>®</a:t>
            </a:r>
            <a:endParaRPr lang="en-GB" sz="1800" kern="1200" dirty="0">
              <a:solidFill>
                <a:srgbClr val="0070C0"/>
              </a:solidFill>
              <a:ea typeface="+mn-ea"/>
              <a:cs typeface="+mn-cs"/>
            </a:endParaRP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to run a PRINCE2</a:t>
            </a:r>
            <a:r>
              <a:rPr lang="en-US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®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course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to run an MSP</a:t>
            </a:r>
            <a:r>
              <a:rPr lang="en-US" sz="1800" kern="1200" baseline="30000" dirty="0">
                <a:solidFill>
                  <a:srgbClr val="0070C0"/>
                </a:solidFill>
              </a:rPr>
              <a:t> ®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course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PRINCE2</a:t>
            </a:r>
            <a:r>
              <a:rPr lang="en-US" sz="1800" kern="1200" baseline="30000" dirty="0">
                <a:solidFill>
                  <a:srgbClr val="0070C0"/>
                </a:solidFill>
              </a:rPr>
              <a:t> ®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and MSP</a:t>
            </a:r>
            <a:r>
              <a:rPr lang="en-US" sz="1800" kern="1200" baseline="30000" dirty="0">
                <a:solidFill>
                  <a:srgbClr val="0070C0"/>
                </a:solidFill>
              </a:rPr>
              <a:t> ®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Practitioner e-learning 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to run a PRINCE2 Agile</a:t>
            </a:r>
            <a:r>
              <a:rPr lang="en-US" sz="1800" kern="1200" baseline="30000" dirty="0">
                <a:solidFill>
                  <a:srgbClr val="0070C0"/>
                </a:solidFill>
              </a:rPr>
              <a:t>®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course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AXELOS PPM Approved Courseware Provider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AXELOS Strategic Partner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</a:rPr>
              <a:t>st</a:t>
            </a:r>
            <a:r>
              <a:rPr lang="en-GB" sz="1800" kern="1200" dirty="0">
                <a:solidFill>
                  <a:srgbClr val="0070C0"/>
                </a:solidFill>
              </a:rPr>
              <a:t> PRINCE2 Agile</a:t>
            </a:r>
            <a:r>
              <a:rPr lang="en-US" sz="1800" kern="1200" baseline="30000" dirty="0">
                <a:solidFill>
                  <a:srgbClr val="0070C0"/>
                </a:solidFill>
              </a:rPr>
              <a:t>®</a:t>
            </a:r>
            <a:r>
              <a:rPr lang="en-GB" sz="1800" kern="1200" dirty="0">
                <a:solidFill>
                  <a:srgbClr val="0070C0"/>
                </a:solidFill>
              </a:rPr>
              <a:t> e-learning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5786100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buFont typeface="Wingdings" pitchFamily="2" charset="2"/>
              <a:buNone/>
            </a:pPr>
            <a:r>
              <a:rPr lang="en-GB" sz="2800" b="0" i="1" dirty="0">
                <a:solidFill>
                  <a:srgbClr val="A22E41"/>
                </a:solidFill>
              </a:rPr>
              <a:t> </a:t>
            </a:r>
            <a:r>
              <a:rPr lang="en-GB" sz="2000" i="1" dirty="0">
                <a:solidFill>
                  <a:srgbClr val="A22E41"/>
                </a:solidFill>
              </a:rPr>
              <a:t>True enthusiasts!  We deliver our events like it’s the first time, every time!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260">
            <a:off x="6187653" y="1781792"/>
            <a:ext cx="2416621" cy="34517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467544" y="980728"/>
            <a:ext cx="6275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3" descr="Image result for AXELOS Strategic Partner">
            <a:hlinkClick r:id="rId4"/>
            <a:extLst>
              <a:ext uri="{FF2B5EF4-FFF2-40B4-BE49-F238E27FC236}">
                <a16:creationId xmlns:a16="http://schemas.microsoft.com/office/drawing/2014/main" id="{786C674F-C925-4F5C-A6C9-8FC0A9F7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53" y="6400492"/>
            <a:ext cx="973435" cy="3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26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872"/>
            <a:ext cx="9144000" cy="3931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37"/>
            <a:ext cx="9144000" cy="3599647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4805" y="6399643"/>
            <a:ext cx="2411311" cy="41373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www.spoce.com</a:t>
            </a:r>
            <a:endParaRPr lang="en-GB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6093296"/>
            <a:ext cx="9143999" cy="38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The SPOCE Team are here to help!</a:t>
            </a:r>
            <a:endParaRPr lang="en-US" sz="2000" i="1" kern="0" baseline="30000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09" y="1112488"/>
            <a:ext cx="4177497" cy="1355090"/>
          </a:xfrm>
          <a:prstGeom prst="rect">
            <a:avLst/>
          </a:prstGeom>
        </p:spPr>
      </p:pic>
      <p:pic>
        <p:nvPicPr>
          <p:cNvPr id="9" name="Picture 3" descr="Image result for AXELOS Strategic Partner">
            <a:hlinkClick r:id="rId6"/>
            <a:extLst>
              <a:ext uri="{FF2B5EF4-FFF2-40B4-BE49-F238E27FC236}">
                <a16:creationId xmlns:a16="http://schemas.microsoft.com/office/drawing/2014/main" id="{E02C570C-C3EC-410C-A3EA-21738B09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525344"/>
            <a:ext cx="973435" cy="3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5859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">
      <a:dk1>
        <a:srgbClr val="0066FF"/>
      </a:dk1>
      <a:lt1>
        <a:srgbClr val="FFFFFF"/>
      </a:lt1>
      <a:dk2>
        <a:srgbClr val="000066"/>
      </a:dk2>
      <a:lt2>
        <a:srgbClr val="FFFFFF"/>
      </a:lt2>
      <a:accent1>
        <a:srgbClr val="6699FF"/>
      </a:accent1>
      <a:accent2>
        <a:srgbClr val="3333FF"/>
      </a:accent2>
      <a:accent3>
        <a:srgbClr val="AAAAB8"/>
      </a:accent3>
      <a:accent4>
        <a:srgbClr val="DADADA"/>
      </a:accent4>
      <a:accent5>
        <a:srgbClr val="B8CAFF"/>
      </a:accent5>
      <a:accent6>
        <a:srgbClr val="2D2DE7"/>
      </a:accent6>
      <a:hlink>
        <a:srgbClr val="FFCC00"/>
      </a:hlink>
      <a:folHlink>
        <a:srgbClr val="0000CC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382</Words>
  <Application>Microsoft Office PowerPoint</Application>
  <PresentationFormat>On-screen Show (4:3)</PresentationFormat>
  <Paragraphs>72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Trebuchet MS</vt:lpstr>
      <vt:lpstr>Wingdings</vt:lpstr>
      <vt:lpstr>Pixel</vt:lpstr>
      <vt:lpstr>Neither shaken, nor stirred… ‘The perfect cocktail for project professionals’</vt:lpstr>
      <vt:lpstr>Agenda</vt:lpstr>
      <vt:lpstr>Who’s Who</vt:lpstr>
      <vt:lpstr>PowerPoint Presentation</vt:lpstr>
      <vt:lpstr>Why SPOCE?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2018-10-13T04:31:15Z</dcterms:created>
  <dcterms:modified xsi:type="dcterms:W3CDTF">2018-10-13T04:31:26Z</dcterms:modified>
</cp:coreProperties>
</file>