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3" r:id="rId1"/>
    <p:sldMasterId id="2147483968" r:id="rId2"/>
  </p:sldMasterIdLst>
  <p:notesMasterIdLst>
    <p:notesMasterId r:id="rId20"/>
  </p:notesMasterIdLst>
  <p:handoutMasterIdLst>
    <p:handoutMasterId r:id="rId21"/>
  </p:handoutMasterIdLst>
  <p:sldIdLst>
    <p:sldId id="977" r:id="rId3"/>
    <p:sldId id="260" r:id="rId4"/>
    <p:sldId id="1038" r:id="rId5"/>
    <p:sldId id="1035" r:id="rId6"/>
    <p:sldId id="1036" r:id="rId7"/>
    <p:sldId id="261" r:id="rId8"/>
    <p:sldId id="1037" r:id="rId9"/>
    <p:sldId id="451" r:id="rId10"/>
    <p:sldId id="452" r:id="rId11"/>
    <p:sldId id="496" r:id="rId12"/>
    <p:sldId id="257" r:id="rId13"/>
    <p:sldId id="1034" r:id="rId14"/>
    <p:sldId id="1031" r:id="rId15"/>
    <p:sldId id="1032" r:id="rId16"/>
    <p:sldId id="1033" r:id="rId17"/>
    <p:sldId id="733" r:id="rId18"/>
    <p:sldId id="590" r:id="rId19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126" charset="0"/>
        <a:ea typeface="ヒラギノ角ゴ Pro W3" pitchFamily="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126" charset="0"/>
        <a:ea typeface="ヒラギノ角ゴ Pro W3" pitchFamily="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126" charset="0"/>
        <a:ea typeface="ヒラギノ角ゴ Pro W3" pitchFamily="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126" charset="0"/>
        <a:ea typeface="ヒラギノ角ゴ Pro W3" pitchFamily="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126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126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126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126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126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0A"/>
    <a:srgbClr val="FF9900"/>
    <a:srgbClr val="FF6699"/>
    <a:srgbClr val="009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780" autoAdjust="0"/>
  </p:normalViewPr>
  <p:slideViewPr>
    <p:cSldViewPr snapToGrid="0" snapToObjects="1">
      <p:cViewPr varScale="1">
        <p:scale>
          <a:sx n="64" d="100"/>
          <a:sy n="64" d="100"/>
        </p:scale>
        <p:origin x="564" y="40"/>
      </p:cViewPr>
      <p:guideLst>
        <p:guide orient="horz" pos="2636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6BBB18-8957-4668-B8DA-ABF582986D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403AC-3E07-4E95-B595-0705DE026F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2CB153-DDD6-4A22-ACE6-4470D9F9E9BC}" type="datetime1">
              <a:rPr lang="en-US" altLang="en-US"/>
              <a:pPr/>
              <a:t>9/24/2019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ADC50-544D-42AA-B9CA-B662B7622C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5BF58-C3AE-441D-AABC-4899BCB90C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7C6DBD-42A6-4695-9B42-42E5D9E3F8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0A59FF5-8A82-4454-A65E-1D6DB32F52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D5F71A9-2757-4121-8D37-26648FFA06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B57237-DB60-41AF-939A-E1006400E4F4}" type="datetime1">
              <a:rPr lang="en-US" altLang="en-US"/>
              <a:pPr/>
              <a:t>9/24/2019</a:t>
            </a:fld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C624CEB-B5C9-4E8F-8E77-D293C849E0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3974F78-1E88-4EBE-95E8-55E62E743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92C8CBA9-B489-4168-9F75-4EFE874F7E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4B86C214-8108-418A-8778-3C8ADD211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D5C10E-EA2C-4E8B-B8A3-67F5D0628C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ヒラギノ角ゴ Pro W3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14530"/>
            <a:ext cx="5122912" cy="1470025"/>
          </a:xfrm>
        </p:spPr>
        <p:txBody>
          <a:bodyPr>
            <a:normAutofit/>
          </a:bodyPr>
          <a:lstStyle>
            <a:lvl1pPr algn="l">
              <a:defRPr sz="2400" b="0" i="0">
                <a:solidFill>
                  <a:srgbClr val="81000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28875"/>
            <a:ext cx="5122912" cy="1752600"/>
          </a:xfrm>
        </p:spPr>
        <p:txBody>
          <a:bodyPr>
            <a:normAutofit/>
          </a:bodyPr>
          <a:lstStyle>
            <a:lvl1pPr marL="0" indent="0" algn="l">
              <a:buNone/>
              <a:defRPr sz="1875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43439" y="260352"/>
            <a:ext cx="3384946" cy="7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80113" y="2276872"/>
            <a:ext cx="3872459" cy="388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1E2107F-954F-41A6-A55A-17C65452CCE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‹#›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3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299"/>
            <a:ext cx="8229600" cy="977815"/>
          </a:xfrm>
        </p:spPr>
        <p:txBody>
          <a:bodyPr>
            <a:normAutofit/>
          </a:bodyPr>
          <a:lstStyle>
            <a:lvl1pPr algn="l">
              <a:defRPr sz="2100">
                <a:solidFill>
                  <a:srgbClr val="E74D18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174"/>
            <a:ext cx="8229600" cy="3918991"/>
          </a:xfrm>
        </p:spPr>
        <p:txBody>
          <a:bodyPr/>
          <a:lstStyle>
            <a:lvl1pPr marL="0" indent="0">
              <a:buFontTx/>
              <a:buNone/>
              <a:defRPr sz="1650">
                <a:solidFill>
                  <a:srgbClr val="810001"/>
                </a:solidFill>
                <a:latin typeface="Verdana"/>
                <a:cs typeface="Verdana"/>
              </a:defRPr>
            </a:lvl1pPr>
            <a:lvl2pPr>
              <a:defRPr sz="1500">
                <a:solidFill>
                  <a:srgbClr val="810001"/>
                </a:solidFill>
                <a:latin typeface="Verdana"/>
                <a:cs typeface="Verdana"/>
              </a:defRPr>
            </a:lvl2pPr>
            <a:lvl3pPr>
              <a:defRPr sz="1500">
                <a:solidFill>
                  <a:srgbClr val="810001"/>
                </a:solidFill>
                <a:latin typeface="Verdana"/>
                <a:cs typeface="Verdana"/>
              </a:defRPr>
            </a:lvl3pPr>
            <a:lvl4pPr>
              <a:defRPr sz="1500">
                <a:solidFill>
                  <a:srgbClr val="810001"/>
                </a:solidFill>
                <a:latin typeface="Verdana"/>
                <a:cs typeface="Verdana"/>
              </a:defRPr>
            </a:lvl4pPr>
            <a:lvl5pPr>
              <a:defRPr sz="1500">
                <a:solidFill>
                  <a:srgbClr val="81000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84889" y="432457"/>
            <a:ext cx="2231528" cy="45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1E2107F-954F-41A6-A55A-17C65452CCE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‹#›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6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431800"/>
            <a:ext cx="22320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32626" y="6400801"/>
            <a:ext cx="16541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9pPr>
          </a:lstStyle>
          <a:p>
            <a:pPr algn="r" eaLnBrk="1" hangingPunct="1"/>
            <a:fld id="{67FA5883-11ED-4378-9C2C-1E3488851B4E}" type="slidenum">
              <a:rPr lang="en-GB" altLang="en-US" sz="9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299"/>
            <a:ext cx="8229600" cy="977815"/>
          </a:xfrm>
        </p:spPr>
        <p:txBody>
          <a:bodyPr>
            <a:normAutofit/>
          </a:bodyPr>
          <a:lstStyle>
            <a:lvl1pPr algn="l">
              <a:defRPr sz="2100">
                <a:solidFill>
                  <a:srgbClr val="E74D18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174"/>
            <a:ext cx="8229600" cy="3918991"/>
          </a:xfrm>
        </p:spPr>
        <p:txBody>
          <a:bodyPr/>
          <a:lstStyle>
            <a:lvl1pPr marL="0" indent="0">
              <a:buFontTx/>
              <a:buNone/>
              <a:defRPr sz="1650">
                <a:solidFill>
                  <a:srgbClr val="810001"/>
                </a:solidFill>
                <a:latin typeface="Verdana"/>
                <a:cs typeface="Verdana"/>
              </a:defRPr>
            </a:lvl1pPr>
            <a:lvl2pPr>
              <a:defRPr sz="1500">
                <a:solidFill>
                  <a:srgbClr val="810001"/>
                </a:solidFill>
                <a:latin typeface="Verdana"/>
                <a:cs typeface="Verdana"/>
              </a:defRPr>
            </a:lvl2pPr>
            <a:lvl3pPr>
              <a:defRPr sz="1500">
                <a:solidFill>
                  <a:srgbClr val="810001"/>
                </a:solidFill>
                <a:latin typeface="Verdana"/>
                <a:cs typeface="Verdana"/>
              </a:defRPr>
            </a:lvl3pPr>
            <a:lvl4pPr>
              <a:defRPr sz="1500">
                <a:solidFill>
                  <a:srgbClr val="810001"/>
                </a:solidFill>
                <a:latin typeface="Verdana"/>
                <a:cs typeface="Verdana"/>
              </a:defRPr>
            </a:lvl4pPr>
            <a:lvl5pPr>
              <a:defRPr sz="1500">
                <a:solidFill>
                  <a:srgbClr val="81000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54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3CC30-1F66-4C9F-A375-EFF4B543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A856-905A-4C72-9817-0C18D4CAF136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218C5-C6F9-4A56-857D-7C1DD896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85673-D8DE-4457-BE2B-85BF1FF7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7D64-0CC0-4C08-8A9D-BA29A052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0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2130439"/>
            <a:ext cx="8137525" cy="65906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3831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B1B4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6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55795"/>
            <a:ext cx="8183562" cy="666951"/>
          </a:xfrm>
          <a:prstGeom prst="rect">
            <a:avLst/>
          </a:prstGeom>
        </p:spPr>
        <p:txBody>
          <a:bodyPr/>
          <a:lstStyle>
            <a:lvl1pPr>
              <a:defRPr sz="3600" b="0" i="0" spc="80" baseline="0">
                <a:solidFill>
                  <a:srgbClr val="264394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600202"/>
            <a:ext cx="8137525" cy="4024313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400"/>
            </a:lvl1pPr>
            <a:lvl2pPr>
              <a:buClr>
                <a:srgbClr val="FF8C00"/>
              </a:buClr>
              <a:defRPr sz="2200"/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/>
            </a:lvl3pPr>
            <a:lvl4pPr>
              <a:buClr>
                <a:srgbClr val="FF8C00"/>
              </a:buClr>
              <a:defRPr sz="1600"/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5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156436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/>
            <a:r>
              <a:rPr lang="en-US"/>
              <a:t>‹#›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176" y="6356352"/>
            <a:ext cx="152062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/>
            <a:fld id="{C1E2107F-954F-41A6-A55A-17C65452CCE3}" type="slidenum">
              <a:rPr lang="en-GB" smtClean="0"/>
              <a:pPr defTabSz="3429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7C44A6-6F5D-4EF5-93BB-1B7F932E4A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457200"/>
            <a:ext cx="8137525" cy="66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613B0C-9EC2-47CF-ABFB-A82D92E5E0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600200"/>
            <a:ext cx="813752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pic>
        <p:nvPicPr>
          <p:cNvPr id="1028" name="Picture 10" descr="APM Group logo white.eps">
            <a:extLst>
              <a:ext uri="{FF2B5EF4-FFF2-40B4-BE49-F238E27FC236}">
                <a16:creationId xmlns:a16="http://schemas.microsoft.com/office/drawing/2014/main" id="{97B145F8-165B-4AE4-B877-18CE615A22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96013"/>
            <a:ext cx="14525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2810B5-C9F6-4B63-AE1B-F5C3E25271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38638" y="6261100"/>
            <a:ext cx="43180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Grande" charset="0"/>
                <a:ea typeface="Genev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Grande" charset="0"/>
                <a:ea typeface="Genev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Grande" charset="0"/>
                <a:ea typeface="Genev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Grande" charset="0"/>
                <a:ea typeface="Genev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Grande" charset="0"/>
                <a:ea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0"/>
              </a:defRPr>
            </a:lvl9pPr>
          </a:lstStyle>
          <a:p>
            <a:pPr eaLnBrk="1" hangingPunct="1">
              <a:defRPr/>
            </a:pPr>
            <a:fld id="{82E4769E-4F5C-4203-ADD0-E949D680D0CB}" type="slidenum">
              <a:rPr lang="en-GB" altLang="en-US" smtClean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pPr eaLnBrk="1" hangingPunct="1">
                <a:defRPr/>
              </a:pPr>
              <a:t>‹#›</a:t>
            </a:fld>
            <a:endParaRPr lang="en-GB" altLang="en-US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30" name="Straight Connector 11">
            <a:extLst>
              <a:ext uri="{FF2B5EF4-FFF2-40B4-BE49-F238E27FC236}">
                <a16:creationId xmlns:a16="http://schemas.microsoft.com/office/drawing/2014/main" id="{A37BEE8A-8CF9-4885-AC41-275D9598A776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9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21DC3A-7E0B-4C3A-A3E7-5B848F28C9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35675"/>
            <a:ext cx="9144000" cy="822325"/>
          </a:xfrm>
          <a:prstGeom prst="rect">
            <a:avLst/>
          </a:prstGeom>
          <a:gradFill rotWithShape="1">
            <a:gsLst>
              <a:gs pos="0">
                <a:srgbClr val="0B1B47"/>
              </a:gs>
              <a:gs pos="33000">
                <a:srgbClr val="0B1B47"/>
              </a:gs>
              <a:gs pos="100000">
                <a:srgbClr val="264394"/>
              </a:gs>
            </a:gsLst>
            <a:lin ang="17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Picture 17">
            <a:extLst>
              <a:ext uri="{FF2B5EF4-FFF2-40B4-BE49-F238E27FC236}">
                <a16:creationId xmlns:a16="http://schemas.microsoft.com/office/drawing/2014/main" id="{36236382-8DB3-4C87-935D-FADED78493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6300788"/>
            <a:ext cx="27749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>
            <a:extLst>
              <a:ext uri="{FF2B5EF4-FFF2-40B4-BE49-F238E27FC236}">
                <a16:creationId xmlns:a16="http://schemas.microsoft.com/office/drawing/2014/main" id="{07E9F999-FC0B-4BE4-95FE-CF64DD556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675"/>
            <a:ext cx="2449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FB340-8BA6-4516-9FE4-A1A496850EB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65125" y="6313488"/>
            <a:ext cx="2917825" cy="2667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l">
              <a:defRPr/>
            </a:pPr>
            <a:r>
              <a:rPr lang="en-GB" sz="1600" spc="90" dirty="0">
                <a:latin typeface="Arial" panose="020B0604020202020204" pitchFamily="34" charset="0"/>
                <a:cs typeface="Arial" panose="020B0604020202020204" pitchFamily="34" charset="0"/>
              </a:rPr>
              <a:t>apmg-international.com</a:t>
            </a:r>
            <a:endParaRPr lang="en-US" sz="16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9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spc="80">
          <a:solidFill>
            <a:srgbClr val="264394"/>
          </a:solidFill>
          <a:latin typeface="Arial" panose="020B0604020202020204" pitchFamily="34" charset="0"/>
          <a:ea typeface="Helvetica Neue Thin" panose="020B0403020202020204" pitchFamily="34" charset="0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4394"/>
          </a:solidFill>
          <a:latin typeface="Arial" panose="020B0604020202020204" pitchFamily="34" charset="0"/>
          <a:ea typeface="Helvetica Neue Thin" panose="020B0403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4394"/>
          </a:solidFill>
          <a:latin typeface="Arial" panose="020B0604020202020204" pitchFamily="34" charset="0"/>
          <a:ea typeface="Helvetica Neue Thin" panose="020B0403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4394"/>
          </a:solidFill>
          <a:latin typeface="Arial" panose="020B0604020202020204" pitchFamily="34" charset="0"/>
          <a:ea typeface="Helvetica Neue Thin" panose="020B0403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4394"/>
          </a:solidFill>
          <a:latin typeface="Arial" panose="020B0604020202020204" pitchFamily="34" charset="0"/>
          <a:ea typeface="Helvetica Neue Thin" panose="020B0403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-106" charset="0"/>
          <a:ea typeface="Geneva" pitchFamily="-10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-106" charset="0"/>
          <a:ea typeface="Geneva" pitchFamily="-10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-106" charset="0"/>
          <a:ea typeface="Geneva" pitchFamily="-10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-106" charset="0"/>
          <a:ea typeface="Geneva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A9A3E"/>
        </a:buClr>
        <a:buBlip>
          <a:blip r:embed="rId8"/>
        </a:buBlip>
        <a:defRPr sz="3200" kern="1200">
          <a:solidFill>
            <a:srgbClr val="0B1B47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A9A3E"/>
        </a:buClr>
        <a:buFont typeface="Arial" panose="020B0604020202020204" pitchFamily="34" charset="0"/>
        <a:buChar char="–"/>
        <a:defRPr sz="2800" kern="1200">
          <a:solidFill>
            <a:srgbClr val="0B1B47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A9A3E"/>
        </a:buClr>
        <a:buBlip>
          <a:blip r:embed="rId8"/>
        </a:buBlip>
        <a:defRPr sz="2400" kern="1200">
          <a:solidFill>
            <a:srgbClr val="0B1B47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A9A3E"/>
        </a:buClr>
        <a:buFont typeface="Arial" panose="020B0604020202020204" pitchFamily="34" charset="0"/>
        <a:buChar char="–"/>
        <a:defRPr sz="2000" kern="1200">
          <a:solidFill>
            <a:srgbClr val="0B1B47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A9A3E"/>
        </a:buClr>
        <a:buBlip>
          <a:blip r:embed="rId8"/>
        </a:buBlip>
        <a:defRPr sz="2000" kern="1200">
          <a:solidFill>
            <a:srgbClr val="0B1B47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e-management-institute.com/" TargetMode="External"/><Relationship Id="rId2" Type="http://schemas.openxmlformats.org/officeDocument/2006/relationships/hyperlink" Target="http://www.agilechangemanagement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B9D9-C532-4EBD-889B-C6FDDC708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Agile Change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B6DF8-DFE9-4FE8-ADE6-E55EE16604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Presenter: Melanie Franklin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D86CC-76E4-4B68-A4DA-1BC6438BE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E2107F-954F-41A6-A55A-17C65452CCE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2B25B-6130-4738-B53A-6C386F69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on-time delivery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49250C-E8DC-2F47-84FF-E5E572E3840E}"/>
              </a:ext>
            </a:extLst>
          </p:cNvPr>
          <p:cNvGrpSpPr/>
          <p:nvPr/>
        </p:nvGrpSpPr>
        <p:grpSpPr>
          <a:xfrm>
            <a:off x="107950" y="2016205"/>
            <a:ext cx="9070007" cy="3420832"/>
            <a:chOff x="200255" y="1399500"/>
            <a:chExt cx="12093343" cy="456110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0C5B6BB-6F46-F742-B4FC-CD5F5B825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0255" y="2285014"/>
              <a:ext cx="12048066" cy="129679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394D200-0F55-E247-87AA-FD425F18B4F3}"/>
                </a:ext>
              </a:extLst>
            </p:cNvPr>
            <p:cNvSpPr/>
            <p:nvPr/>
          </p:nvSpPr>
          <p:spPr>
            <a:xfrm>
              <a:off x="1593692" y="2663123"/>
              <a:ext cx="1866899" cy="492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Iteration 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8C0F8F-D470-C846-8D8A-3CAEC740D4AF}"/>
                </a:ext>
              </a:extLst>
            </p:cNvPr>
            <p:cNvSpPr/>
            <p:nvPr/>
          </p:nvSpPr>
          <p:spPr>
            <a:xfrm>
              <a:off x="4099260" y="2659596"/>
              <a:ext cx="2997200" cy="492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Iteration 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BE21622-89DD-9D43-A4FB-55F36D0F5FC6}"/>
                </a:ext>
              </a:extLst>
            </p:cNvPr>
            <p:cNvSpPr/>
            <p:nvPr/>
          </p:nvSpPr>
          <p:spPr>
            <a:xfrm>
              <a:off x="7397336" y="2664460"/>
              <a:ext cx="1866899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Iteration 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4B8849-FBC3-E247-944F-ABBBD938CD61}"/>
                </a:ext>
              </a:extLst>
            </p:cNvPr>
            <p:cNvSpPr/>
            <p:nvPr/>
          </p:nvSpPr>
          <p:spPr>
            <a:xfrm>
              <a:off x="9581735" y="2659595"/>
              <a:ext cx="2171700" cy="492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Iteration 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709871-EBE6-6843-9DF8-1C83359BAC96}"/>
                </a:ext>
              </a:extLst>
            </p:cNvPr>
            <p:cNvSpPr/>
            <p:nvPr/>
          </p:nvSpPr>
          <p:spPr>
            <a:xfrm>
              <a:off x="280274" y="2663123"/>
              <a:ext cx="863600" cy="492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It. 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8C21A0D-39E2-2546-B5E8-94597BD2E4B7}"/>
                </a:ext>
              </a:extLst>
            </p:cNvPr>
            <p:cNvSpPr/>
            <p:nvPr/>
          </p:nvSpPr>
          <p:spPr>
            <a:xfrm>
              <a:off x="1933573" y="1480301"/>
              <a:ext cx="1123951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5 weeks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030C48-A674-6044-868C-4819646D87D4}"/>
                </a:ext>
              </a:extLst>
            </p:cNvPr>
            <p:cNvSpPr/>
            <p:nvPr/>
          </p:nvSpPr>
          <p:spPr>
            <a:xfrm>
              <a:off x="4016991" y="1399500"/>
              <a:ext cx="1123951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10 weeks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28DDF4-2320-2440-9654-BBA838CA0DEB}"/>
                </a:ext>
              </a:extLst>
            </p:cNvPr>
            <p:cNvSpPr/>
            <p:nvPr/>
          </p:nvSpPr>
          <p:spPr>
            <a:xfrm>
              <a:off x="6027455" y="1411369"/>
              <a:ext cx="1123951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15 weeks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B07ECB-64D8-464F-A7B1-FB727C5A5769}"/>
                </a:ext>
              </a:extLst>
            </p:cNvPr>
            <p:cNvSpPr/>
            <p:nvPr/>
          </p:nvSpPr>
          <p:spPr>
            <a:xfrm>
              <a:off x="8153400" y="1399500"/>
              <a:ext cx="1123951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20 weeks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C41CD5-387E-F34C-8D9C-FAAC105421F2}"/>
                </a:ext>
              </a:extLst>
            </p:cNvPr>
            <p:cNvSpPr/>
            <p:nvPr/>
          </p:nvSpPr>
          <p:spPr>
            <a:xfrm>
              <a:off x="10342496" y="1399500"/>
              <a:ext cx="1123951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25 weeks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BD8CD7E-E2BB-5D4B-9C31-F45DF6E9A3EF}"/>
                </a:ext>
              </a:extLst>
            </p:cNvPr>
            <p:cNvSpPr/>
            <p:nvPr/>
          </p:nvSpPr>
          <p:spPr>
            <a:xfrm>
              <a:off x="273046" y="3621506"/>
              <a:ext cx="2222503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Milestone:</a:t>
              </a:r>
            </a:p>
            <a:p>
              <a:pPr marL="25313" indent="-106313" algn="ctr">
                <a:buClr>
                  <a:srgbClr val="D46D21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Scope agreed</a:t>
              </a:r>
            </a:p>
            <a:p>
              <a:pPr marL="25313" indent="-106313" algn="ctr">
                <a:buClr>
                  <a:srgbClr val="D46D21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High level plan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33C1BB-3CB5-C643-9674-0F4961793177}"/>
                </a:ext>
              </a:extLst>
            </p:cNvPr>
            <p:cNvSpPr/>
            <p:nvPr/>
          </p:nvSpPr>
          <p:spPr>
            <a:xfrm>
              <a:off x="2508246" y="3621505"/>
              <a:ext cx="263269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Milestone:</a:t>
              </a:r>
            </a:p>
            <a:p>
              <a:pPr marL="25313" indent="-106313" algn="ctr">
                <a:buClr>
                  <a:srgbClr val="D46D21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Data transfer plan</a:t>
              </a:r>
            </a:p>
            <a:p>
              <a:pPr marL="25313" indent="-106313" algn="ctr">
                <a:buClr>
                  <a:srgbClr val="D46D21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Process identified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F929C7-59DA-7343-929B-FCA7780FC5E7}"/>
                </a:ext>
              </a:extLst>
            </p:cNvPr>
            <p:cNvSpPr/>
            <p:nvPr/>
          </p:nvSpPr>
          <p:spPr>
            <a:xfrm>
              <a:off x="5607046" y="3621507"/>
              <a:ext cx="2546355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Milestone:</a:t>
              </a:r>
            </a:p>
            <a:p>
              <a:pPr marL="25313" indent="-106313" algn="ctr">
                <a:buClr>
                  <a:srgbClr val="D46D21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Transfer data</a:t>
              </a:r>
            </a:p>
            <a:p>
              <a:pPr marL="25313" indent="-106313" algn="ctr">
                <a:buClr>
                  <a:srgbClr val="D46D21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Create new processes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113433-E762-7643-81B8-F1E374CA7EBE}"/>
                </a:ext>
              </a:extLst>
            </p:cNvPr>
            <p:cNvSpPr/>
            <p:nvPr/>
          </p:nvSpPr>
          <p:spPr>
            <a:xfrm>
              <a:off x="7991057" y="3675205"/>
              <a:ext cx="254635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Milestone:</a:t>
              </a:r>
            </a:p>
            <a:p>
              <a:pPr marL="25313" indent="-106313" algn="ctr">
                <a:buClr>
                  <a:srgbClr val="D46D21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Roll-out</a:t>
              </a:r>
              <a:br>
                <a:rPr lang="en-GB" sz="1800" dirty="0">
                  <a:solidFill>
                    <a:srgbClr val="222D7F"/>
                  </a:solidFill>
                  <a:latin typeface="+mj-lt"/>
                </a:rPr>
              </a:b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1</a:t>
              </a:r>
              <a:r>
                <a:rPr lang="en-GB" sz="1800" baseline="30000" dirty="0">
                  <a:solidFill>
                    <a:srgbClr val="222D7F"/>
                  </a:solidFill>
                  <a:latin typeface="+mj-lt"/>
                </a:rPr>
                <a:t>st</a:t>
              </a: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 wave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372D124-A9F2-1A4A-8446-ECC8ACBB750E}"/>
                </a:ext>
              </a:extLst>
            </p:cNvPr>
            <p:cNvSpPr/>
            <p:nvPr/>
          </p:nvSpPr>
          <p:spPr>
            <a:xfrm>
              <a:off x="10207485" y="3621506"/>
              <a:ext cx="2086113" cy="2339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2D7F"/>
                  </a:solidFill>
                </a:rPr>
                <a:t>Milestone:</a:t>
              </a:r>
            </a:p>
            <a:p>
              <a:pPr marL="25313" indent="-106313" algn="ctr">
                <a:buClr>
                  <a:srgbClr val="D46D21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Roll-out across</a:t>
              </a:r>
              <a:br>
                <a:rPr lang="en-GB" sz="1800" dirty="0">
                  <a:solidFill>
                    <a:srgbClr val="222D7F"/>
                  </a:solidFill>
                  <a:latin typeface="+mj-lt"/>
                </a:rPr>
              </a:br>
              <a:r>
                <a:rPr lang="en-GB" sz="1800" dirty="0">
                  <a:solidFill>
                    <a:srgbClr val="222D7F"/>
                  </a:solidFill>
                  <a:latin typeface="+mj-lt"/>
                </a:rPr>
                <a:t>whole organization</a:t>
              </a:r>
              <a:br>
                <a:rPr lang="en-GB" sz="1800" dirty="0">
                  <a:solidFill>
                    <a:srgbClr val="222D7F"/>
                  </a:solidFill>
                  <a:latin typeface="+mj-lt"/>
                </a:rPr>
              </a:br>
              <a:endParaRPr lang="en-GB" sz="1800" dirty="0">
                <a:solidFill>
                  <a:srgbClr val="222D7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91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5922A1D-0663-446E-BA96-839B2457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Simple, repeatable plan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658471-9BE7-4830-A420-CD69D9DB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04" y="4225282"/>
            <a:ext cx="392906" cy="535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D5DCEC-7146-48BF-B381-F71CABED2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40" y="4225281"/>
            <a:ext cx="392906" cy="5357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197B22-007E-44FB-BC80-3CB15EA5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24" y="4227252"/>
            <a:ext cx="392906" cy="5357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67E86A-F97D-4DEA-99DD-547F1EAC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06" y="4246712"/>
            <a:ext cx="528638" cy="5143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7B1BB0F-00B8-4666-AFBA-1B4DBE24C115}"/>
              </a:ext>
            </a:extLst>
          </p:cNvPr>
          <p:cNvSpPr txBox="1"/>
          <p:nvPr/>
        </p:nvSpPr>
        <p:spPr>
          <a:xfrm>
            <a:off x="5069730" y="4320046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Realising Benefits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F68ED7-0ACE-42B8-BCDD-2B88BBD15709}"/>
              </a:ext>
            </a:extLst>
          </p:cNvPr>
          <p:cNvSpPr txBox="1"/>
          <p:nvPr/>
        </p:nvSpPr>
        <p:spPr>
          <a:xfrm>
            <a:off x="2855359" y="4313835"/>
            <a:ext cx="18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Making Progress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C73F63-443A-495D-92F6-8FC1A259EE06}"/>
              </a:ext>
            </a:extLst>
          </p:cNvPr>
          <p:cNvSpPr txBox="1"/>
          <p:nvPr/>
        </p:nvSpPr>
        <p:spPr>
          <a:xfrm>
            <a:off x="627114" y="4313835"/>
            <a:ext cx="173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Getting Started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0903F-7DF1-4079-8019-682178E70F1E}"/>
              </a:ext>
            </a:extLst>
          </p:cNvPr>
          <p:cNvSpPr txBox="1"/>
          <p:nvPr/>
        </p:nvSpPr>
        <p:spPr>
          <a:xfrm>
            <a:off x="7346188" y="4313835"/>
            <a:ext cx="118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Milestone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23DCF6-A24F-41B6-9909-133B9C76E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70" y="2169341"/>
            <a:ext cx="7708106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FCB4-5AF6-4E0C-80E4-323DF42D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87" y="1065099"/>
            <a:ext cx="8229600" cy="977815"/>
          </a:xfrm>
        </p:spPr>
        <p:txBody>
          <a:bodyPr/>
          <a:lstStyle/>
          <a:p>
            <a:r>
              <a:rPr lang="en-GB" dirty="0"/>
              <a:t>Simple, intuitive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43B42-4634-46CE-A1F6-713E14965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556" y="3578534"/>
            <a:ext cx="2669262" cy="725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3229E-8D3D-4E8B-BF9F-7C722CEA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18" y="3595305"/>
            <a:ext cx="2961982" cy="725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B84C0-D3EB-47A2-A6B4-3E841DAE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8" y="3578534"/>
            <a:ext cx="2669262" cy="725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F425BF-BB4E-4DA4-82B9-AFE43D85D0CD}"/>
              </a:ext>
            </a:extLst>
          </p:cNvPr>
          <p:cNvSpPr txBox="1"/>
          <p:nvPr/>
        </p:nvSpPr>
        <p:spPr>
          <a:xfrm>
            <a:off x="770132" y="3752382"/>
            <a:ext cx="21339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Getting Started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83851-94E3-45C6-8B0A-C439A2822E99}"/>
              </a:ext>
            </a:extLst>
          </p:cNvPr>
          <p:cNvSpPr txBox="1"/>
          <p:nvPr/>
        </p:nvSpPr>
        <p:spPr>
          <a:xfrm>
            <a:off x="3344404" y="3752381"/>
            <a:ext cx="23114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Making Progress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051F2-ACEE-4120-A52D-2E02D1E669DD}"/>
              </a:ext>
            </a:extLst>
          </p:cNvPr>
          <p:cNvSpPr txBox="1"/>
          <p:nvPr/>
        </p:nvSpPr>
        <p:spPr>
          <a:xfrm>
            <a:off x="6065092" y="3769152"/>
            <a:ext cx="24285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Realising Benefits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74608-D945-47EA-B6A1-999532AE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33" y="2560378"/>
            <a:ext cx="5467184" cy="11021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F486A5-0ADB-4561-BEBF-D1887BBB974F}"/>
              </a:ext>
            </a:extLst>
          </p:cNvPr>
          <p:cNvSpPr/>
          <p:nvPr/>
        </p:nvSpPr>
        <p:spPr>
          <a:xfrm>
            <a:off x="1361767" y="4424571"/>
            <a:ext cx="64165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85" lvl="1" indent="-230175">
              <a:buClr>
                <a:srgbClr val="D46D21"/>
              </a:buClr>
              <a:buFont typeface="+mj-lt"/>
              <a:buAutoNum type="arabicPeriod"/>
            </a:pPr>
            <a:r>
              <a:rPr lang="en-GB" sz="2100" dirty="0">
                <a:solidFill>
                  <a:srgbClr val="222D7F"/>
                </a:solidFill>
              </a:rPr>
              <a:t>Getting started – 10–20 per cent of the timeframe</a:t>
            </a:r>
          </a:p>
          <a:p>
            <a:pPr marL="270085" lvl="1" indent="-230175">
              <a:buClr>
                <a:srgbClr val="D46D21"/>
              </a:buClr>
              <a:buFont typeface="+mj-lt"/>
              <a:buAutoNum type="arabicPeriod"/>
            </a:pPr>
            <a:endParaRPr lang="en-GB" sz="2100" dirty="0">
              <a:solidFill>
                <a:srgbClr val="222D7F"/>
              </a:solidFill>
            </a:endParaRPr>
          </a:p>
          <a:p>
            <a:pPr marL="270085" lvl="1" indent="-230175">
              <a:buClr>
                <a:srgbClr val="D46D21"/>
              </a:buClr>
              <a:buFont typeface="+mj-lt"/>
              <a:buAutoNum type="arabicPeriod"/>
            </a:pPr>
            <a:r>
              <a:rPr lang="en-GB" sz="2100" dirty="0">
                <a:solidFill>
                  <a:srgbClr val="222D7F"/>
                </a:solidFill>
              </a:rPr>
              <a:t>Making progress – 60 per cent of the timeframe </a:t>
            </a:r>
          </a:p>
          <a:p>
            <a:pPr marL="270085" lvl="1" indent="-230175">
              <a:buClr>
                <a:srgbClr val="D46D21"/>
              </a:buClr>
              <a:buFont typeface="+mj-lt"/>
              <a:buAutoNum type="arabicPeriod"/>
            </a:pPr>
            <a:endParaRPr lang="en-GB" sz="2100" dirty="0">
              <a:solidFill>
                <a:srgbClr val="222D7F"/>
              </a:solidFill>
            </a:endParaRPr>
          </a:p>
          <a:p>
            <a:pPr marL="270085" lvl="1" indent="-230175">
              <a:buClr>
                <a:srgbClr val="D46D21"/>
              </a:buClr>
              <a:buFont typeface="+mj-lt"/>
              <a:buAutoNum type="arabicPeriod"/>
            </a:pPr>
            <a:r>
              <a:rPr lang="en-GB" sz="2100" dirty="0">
                <a:solidFill>
                  <a:srgbClr val="222D7F"/>
                </a:solidFill>
              </a:rPr>
              <a:t>Realising benefits – 10–20 per cent of the timeframe</a:t>
            </a:r>
          </a:p>
        </p:txBody>
      </p:sp>
    </p:spTree>
    <p:extLst>
      <p:ext uri="{BB962C8B-B14F-4D97-AF65-F5344CB8AC3E}">
        <p14:creationId xmlns:p14="http://schemas.microsoft.com/office/powerpoint/2010/main" val="33433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A608-EE1B-4219-9E6D-17969987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84B0D-9E51-43F4-884C-3518FFA8B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34" y="1931730"/>
            <a:ext cx="7626953" cy="37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1935-9717-4326-9B8D-5219AB38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9EEC4-6C43-418D-8319-C944AFF5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9" y="1785105"/>
            <a:ext cx="9165787" cy="31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9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9C88-D7C2-4445-8917-0DC741DA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Realising Benefits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92033-6C55-42AA-8F43-CC47562C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28" y="1794010"/>
            <a:ext cx="8732544" cy="35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7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71F665-2F52-4784-B26D-99B73D24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7388"/>
            <a:ext cx="8229600" cy="506412"/>
          </a:xfrm>
        </p:spPr>
        <p:txBody>
          <a:bodyPr/>
          <a:lstStyle/>
          <a:p>
            <a:pPr algn="ctr">
              <a:defRPr/>
            </a:pPr>
            <a:r>
              <a:rPr lang="en-GB" altLang="en-US" sz="2400" dirty="0">
                <a:solidFill>
                  <a:srgbClr val="D66A2D"/>
                </a:solidFill>
                <a:latin typeface="Helvetica" panose="020B0604020202020204" pitchFamily="34" charset="0"/>
                <a:ea typeface="Geneva" pitchFamily="27" charset="-128"/>
                <a:cs typeface="Helvetica" panose="020B0604020202020204" pitchFamily="34" charset="0"/>
              </a:rPr>
              <a:t>Find out more….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2E5A3BFE-0431-4726-B255-1F98B2804387}"/>
              </a:ext>
            </a:extLst>
          </p:cNvPr>
          <p:cNvSpPr txBox="1">
            <a:spLocks/>
          </p:cNvSpPr>
          <p:nvPr/>
        </p:nvSpPr>
        <p:spPr bwMode="auto">
          <a:xfrm>
            <a:off x="3381375" y="3481388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2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2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2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2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2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2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2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1C8"/>
              </a:buClr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D66A2D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https://apmg-international.com/product/agile-change-agent</a:t>
            </a: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D66A2D"/>
              </a:solidFill>
              <a:effectLst/>
              <a:uLnTx/>
              <a:uFillTx/>
              <a:latin typeface="Helvetica" panose="020B0604020202020204" pitchFamily="34" charset="0"/>
              <a:ea typeface="Geneva" pitchFamily="23" charset="-128"/>
              <a:cs typeface="Helvetica" panose="020B0604020202020204" pitchFamily="34" charset="0"/>
            </a:endParaRPr>
          </a:p>
        </p:txBody>
      </p:sp>
      <p:pic>
        <p:nvPicPr>
          <p:cNvPr id="4710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FA6BB38-F33A-4065-89BA-01BC56B5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838325"/>
            <a:ext cx="22018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80F64B-3876-40E0-A937-1DF7AF82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333625"/>
            <a:ext cx="34829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209210" y="5085339"/>
            <a:ext cx="3823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16624"/>
                </a:solidFill>
                <a:latin typeface="Century Gothic" pitchFamily="34" charset="0"/>
              </a:rPr>
              <a:t>@</a:t>
            </a:r>
            <a:r>
              <a:rPr lang="en-GB" sz="3600" dirty="0" err="1">
                <a:solidFill>
                  <a:srgbClr val="F16624"/>
                </a:solidFill>
                <a:latin typeface="Century Gothic" pitchFamily="34" charset="0"/>
              </a:rPr>
              <a:t>AgileMelanie</a:t>
            </a:r>
            <a:endParaRPr lang="en-GB" sz="3600" dirty="0">
              <a:solidFill>
                <a:srgbClr val="F16624"/>
              </a:solidFill>
              <a:latin typeface="Century Gothic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1275075" y="3297148"/>
            <a:ext cx="685513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solidFill>
                  <a:srgbClr val="F16624"/>
                </a:solidFill>
                <a:latin typeface="Century Gothic" pitchFamily="34" charset="0"/>
              </a:rPr>
              <a:t>https://www.linkedin.com/in/melaniefranklin1</a:t>
            </a:r>
            <a:endParaRPr lang="en-GB" sz="3600" dirty="0">
              <a:solidFill>
                <a:srgbClr val="008AC8"/>
              </a:solidFill>
              <a:latin typeface="Century Gothic" pitchFamily="34" charset="0"/>
            </a:endParaRPr>
          </a:p>
        </p:txBody>
      </p:sp>
      <p:pic>
        <p:nvPicPr>
          <p:cNvPr id="26637" name="Picture 28" descr="http://simplyzesty.com/wp-content/uploads/2011/08/Twitter-Logo-300x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16" y="5048541"/>
            <a:ext cx="785554" cy="8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Box 24"/>
          <p:cNvSpPr txBox="1">
            <a:spLocks noChangeArrowheads="1"/>
          </p:cNvSpPr>
          <p:nvPr/>
        </p:nvSpPr>
        <p:spPr bwMode="auto">
          <a:xfrm>
            <a:off x="1379455" y="2101114"/>
            <a:ext cx="7667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melanie@agilechangemanagement.co.uk</a:t>
            </a:r>
          </a:p>
        </p:txBody>
      </p:sp>
      <p:sp>
        <p:nvSpPr>
          <p:cNvPr id="26642" name="TextBox 7"/>
          <p:cNvSpPr txBox="1">
            <a:spLocks noChangeArrowheads="1"/>
          </p:cNvSpPr>
          <p:nvPr/>
        </p:nvSpPr>
        <p:spPr bwMode="auto">
          <a:xfrm>
            <a:off x="323850" y="549275"/>
            <a:ext cx="3532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16624"/>
                </a:solidFill>
                <a:latin typeface="Century Gothic" pitchFamily="34" charset="0"/>
              </a:rPr>
              <a:t>Further resources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7952" y="1125538"/>
            <a:ext cx="8856663" cy="0"/>
          </a:xfrm>
          <a:prstGeom prst="line">
            <a:avLst/>
          </a:prstGeom>
          <a:ln w="19050">
            <a:solidFill>
              <a:srgbClr val="F16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429000"/>
            <a:ext cx="939832" cy="9398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0DA5CF-D675-4FB1-B55A-BAAB72511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30" y="1845461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5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D545-2987-4A87-931F-E1F16AC7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0125"/>
          </a:xfrm>
        </p:spPr>
        <p:txBody>
          <a:bodyPr/>
          <a:lstStyle/>
          <a:p>
            <a:r>
              <a:rPr lang="en-GB" dirty="0"/>
              <a:t>About Melanie…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AB45B-D109-4888-8216-B7E5EFA1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7325"/>
            <a:ext cx="6301819" cy="45259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Track record of excellence in project, programme and </a:t>
            </a:r>
            <a:b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</a:b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portfolio planning and delivery.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In recent years, Mel has focused on moving organizations </a:t>
            </a:r>
            <a:b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</a:b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from waterfall to agile approaches in project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APMG accredited </a:t>
            </a:r>
            <a:r>
              <a:rPr lang="en-GB" altLang="en-US" sz="1800" dirty="0" err="1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AgilePM</a:t>
            </a: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 and Change Management trainer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Certified Scrum Master, Certified </a:t>
            </a:r>
            <a:r>
              <a:rPr lang="en-GB" altLang="en-US" sz="1800" dirty="0" err="1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SAFe</a:t>
            </a: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 4.0 Practitioner and Lean Kanban Practitioner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Director of Agile Change Management (</a:t>
            </a: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  <a:hlinkClick r:id="rId2"/>
              </a:rPr>
              <a:t>www.agilechangemanagement.co.uk</a:t>
            </a: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Co-Chair of the Change Management Institute UK chapter </a:t>
            </a:r>
            <a:b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</a:b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(</a:t>
            </a: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  <a:hlinkClick r:id="rId3"/>
              </a:rPr>
              <a:t>www.change-management-institute.com</a:t>
            </a:r>
            <a: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)</a:t>
            </a:r>
            <a:br>
              <a:rPr lang="en-GB" altLang="en-US" sz="1800" dirty="0"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</a:br>
            <a:endParaRPr lang="en-GB" altLang="en-US" sz="1800" dirty="0">
              <a:latin typeface="Helvetica" panose="020B0604020202020204" pitchFamily="34" charset="0"/>
              <a:ea typeface="Geneva"/>
              <a:cs typeface="Helvetica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691DB0-3233-4761-83B9-BB43597AA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36" y="201930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13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C20F033-3839-4629-B699-66B2EF75CE09}"/>
              </a:ext>
            </a:extLst>
          </p:cNvPr>
          <p:cNvSpPr/>
          <p:nvPr/>
        </p:nvSpPr>
        <p:spPr>
          <a:xfrm>
            <a:off x="107950" y="319086"/>
            <a:ext cx="8941457" cy="6402391"/>
          </a:xfrm>
          <a:prstGeom prst="triangle">
            <a:avLst>
              <a:gd name="adj" fmla="val 50968"/>
            </a:avLst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D2724-AD00-45E3-BBF7-C7C30A113C21}"/>
              </a:ext>
            </a:extLst>
          </p:cNvPr>
          <p:cNvSpPr txBox="1"/>
          <p:nvPr/>
        </p:nvSpPr>
        <p:spPr>
          <a:xfrm>
            <a:off x="3765902" y="1188215"/>
            <a:ext cx="1899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Business, not project or change professional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2F522-429A-4C42-B8E3-370694B77B6F}"/>
              </a:ext>
            </a:extLst>
          </p:cNvPr>
          <p:cNvSpPr txBox="1"/>
          <p:nvPr/>
        </p:nvSpPr>
        <p:spPr>
          <a:xfrm>
            <a:off x="1026487" y="5486633"/>
            <a:ext cx="2017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Change management professional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78B61-7AB3-4622-A0A0-29B6CB111CC4}"/>
              </a:ext>
            </a:extLst>
          </p:cNvPr>
          <p:cNvSpPr txBox="1"/>
          <p:nvPr/>
        </p:nvSpPr>
        <p:spPr>
          <a:xfrm>
            <a:off x="5733109" y="5877656"/>
            <a:ext cx="289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Project/Programme professional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DBDD91A-745D-45C9-841D-FB4F41B9DBA2}"/>
              </a:ext>
            </a:extLst>
          </p:cNvPr>
          <p:cNvSpPr/>
          <p:nvPr/>
        </p:nvSpPr>
        <p:spPr>
          <a:xfrm>
            <a:off x="3043901" y="2870196"/>
            <a:ext cx="3269602" cy="3180874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Integration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474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BEEA-C03B-420F-B832-3DEC3E67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Ideal content of plans: Delivery and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D2E79-CF7C-4500-8CAE-0A69B30C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8" y="1906675"/>
            <a:ext cx="7698939" cy="49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08CDB6-DAA4-4DBA-AFC4-9CDB37421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08" y="2717576"/>
            <a:ext cx="7420450" cy="3395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ECB1F-5DFF-4EE9-AEC9-8ED65EC1E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41" y="2407612"/>
            <a:ext cx="5313125" cy="4015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D81F3-0519-4718-A019-98C1BF0D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 the funding cycle</a:t>
            </a:r>
          </a:p>
        </p:txBody>
      </p:sp>
    </p:spTree>
    <p:extLst>
      <p:ext uri="{BB962C8B-B14F-4D97-AF65-F5344CB8AC3E}">
        <p14:creationId xmlns:p14="http://schemas.microsoft.com/office/powerpoint/2010/main" val="34349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6A2939-1AA3-4E24-801A-927577C78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493" y="3397944"/>
            <a:ext cx="1285875" cy="1028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BDA17B-CBE7-473D-B361-8F0633DC4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224722"/>
            <a:ext cx="8807387" cy="1159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862730-904C-40C6-97C2-B503A0EC9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46" y="3529854"/>
            <a:ext cx="1500188" cy="787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A3FB7-2EF9-45AF-9791-B655B022F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78" y="3591466"/>
            <a:ext cx="760238" cy="728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350F0-2BB7-41F8-B282-26ED028F9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793" y="3529853"/>
            <a:ext cx="764882" cy="7648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DF90C6-5F91-492D-87BA-F3EEBC52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 the impact on the business</a:t>
            </a:r>
          </a:p>
        </p:txBody>
      </p:sp>
    </p:spTree>
    <p:extLst>
      <p:ext uri="{BB962C8B-B14F-4D97-AF65-F5344CB8AC3E}">
        <p14:creationId xmlns:p14="http://schemas.microsoft.com/office/powerpoint/2010/main" val="26135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F8A43-C37A-4095-903F-DD86FED12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2" y="2249974"/>
            <a:ext cx="8951655" cy="1824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CD078-611B-4B79-A531-2CA9B4723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04" y="4187220"/>
            <a:ext cx="760238" cy="728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82FBC3-CD44-4572-9AD0-EEC79BEB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75" y="4152408"/>
            <a:ext cx="760238" cy="7286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7EDEF7-16EF-4151-B45E-9A4E453EF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16" y="4134298"/>
            <a:ext cx="764882" cy="764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0A903F-BDEB-4ABC-AA5A-8A3BED2C5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347" y="4102142"/>
            <a:ext cx="764882" cy="7648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DF90C6-5F91-492D-87BA-F3EEBC52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 the impact on the business</a:t>
            </a:r>
          </a:p>
        </p:txBody>
      </p:sp>
    </p:spTree>
    <p:extLst>
      <p:ext uri="{BB962C8B-B14F-4D97-AF65-F5344CB8AC3E}">
        <p14:creationId xmlns:p14="http://schemas.microsoft.com/office/powerpoint/2010/main" val="94494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C5F34-36DC-48FB-8775-436B2A10E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3" y="2479017"/>
            <a:ext cx="3886200" cy="907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22A77C-F745-49D0-B356-2E3EAE78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01" y="3575460"/>
            <a:ext cx="3886200" cy="907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84AED-B0A8-4836-868B-743FCBEA8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69" y="4671903"/>
            <a:ext cx="3886200" cy="9072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A55CA6-3269-4115-BE69-6AA384CA998F}"/>
              </a:ext>
            </a:extLst>
          </p:cNvPr>
          <p:cNvSpPr/>
          <p:nvPr/>
        </p:nvSpPr>
        <p:spPr>
          <a:xfrm>
            <a:off x="1431884" y="2108087"/>
            <a:ext cx="132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rgbClr val="222D7F"/>
                </a:solidFill>
              </a:rPr>
              <a:t>Iteration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73C9D-9B06-4101-8B02-A77596AB0058}"/>
              </a:ext>
            </a:extLst>
          </p:cNvPr>
          <p:cNvSpPr/>
          <p:nvPr/>
        </p:nvSpPr>
        <p:spPr>
          <a:xfrm>
            <a:off x="3942953" y="3229211"/>
            <a:ext cx="132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rgbClr val="222D7F"/>
                </a:solidFill>
              </a:rPr>
              <a:t>Iteration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EB7BA-219E-40B1-A1D6-62B3019B3054}"/>
              </a:ext>
            </a:extLst>
          </p:cNvPr>
          <p:cNvSpPr/>
          <p:nvPr/>
        </p:nvSpPr>
        <p:spPr>
          <a:xfrm>
            <a:off x="6492315" y="4325654"/>
            <a:ext cx="132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rgbClr val="222D7F"/>
                </a:solidFill>
              </a:rPr>
              <a:t>Iteration 4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C0C865-A6C6-46D7-8AA3-4B0C46FF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Delivery in isolation from the business leads to pressure</a:t>
            </a:r>
          </a:p>
        </p:txBody>
      </p:sp>
    </p:spTree>
    <p:extLst>
      <p:ext uri="{BB962C8B-B14F-4D97-AF65-F5344CB8AC3E}">
        <p14:creationId xmlns:p14="http://schemas.microsoft.com/office/powerpoint/2010/main" val="79443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C197F0E-21E7-E54F-ADC2-69DC960B2893}"/>
              </a:ext>
            </a:extLst>
          </p:cNvPr>
          <p:cNvGrpSpPr>
            <a:grpSpLocks noChangeAspect="1"/>
          </p:cNvGrpSpPr>
          <p:nvPr/>
        </p:nvGrpSpPr>
        <p:grpSpPr>
          <a:xfrm>
            <a:off x="279256" y="2359827"/>
            <a:ext cx="8753069" cy="3326642"/>
            <a:chOff x="1242620" y="1175008"/>
            <a:chExt cx="9706759" cy="3689092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9306448-BD68-0E4C-9E35-1D28E2453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2620" y="1175008"/>
              <a:ext cx="9706759" cy="368909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BCFCD9-DBC9-6043-9DDB-3C893F5C892B}"/>
                </a:ext>
              </a:extLst>
            </p:cNvPr>
            <p:cNvSpPr/>
            <p:nvPr/>
          </p:nvSpPr>
          <p:spPr>
            <a:xfrm>
              <a:off x="1242621" y="1309739"/>
              <a:ext cx="1475180" cy="358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500" b="1" dirty="0">
                  <a:solidFill>
                    <a:srgbClr val="222D7F"/>
                  </a:solidFill>
                </a:rPr>
                <a:t>Iteration 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234B68-7EFD-6645-BF53-DF864EF47176}"/>
                </a:ext>
              </a:extLst>
            </p:cNvPr>
            <p:cNvSpPr/>
            <p:nvPr/>
          </p:nvSpPr>
          <p:spPr>
            <a:xfrm>
              <a:off x="2995220" y="1309739"/>
              <a:ext cx="2199079" cy="358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500" b="1" dirty="0">
                  <a:solidFill>
                    <a:srgbClr val="222D7F"/>
                  </a:solidFill>
                </a:rPr>
                <a:t>Iteration 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A355F77-E723-F047-A455-8204619EDAA4}"/>
                </a:ext>
              </a:extLst>
            </p:cNvPr>
            <p:cNvSpPr/>
            <p:nvPr/>
          </p:nvSpPr>
          <p:spPr>
            <a:xfrm>
              <a:off x="5598721" y="1309739"/>
              <a:ext cx="1779980" cy="358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500" b="1" dirty="0">
                  <a:solidFill>
                    <a:srgbClr val="222D7F"/>
                  </a:solidFill>
                </a:rPr>
                <a:t>Iteration 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70DAD80-D11A-B544-8518-D72E4C0C9959}"/>
                </a:ext>
              </a:extLst>
            </p:cNvPr>
            <p:cNvSpPr/>
            <p:nvPr/>
          </p:nvSpPr>
          <p:spPr>
            <a:xfrm>
              <a:off x="7770421" y="1309739"/>
              <a:ext cx="2914280" cy="358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500" b="1" dirty="0">
                  <a:solidFill>
                    <a:srgbClr val="222D7F"/>
                  </a:solidFill>
                </a:rPr>
                <a:t>Iteration 4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50BCE30-3238-7445-8DB8-8D28483B4C00}"/>
              </a:ext>
            </a:extLst>
          </p:cNvPr>
          <p:cNvSpPr/>
          <p:nvPr/>
        </p:nvSpPr>
        <p:spPr>
          <a:xfrm>
            <a:off x="107950" y="3203979"/>
            <a:ext cx="2417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3"/>
                </a:solidFill>
                <a:latin typeface="+mj-lt"/>
              </a:rPr>
              <a:t>Agreement on how the change will be managed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D2D128-0A8B-A642-98CC-86B361D3881E}"/>
              </a:ext>
            </a:extLst>
          </p:cNvPr>
          <p:cNvSpPr/>
          <p:nvPr/>
        </p:nvSpPr>
        <p:spPr>
          <a:xfrm>
            <a:off x="2851173" y="3515603"/>
            <a:ext cx="120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3"/>
                </a:solidFill>
                <a:latin typeface="+mj-lt"/>
              </a:rPr>
              <a:t>New way of working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8C5FA2-9F0C-A549-8AE6-917FED663ED1}"/>
              </a:ext>
            </a:extLst>
          </p:cNvPr>
          <p:cNvSpPr/>
          <p:nvPr/>
        </p:nvSpPr>
        <p:spPr>
          <a:xfrm>
            <a:off x="2681268" y="4324037"/>
            <a:ext cx="3355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3"/>
                </a:solidFill>
                <a:latin typeface="+mj-lt"/>
              </a:rPr>
              <a:t>New way of working, building on the approach at the end of Iteration 2 and adding in changes created in Iteration 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FED916-78BB-7542-8816-89FF4937B777}"/>
              </a:ext>
            </a:extLst>
          </p:cNvPr>
          <p:cNvSpPr/>
          <p:nvPr/>
        </p:nvSpPr>
        <p:spPr>
          <a:xfrm>
            <a:off x="6529015" y="4184975"/>
            <a:ext cx="2455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3"/>
                </a:solidFill>
                <a:latin typeface="+mj-lt"/>
              </a:rPr>
              <a:t>New way of working adding changes from Iteration 4 to those implemented at the end of Iteration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8A55B-8BA0-4A34-B6AE-9B39D35F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Delivery + Implementation = New way of working</a:t>
            </a:r>
          </a:p>
        </p:txBody>
      </p:sp>
    </p:spTree>
    <p:extLst>
      <p:ext uri="{BB962C8B-B14F-4D97-AF65-F5344CB8AC3E}">
        <p14:creationId xmlns:p14="http://schemas.microsoft.com/office/powerpoint/2010/main" val="42545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2_agile 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17130</TotalTime>
  <Words>289</Words>
  <Application>Microsoft Office PowerPoint</Application>
  <PresentationFormat>On-screen Show (4:3)</PresentationFormat>
  <Paragraphs>78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Helvetica</vt:lpstr>
      <vt:lpstr>Helvetica Neue Light</vt:lpstr>
      <vt:lpstr>Helvetica Neue Thin</vt:lpstr>
      <vt:lpstr>Lucida Grande</vt:lpstr>
      <vt:lpstr>Verdana</vt:lpstr>
      <vt:lpstr>2_agile style</vt:lpstr>
      <vt:lpstr>Office Theme</vt:lpstr>
      <vt:lpstr>Introduction to Agile Change Management</vt:lpstr>
      <vt:lpstr>About Melanie…</vt:lpstr>
      <vt:lpstr>PowerPoint Presentation</vt:lpstr>
      <vt:lpstr>Ideal content of plans: Delivery and Implementation</vt:lpstr>
      <vt:lpstr>Reduce the funding cycle</vt:lpstr>
      <vt:lpstr>Manage the impact on the business</vt:lpstr>
      <vt:lpstr>Manage the impact on the business</vt:lpstr>
      <vt:lpstr>Delivery in isolation from the business leads to pressure</vt:lpstr>
      <vt:lpstr>Delivery + Implementation = New way of working</vt:lpstr>
      <vt:lpstr>Importance of on-time delivery</vt:lpstr>
      <vt:lpstr>Simple, repeatable plan</vt:lpstr>
      <vt:lpstr>Simple, intuitive structure</vt:lpstr>
      <vt:lpstr>Getting started</vt:lpstr>
      <vt:lpstr>Making progress</vt:lpstr>
      <vt:lpstr>Realising Benefits</vt:lpstr>
      <vt:lpstr>Find out more….</vt:lpstr>
      <vt:lpstr>PowerPoint Presentation</vt:lpstr>
    </vt:vector>
  </TitlesOfParts>
  <Company>TCP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Fella</dc:creator>
  <cp:lastModifiedBy>Melanie Franklin</cp:lastModifiedBy>
  <cp:revision>157</cp:revision>
  <cp:lastPrinted>2018-05-13T10:39:34Z</cp:lastPrinted>
  <dcterms:created xsi:type="dcterms:W3CDTF">2017-10-09T09:33:02Z</dcterms:created>
  <dcterms:modified xsi:type="dcterms:W3CDTF">2019-09-26T08:44:57Z</dcterms:modified>
</cp:coreProperties>
</file>