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9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10" r:id="rId2"/>
    <p:sldId id="386" r:id="rId3"/>
    <p:sldId id="342" r:id="rId4"/>
    <p:sldId id="344" r:id="rId5"/>
    <p:sldId id="411" r:id="rId6"/>
    <p:sldId id="412" r:id="rId7"/>
    <p:sldId id="416" r:id="rId8"/>
    <p:sldId id="417" r:id="rId9"/>
    <p:sldId id="357" r:id="rId10"/>
    <p:sldId id="358" r:id="rId11"/>
    <p:sldId id="415" r:id="rId12"/>
    <p:sldId id="398" r:id="rId13"/>
    <p:sldId id="399" r:id="rId14"/>
    <p:sldId id="377" r:id="rId15"/>
    <p:sldId id="403" r:id="rId16"/>
    <p:sldId id="378" r:id="rId17"/>
    <p:sldId id="397" r:id="rId18"/>
    <p:sldId id="400" r:id="rId19"/>
    <p:sldId id="402" r:id="rId20"/>
    <p:sldId id="393" r:id="rId21"/>
    <p:sldId id="384" r:id="rId22"/>
    <p:sldId id="375" r:id="rId23"/>
    <p:sldId id="405" r:id="rId24"/>
    <p:sldId id="374" r:id="rId25"/>
    <p:sldId id="387" r:id="rId26"/>
    <p:sldId id="385" r:id="rId27"/>
    <p:sldId id="406" r:id="rId28"/>
    <p:sldId id="409" r:id="rId29"/>
    <p:sldId id="379" r:id="rId30"/>
    <p:sldId id="323" r:id="rId31"/>
    <p:sldId id="380" r:id="rId32"/>
    <p:sldId id="408" r:id="rId33"/>
    <p:sldId id="407" r:id="rId34"/>
    <p:sldId id="27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569"/>
    <a:srgbClr val="808080"/>
    <a:srgbClr val="009DF0"/>
    <a:srgbClr val="65666A"/>
    <a:srgbClr val="2BCE30"/>
    <a:srgbClr val="355E8F"/>
    <a:srgbClr val="FF944D"/>
    <a:srgbClr val="2E7D32"/>
    <a:srgbClr val="009DE0"/>
    <a:srgbClr val="344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8" autoAdjust="0"/>
    <p:restoredTop sz="91813" autoAdjust="0"/>
  </p:normalViewPr>
  <p:slideViewPr>
    <p:cSldViewPr>
      <p:cViewPr>
        <p:scale>
          <a:sx n="100" d="100"/>
          <a:sy n="100" d="100"/>
        </p:scale>
        <p:origin x="595" y="3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382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C60D1-7BE3-456E-877F-44346E69E623}" type="datetimeFigureOut">
              <a:rPr lang="en-GB" smtClean="0"/>
              <a:t>26/09/2019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640C1-D38F-4965-97D0-F5857A13D3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609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F34C3-E5F6-4ACA-A135-023F74319CAC}" type="datetimeFigureOut">
              <a:rPr lang="en-GB" smtClean="0"/>
              <a:t>26/09/2019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1D438-05F8-4C8A-8E69-15BD344ECB1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45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1D438-05F8-4C8A-8E69-15BD344ECB1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79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>
            <a:normAutofit/>
          </a:bodyPr>
          <a:lstStyle/>
          <a:p>
            <a:pPr marL="0" lvl="0" indent="0">
              <a:buFont typeface="Arial" pitchFamily="34" charset="0"/>
              <a:buNone/>
            </a:pP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Ramboll in brief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Ramboll is an </a:t>
            </a:r>
            <a:r>
              <a:rPr lang="en-US" sz="900" b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international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engineering and design </a:t>
            </a:r>
            <a:r>
              <a:rPr lang="en-US" sz="900" b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consultancy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and provider of 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management consultancy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to both the public and the private sector. </a:t>
            </a:r>
            <a:b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</a:br>
            <a:endParaRPr lang="en-US" sz="90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111" charset="-128"/>
              <a:cs typeface="ＭＳ Ｐゴシック" pitchFamily="-111" charset="-128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Ramboll was 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founded in 1945 in Denmark</a:t>
            </a:r>
            <a:b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</a:br>
            <a:endParaRPr lang="en-US" sz="90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111" charset="-128"/>
              <a:cs typeface="ＭＳ Ｐゴシック" pitchFamily="-111" charset="-128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We employ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15,000 experts</a:t>
            </a:r>
            <a:r>
              <a:rPr lang="en-US" sz="900" b="1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and work</a:t>
            </a:r>
            <a:r>
              <a:rPr lang="en-US" sz="900" dirty="0"/>
              <a:t> from more than </a:t>
            </a:r>
            <a:r>
              <a:rPr lang="en-US" sz="900" b="1" dirty="0"/>
              <a:t>300 offices in 35 countries</a:t>
            </a:r>
            <a:br>
              <a:rPr lang="en-US" sz="900" dirty="0"/>
            </a:br>
            <a:endParaRPr lang="en-US" sz="900" dirty="0"/>
          </a:p>
          <a:p>
            <a:pPr marL="171450" marR="0" lvl="0" indent="-171450" algn="l" defTabSz="45710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a-DK" sz="900" b="1" dirty="0"/>
              <a:t>Global </a:t>
            </a:r>
            <a:r>
              <a:rPr lang="da-DK" sz="900" b="1" dirty="0" err="1"/>
              <a:t>presence</a:t>
            </a:r>
            <a:r>
              <a:rPr lang="da-DK" sz="900" b="1" baseline="0" dirty="0"/>
              <a:t> </a:t>
            </a:r>
            <a:r>
              <a:rPr lang="da-DK" sz="900" baseline="0" dirty="0"/>
              <a:t>with a </a:t>
            </a:r>
            <a:r>
              <a:rPr lang="da-DK" sz="900" baseline="0" dirty="0" err="1"/>
              <a:t>particularly</a:t>
            </a:r>
            <a:r>
              <a:rPr lang="da-DK" sz="900" baseline="0" dirty="0"/>
              <a:t> </a:t>
            </a:r>
            <a:r>
              <a:rPr lang="da-DK" sz="900" baseline="0" dirty="0" err="1"/>
              <a:t>strong</a:t>
            </a:r>
            <a:r>
              <a:rPr lang="da-DK" sz="900" baseline="0" dirty="0"/>
              <a:t> </a:t>
            </a:r>
            <a:r>
              <a:rPr lang="da-DK" sz="900" baseline="0" dirty="0" err="1"/>
              <a:t>p</a:t>
            </a:r>
            <a:r>
              <a:rPr lang="da-DK" sz="900" dirty="0" err="1"/>
              <a:t>resence</a:t>
            </a:r>
            <a:r>
              <a:rPr lang="da-DK" sz="900" dirty="0"/>
              <a:t> in </a:t>
            </a:r>
            <a:r>
              <a:rPr lang="en-US" sz="900" dirty="0">
                <a:effectLst/>
              </a:rPr>
              <a:t>the Nordics, the UK, North America, Continental Europe, Middle East and Asia-Pacific.</a:t>
            </a:r>
            <a:br>
              <a:rPr lang="en-GB" sz="900" b="1" dirty="0"/>
            </a:br>
            <a:endParaRPr lang="en-US" sz="900" b="1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111" charset="-128"/>
              <a:cs typeface="ＭＳ Ｐゴシック" pitchFamily="-111" charset="-128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Our turnover in 2018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was approx. 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1.5  billion EUR</a:t>
            </a:r>
            <a:b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</a:br>
            <a:endParaRPr lang="en-US" sz="900" b="1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111" charset="-128"/>
              <a:cs typeface="ＭＳ Ｐゴシック" pitchFamily="-111" charset="-128"/>
            </a:endParaRPr>
          </a:p>
          <a:p>
            <a:pPr marL="171450" marR="0" lvl="0" indent="-171450" algn="l" defTabSz="457109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We are owned by the 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Ramboll</a:t>
            </a:r>
            <a:r>
              <a:rPr lang="en-US" sz="900" b="1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900" b="1" kern="120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fonden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.</a:t>
            </a:r>
            <a:r>
              <a:rPr lang="en-US" sz="90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This means that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our activities are </a:t>
            </a:r>
            <a:r>
              <a:rPr lang="en-US" sz="900" b="1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independent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 of any external or personal interests. W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111" charset="-128"/>
                <a:cs typeface="ＭＳ Ｐゴシック" pitchFamily="-111" charset="-128"/>
              </a:rPr>
              <a:t>e have no ownership or financial ties with contractors or suppliers.</a:t>
            </a:r>
          </a:p>
          <a:p>
            <a:pPr marL="0" lvl="0" indent="0">
              <a:buFont typeface="Arial" pitchFamily="34" charset="0"/>
              <a:buNone/>
            </a:pPr>
            <a:endParaRPr lang="en-US" sz="900" kern="1200" dirty="0">
              <a:solidFill>
                <a:schemeClr val="tx1"/>
              </a:solidFill>
              <a:effectLst/>
              <a:latin typeface="Verdana" pitchFamily="34" charset="0"/>
              <a:ea typeface="ＭＳ Ｐゴシック" pitchFamily="-111" charset="-128"/>
              <a:cs typeface="ＭＳ Ｐゴシック" pitchFamily="-111" charset="-128"/>
            </a:endParaRPr>
          </a:p>
          <a:p>
            <a:pPr marL="0" marR="0" indent="0" algn="l" defTabSz="44832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822409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dirty="0"/>
              <a:t>Markets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200" dirty="0"/>
              <a:t>We provide</a:t>
            </a:r>
            <a:r>
              <a:rPr lang="en-GB" sz="1200" baseline="0" dirty="0"/>
              <a:t> services </a:t>
            </a:r>
            <a:r>
              <a:rPr lang="en-GB" sz="1200" dirty="0"/>
              <a:t>across the </a:t>
            </a:r>
            <a:r>
              <a:rPr lang="en-GB" sz="1200" b="1" dirty="0"/>
              <a:t>seven markets</a:t>
            </a:r>
            <a:r>
              <a:rPr lang="en-GB" sz="1200" dirty="0"/>
              <a:t>: Buildings, Transport, Planning &amp;</a:t>
            </a:r>
            <a:r>
              <a:rPr lang="en-GB" sz="1200" baseline="0" dirty="0"/>
              <a:t> Urban Design, </a:t>
            </a:r>
            <a:r>
              <a:rPr lang="en-GB" sz="1200" dirty="0"/>
              <a:t>Water, Environment &amp; Health,  Energy and Management Consulting.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200" dirty="0"/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200" dirty="0"/>
              <a:t>When we work</a:t>
            </a:r>
            <a:r>
              <a:rPr lang="en-GB" sz="1200" baseline="0" dirty="0"/>
              <a:t> on projects, we </a:t>
            </a:r>
            <a:r>
              <a:rPr lang="en-GB" sz="1200" b="1" baseline="0" dirty="0"/>
              <a:t>combine our capabilities </a:t>
            </a:r>
            <a:r>
              <a:rPr lang="en-GB" sz="1200" baseline="0" dirty="0"/>
              <a:t>in whichever way benefits the project result. </a:t>
            </a:r>
            <a:endParaRPr lang="en-GB" sz="1200" dirty="0"/>
          </a:p>
          <a:p>
            <a:pPr marL="171450" indent="-171450">
              <a:buFont typeface="Arial" pitchFamily="34" charset="0"/>
              <a:buChar char="•"/>
            </a:pPr>
            <a:endParaRPr lang="en-GB" sz="1200" dirty="0"/>
          </a:p>
          <a:p>
            <a:pPr marL="0" indent="0">
              <a:buFont typeface="Arial" pitchFamily="34" charset="0"/>
              <a:buNone/>
            </a:pPr>
            <a:r>
              <a:rPr lang="en-GB" sz="1200" dirty="0"/>
              <a:t>*NB: this overview shows the number</a:t>
            </a:r>
            <a:r>
              <a:rPr lang="en-GB" sz="1200" baseline="0" dirty="0"/>
              <a:t> of employees in FTEE (Full Time Employee Equivalents), and does not reflect the actual head count. 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028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9266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527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1D438-05F8-4C8A-8E69-15BD344ECB1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719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1D438-05F8-4C8A-8E69-15BD344ECB13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2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 roles of people in the audience: Project Controllers, Project Managers, Exec responsibility for project 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1D438-05F8-4C8A-8E69-15BD344ECB13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39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1D438-05F8-4C8A-8E69-15BD344ECB13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0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u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333" y="2672916"/>
            <a:ext cx="7440827" cy="1584176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FF6600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C4FADC2-FD90-4498-8D95-FFA69EFD1A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95333" y="5589240"/>
            <a:ext cx="2688299" cy="396044"/>
          </a:xfrm>
          <a:prstGeom prst="rect">
            <a:avLst/>
          </a:prstGeom>
        </p:spPr>
        <p:txBody>
          <a:bodyPr/>
          <a:lstStyle>
            <a:lvl1pPr>
              <a:buNone/>
              <a:defRPr sz="1400" b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author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95333" y="6021288"/>
            <a:ext cx="2639483" cy="3600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4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9" y="116634"/>
            <a:ext cx="1983139" cy="9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u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B98EDC-44F4-4610-AB9F-99DA41BEC929}"/>
              </a:ext>
            </a:extLst>
          </p:cNvPr>
          <p:cNvSpPr/>
          <p:nvPr userDrawn="1"/>
        </p:nvSpPr>
        <p:spPr>
          <a:xfrm>
            <a:off x="0" y="0"/>
            <a:ext cx="12192000" cy="6206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74"/>
            <a:ext cx="12192000" cy="615817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1088740"/>
            <a:ext cx="11089232" cy="51125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65666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slide body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63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9B5F2A-7A69-4B54-B410-43A2960D8221}"/>
              </a:ext>
            </a:extLst>
          </p:cNvPr>
          <p:cNvSpPr/>
          <p:nvPr userDrawn="1"/>
        </p:nvSpPr>
        <p:spPr>
          <a:xfrm>
            <a:off x="0" y="0"/>
            <a:ext cx="12192000" cy="6206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7606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576064"/>
            <a:ext cx="10826419" cy="5796952"/>
          </a:xfrm>
        </p:spPr>
        <p:txBody>
          <a:bodyPr/>
          <a:lstStyle>
            <a:lvl1pPr marL="342900" indent="-342900">
              <a:buClr>
                <a:srgbClr val="FF6600"/>
              </a:buClr>
              <a:buFont typeface="Wingdings" panose="05000000000000000000" pitchFamily="2" charset="2"/>
              <a:buChar char="v"/>
              <a:defRPr>
                <a:solidFill>
                  <a:srgbClr val="65666A"/>
                </a:solidFill>
              </a:defRPr>
            </a:lvl1pPr>
            <a:lvl2pPr>
              <a:defRPr>
                <a:solidFill>
                  <a:srgbClr val="65666A"/>
                </a:solidFill>
              </a:defRPr>
            </a:lvl2pPr>
            <a:lvl3pPr>
              <a:defRPr>
                <a:solidFill>
                  <a:srgbClr val="65666A"/>
                </a:solidFill>
              </a:defRPr>
            </a:lvl3pPr>
            <a:lvl4pPr>
              <a:defRPr>
                <a:solidFill>
                  <a:srgbClr val="65666A"/>
                </a:solidFill>
              </a:defRPr>
            </a:lvl4pPr>
            <a:lvl5pPr>
              <a:defRPr>
                <a:solidFill>
                  <a:srgbClr val="65666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0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12192000" cy="764704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12502" y="872717"/>
            <a:ext cx="11172887" cy="288925"/>
          </a:xfrm>
        </p:spPr>
        <p:txBody>
          <a:bodyPr/>
          <a:lstStyle>
            <a:lvl1pPr marL="0" indent="0" algn="l">
              <a:buNone/>
              <a:defRPr lang="en-GB" sz="2000" b="0" i="1" kern="1200" dirty="0" smtClean="0">
                <a:solidFill>
                  <a:schemeClr val="tx2"/>
                </a:solidFill>
                <a:latin typeface="+mn-lt"/>
                <a:ea typeface="+mn-ea"/>
                <a:cs typeface="Arial" charset="0"/>
              </a:defRPr>
            </a:lvl1pPr>
            <a:lvl2pPr marL="314325" indent="0" algn="ctr">
              <a:buNone/>
              <a:defRPr/>
            </a:lvl2pPr>
            <a:lvl3pPr marL="568325" indent="0" algn="ctr">
              <a:buNone/>
              <a:defRPr/>
            </a:lvl3pPr>
            <a:lvl4pPr marL="885825" indent="0" algn="ctr">
              <a:buNone/>
              <a:defRPr/>
            </a:lvl4pPr>
            <a:lvl5pPr marL="1182687" indent="0" algn="ctr">
              <a:buNone/>
              <a:defRPr/>
            </a:lvl5pPr>
          </a:lstStyle>
          <a:p>
            <a:pPr marL="0" lvl="0" indent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34ACE3"/>
              </a:buClr>
              <a:buFont typeface="Symbol" pitchFamily="18" charset="2"/>
              <a:buNone/>
            </a:pPr>
            <a:r>
              <a:rPr lang="en-US" dirty="0"/>
              <a:t>Click to edit sub 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91" y="323888"/>
            <a:ext cx="11178996" cy="4048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1" y="1449388"/>
            <a:ext cx="11166779" cy="4032250"/>
          </a:xfrm>
        </p:spPr>
        <p:txBody>
          <a:bodyPr/>
          <a:lstStyle>
            <a:lvl1pPr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12611" y="6345958"/>
            <a:ext cx="7753846" cy="179387"/>
          </a:xfrm>
        </p:spPr>
        <p:txBody>
          <a:bodyPr tIns="36000" bIns="36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tx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GB" dirty="0"/>
              <a:t>Click to enter Source: and/or Notes:</a:t>
            </a:r>
          </a:p>
        </p:txBody>
      </p:sp>
    </p:spTree>
    <p:extLst>
      <p:ext uri="{BB962C8B-B14F-4D97-AF65-F5344CB8AC3E}">
        <p14:creationId xmlns:p14="http://schemas.microsoft.com/office/powerpoint/2010/main" val="10624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Mark placeholder to insert image</a:t>
            </a:r>
            <a:endParaRPr lang="de-DE" noProof="0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40C3FA-4E91-4C79-BB8A-320FC9965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4C6B7FE3-36C8-4906-B7CA-0500E8C87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lang="en-GB" sz="1200" smtClean="0"/>
            </a:lvl1pPr>
          </a:lstStyle>
          <a:p>
            <a:fld id="{1CC0DC64-46F4-45AA-BDC8-708383097832}" type="datetime1">
              <a:rPr lang="en-GB" smtClean="0"/>
              <a:t>26/09/2019</a:t>
            </a:fld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 dirty="0" err="1"/>
              <a:t>vel</a:t>
            </a:r>
            <a:endParaRPr lang="da-DK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6F9595C-2EBE-4C33-B88F-71ED490B4F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08620" y="6280546"/>
            <a:ext cx="480000" cy="155575"/>
          </a:xfrm>
        </p:spPr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0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/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4C5533C1-54CF-449E-99B6-12D26D23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lang="en-GB" sz="1200" smtClean="0"/>
            </a:lvl1pPr>
          </a:lstStyle>
          <a:p>
            <a:fld id="{CE3F5003-A835-4E70-B13D-94FAAD2D2AAB}" type="datetime1">
              <a:rPr lang="en-GB" smtClean="0"/>
              <a:t>26/09/2019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27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838200" y="1728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838200" y="3825046"/>
            <a:ext cx="10515600" cy="235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9383" y="6591734"/>
            <a:ext cx="768085" cy="259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ADC2-FD90-4498-8D95-FFA69EFD1A5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596" y="6498859"/>
            <a:ext cx="684076" cy="3145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B59D2D-093A-4118-91E7-B5527502140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20436" y="6498859"/>
            <a:ext cx="1260140" cy="294741"/>
            <a:chOff x="4626124" y="159265"/>
            <a:chExt cx="1656152" cy="4374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E99FBE-C9C2-4528-A0D7-93097A4331D6}"/>
                </a:ext>
              </a:extLst>
            </p:cNvPr>
            <p:cNvSpPr/>
            <p:nvPr/>
          </p:nvSpPr>
          <p:spPr>
            <a:xfrm>
              <a:off x="4687732" y="169332"/>
              <a:ext cx="1532937" cy="392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BA076EF-FF9A-4751-885B-E1457480C7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26124" y="159265"/>
              <a:ext cx="1656152" cy="437401"/>
            </a:xfrm>
            <a:custGeom>
              <a:avLst/>
              <a:gdLst>
                <a:gd name="T0" fmla="*/ 545 w 1071"/>
                <a:gd name="T1" fmla="*/ 142 h 223"/>
                <a:gd name="T2" fmla="*/ 572 w 1071"/>
                <a:gd name="T3" fmla="*/ 118 h 223"/>
                <a:gd name="T4" fmla="*/ 132 w 1071"/>
                <a:gd name="T5" fmla="*/ 108 h 223"/>
                <a:gd name="T6" fmla="*/ 173 w 1071"/>
                <a:gd name="T7" fmla="*/ 92 h 223"/>
                <a:gd name="T8" fmla="*/ 568 w 1071"/>
                <a:gd name="T9" fmla="*/ 76 h 223"/>
                <a:gd name="T10" fmla="*/ 567 w 1071"/>
                <a:gd name="T11" fmla="*/ 99 h 223"/>
                <a:gd name="T12" fmla="*/ 296 w 1071"/>
                <a:gd name="T13" fmla="*/ 118 h 223"/>
                <a:gd name="T14" fmla="*/ 305 w 1071"/>
                <a:gd name="T15" fmla="*/ 138 h 223"/>
                <a:gd name="T16" fmla="*/ 240 w 1071"/>
                <a:gd name="T17" fmla="*/ 163 h 223"/>
                <a:gd name="T18" fmla="*/ 267 w 1071"/>
                <a:gd name="T19" fmla="*/ 63 h 223"/>
                <a:gd name="T20" fmla="*/ 333 w 1071"/>
                <a:gd name="T21" fmla="*/ 147 h 223"/>
                <a:gd name="T22" fmla="*/ 312 w 1071"/>
                <a:gd name="T23" fmla="*/ 156 h 223"/>
                <a:gd name="T24" fmla="*/ 1071 w 1071"/>
                <a:gd name="T25" fmla="*/ 177 h 223"/>
                <a:gd name="T26" fmla="*/ 799 w 1071"/>
                <a:gd name="T27" fmla="*/ 0 h 223"/>
                <a:gd name="T28" fmla="*/ 707 w 1071"/>
                <a:gd name="T29" fmla="*/ 76 h 223"/>
                <a:gd name="T30" fmla="*/ 670 w 1071"/>
                <a:gd name="T31" fmla="*/ 109 h 223"/>
                <a:gd name="T32" fmla="*/ 735 w 1071"/>
                <a:gd name="T33" fmla="*/ 109 h 223"/>
                <a:gd name="T34" fmla="*/ 759 w 1071"/>
                <a:gd name="T35" fmla="*/ 109 h 223"/>
                <a:gd name="T36" fmla="*/ 646 w 1071"/>
                <a:gd name="T37" fmla="*/ 109 h 223"/>
                <a:gd name="T38" fmla="*/ 712 w 1071"/>
                <a:gd name="T39" fmla="*/ 55 h 223"/>
                <a:gd name="T40" fmla="*/ 0 w 1071"/>
                <a:gd name="T41" fmla="*/ 46 h 223"/>
                <a:gd name="T42" fmla="*/ 1026 w 1071"/>
                <a:gd name="T43" fmla="*/ 223 h 223"/>
                <a:gd name="T44" fmla="*/ 453 w 1071"/>
                <a:gd name="T45" fmla="*/ 151 h 223"/>
                <a:gd name="T46" fmla="*/ 423 w 1071"/>
                <a:gd name="T47" fmla="*/ 136 h 223"/>
                <a:gd name="T48" fmla="*/ 393 w 1071"/>
                <a:gd name="T49" fmla="*/ 151 h 223"/>
                <a:gd name="T50" fmla="*/ 370 w 1071"/>
                <a:gd name="T51" fmla="*/ 66 h 223"/>
                <a:gd name="T52" fmla="*/ 424 w 1071"/>
                <a:gd name="T53" fmla="*/ 107 h 223"/>
                <a:gd name="T54" fmla="*/ 477 w 1071"/>
                <a:gd name="T55" fmla="*/ 66 h 223"/>
                <a:gd name="T56" fmla="*/ 600 w 1071"/>
                <a:gd name="T57" fmla="*/ 65 h 223"/>
                <a:gd name="T58" fmla="*/ 613 w 1071"/>
                <a:gd name="T59" fmla="*/ 133 h 223"/>
                <a:gd name="T60" fmla="*/ 522 w 1071"/>
                <a:gd name="T61" fmla="*/ 150 h 223"/>
                <a:gd name="T62" fmla="*/ 572 w 1071"/>
                <a:gd name="T63" fmla="*/ 56 h 223"/>
                <a:gd name="T64" fmla="*/ 157 w 1071"/>
                <a:gd name="T65" fmla="*/ 56 h 223"/>
                <a:gd name="T66" fmla="*/ 197 w 1071"/>
                <a:gd name="T67" fmla="*/ 91 h 223"/>
                <a:gd name="T68" fmla="*/ 196 w 1071"/>
                <a:gd name="T69" fmla="*/ 152 h 223"/>
                <a:gd name="T70" fmla="*/ 150 w 1071"/>
                <a:gd name="T71" fmla="*/ 128 h 223"/>
                <a:gd name="T72" fmla="*/ 120 w 1071"/>
                <a:gd name="T73" fmla="*/ 163 h 223"/>
                <a:gd name="T74" fmla="*/ 811 w 1071"/>
                <a:gd name="T75" fmla="*/ 162 h 223"/>
                <a:gd name="T76" fmla="*/ 811 w 1071"/>
                <a:gd name="T77" fmla="*/ 55 h 223"/>
                <a:gd name="T78" fmla="*/ 866 w 1071"/>
                <a:gd name="T79" fmla="*/ 141 h 223"/>
                <a:gd name="T80" fmla="*/ 811 w 1071"/>
                <a:gd name="T81" fmla="*/ 162 h 223"/>
                <a:gd name="T82" fmla="*/ 908 w 1071"/>
                <a:gd name="T83" fmla="*/ 67 h 223"/>
                <a:gd name="T84" fmla="*/ 931 w 1071"/>
                <a:gd name="T85" fmla="*/ 141 h 223"/>
                <a:gd name="T86" fmla="*/ 975 w 1071"/>
                <a:gd name="T87" fmla="*/ 16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23">
                  <a:moveTo>
                    <a:pt x="572" y="118"/>
                  </a:moveTo>
                  <a:cubicBezTo>
                    <a:pt x="545" y="118"/>
                    <a:pt x="545" y="118"/>
                    <a:pt x="545" y="118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73" y="142"/>
                    <a:pt x="573" y="142"/>
                    <a:pt x="573" y="142"/>
                  </a:cubicBezTo>
                  <a:cubicBezTo>
                    <a:pt x="583" y="142"/>
                    <a:pt x="590" y="138"/>
                    <a:pt x="590" y="130"/>
                  </a:cubicBezTo>
                  <a:cubicBezTo>
                    <a:pt x="590" y="123"/>
                    <a:pt x="584" y="118"/>
                    <a:pt x="572" y="118"/>
                  </a:cubicBezTo>
                  <a:moveTo>
                    <a:pt x="155" y="77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67" y="108"/>
                    <a:pt x="173" y="101"/>
                    <a:pt x="173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82"/>
                    <a:pt x="166" y="77"/>
                    <a:pt x="155" y="77"/>
                  </a:cubicBezTo>
                  <a:moveTo>
                    <a:pt x="584" y="88"/>
                  </a:moveTo>
                  <a:cubicBezTo>
                    <a:pt x="584" y="80"/>
                    <a:pt x="578" y="76"/>
                    <a:pt x="568" y="76"/>
                  </a:cubicBezTo>
                  <a:cubicBezTo>
                    <a:pt x="545" y="76"/>
                    <a:pt x="545" y="76"/>
                    <a:pt x="545" y="76"/>
                  </a:cubicBezTo>
                  <a:cubicBezTo>
                    <a:pt x="545" y="99"/>
                    <a:pt x="545" y="99"/>
                    <a:pt x="545" y="99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77" y="99"/>
                    <a:pt x="584" y="96"/>
                    <a:pt x="584" y="88"/>
                  </a:cubicBezTo>
                  <a:moveTo>
                    <a:pt x="266" y="118"/>
                  </a:moveTo>
                  <a:cubicBezTo>
                    <a:pt x="296" y="118"/>
                    <a:pt x="296" y="118"/>
                    <a:pt x="296" y="118"/>
                  </a:cubicBezTo>
                  <a:cubicBezTo>
                    <a:pt x="281" y="83"/>
                    <a:pt x="281" y="83"/>
                    <a:pt x="281" y="83"/>
                  </a:cubicBezTo>
                  <a:lnTo>
                    <a:pt x="266" y="118"/>
                  </a:lnTo>
                  <a:close/>
                  <a:moveTo>
                    <a:pt x="305" y="138"/>
                  </a:moveTo>
                  <a:cubicBezTo>
                    <a:pt x="258" y="138"/>
                    <a:pt x="258" y="138"/>
                    <a:pt x="258" y="138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8" y="161"/>
                    <a:pt x="245" y="163"/>
                    <a:pt x="240" y="163"/>
                  </a:cubicBezTo>
                  <a:cubicBezTo>
                    <a:pt x="234" y="163"/>
                    <a:pt x="229" y="159"/>
                    <a:pt x="229" y="153"/>
                  </a:cubicBezTo>
                  <a:cubicBezTo>
                    <a:pt x="229" y="151"/>
                    <a:pt x="229" y="149"/>
                    <a:pt x="230" y="147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70" y="58"/>
                    <a:pt x="274" y="54"/>
                    <a:pt x="282" y="54"/>
                  </a:cubicBezTo>
                  <a:cubicBezTo>
                    <a:pt x="289" y="54"/>
                    <a:pt x="293" y="58"/>
                    <a:pt x="296" y="63"/>
                  </a:cubicBezTo>
                  <a:cubicBezTo>
                    <a:pt x="333" y="147"/>
                    <a:pt x="333" y="147"/>
                    <a:pt x="333" y="147"/>
                  </a:cubicBezTo>
                  <a:cubicBezTo>
                    <a:pt x="334" y="149"/>
                    <a:pt x="334" y="151"/>
                    <a:pt x="334" y="153"/>
                  </a:cubicBezTo>
                  <a:cubicBezTo>
                    <a:pt x="334" y="159"/>
                    <a:pt x="329" y="163"/>
                    <a:pt x="323" y="163"/>
                  </a:cubicBezTo>
                  <a:cubicBezTo>
                    <a:pt x="318" y="163"/>
                    <a:pt x="314" y="161"/>
                    <a:pt x="312" y="156"/>
                  </a:cubicBezTo>
                  <a:lnTo>
                    <a:pt x="305" y="138"/>
                  </a:lnTo>
                  <a:close/>
                  <a:moveTo>
                    <a:pt x="1026" y="223"/>
                  </a:moveTo>
                  <a:cubicBezTo>
                    <a:pt x="1058" y="223"/>
                    <a:pt x="1071" y="209"/>
                    <a:pt x="1071" y="177"/>
                  </a:cubicBezTo>
                  <a:cubicBezTo>
                    <a:pt x="1071" y="46"/>
                    <a:pt x="1071" y="46"/>
                    <a:pt x="1071" y="46"/>
                  </a:cubicBezTo>
                  <a:cubicBezTo>
                    <a:pt x="1071" y="14"/>
                    <a:pt x="1058" y="0"/>
                    <a:pt x="1026" y="0"/>
                  </a:cubicBezTo>
                  <a:cubicBezTo>
                    <a:pt x="799" y="0"/>
                    <a:pt x="799" y="0"/>
                    <a:pt x="799" y="0"/>
                  </a:cubicBezTo>
                  <a:cubicBezTo>
                    <a:pt x="701" y="118"/>
                    <a:pt x="701" y="118"/>
                    <a:pt x="701" y="118"/>
                  </a:cubicBezTo>
                  <a:cubicBezTo>
                    <a:pt x="698" y="116"/>
                    <a:pt x="698" y="116"/>
                    <a:pt x="698" y="116"/>
                  </a:cubicBezTo>
                  <a:cubicBezTo>
                    <a:pt x="707" y="76"/>
                    <a:pt x="707" y="76"/>
                    <a:pt x="707" y="76"/>
                  </a:cubicBezTo>
                  <a:cubicBezTo>
                    <a:pt x="705" y="76"/>
                    <a:pt x="704" y="76"/>
                    <a:pt x="702" y="76"/>
                  </a:cubicBezTo>
                  <a:cubicBezTo>
                    <a:pt x="683" y="76"/>
                    <a:pt x="670" y="91"/>
                    <a:pt x="670" y="109"/>
                  </a:cubicBezTo>
                  <a:cubicBezTo>
                    <a:pt x="670" y="109"/>
                    <a:pt x="670" y="109"/>
                    <a:pt x="670" y="109"/>
                  </a:cubicBezTo>
                  <a:cubicBezTo>
                    <a:pt x="670" y="127"/>
                    <a:pt x="684" y="142"/>
                    <a:pt x="703" y="142"/>
                  </a:cubicBezTo>
                  <a:cubicBezTo>
                    <a:pt x="722" y="142"/>
                    <a:pt x="735" y="128"/>
                    <a:pt x="735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106"/>
                    <a:pt x="734" y="102"/>
                    <a:pt x="733" y="99"/>
                  </a:cubicBezTo>
                  <a:cubicBezTo>
                    <a:pt x="753" y="84"/>
                    <a:pt x="753" y="84"/>
                    <a:pt x="753" y="84"/>
                  </a:cubicBezTo>
                  <a:cubicBezTo>
                    <a:pt x="757" y="91"/>
                    <a:pt x="759" y="100"/>
                    <a:pt x="759" y="109"/>
                  </a:cubicBezTo>
                  <a:cubicBezTo>
                    <a:pt x="759" y="109"/>
                    <a:pt x="759" y="109"/>
                    <a:pt x="759" y="109"/>
                  </a:cubicBezTo>
                  <a:cubicBezTo>
                    <a:pt x="759" y="139"/>
                    <a:pt x="735" y="164"/>
                    <a:pt x="702" y="164"/>
                  </a:cubicBezTo>
                  <a:cubicBezTo>
                    <a:pt x="669" y="164"/>
                    <a:pt x="646" y="140"/>
                    <a:pt x="646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79"/>
                    <a:pt x="670" y="54"/>
                    <a:pt x="703" y="54"/>
                  </a:cubicBezTo>
                  <a:cubicBezTo>
                    <a:pt x="706" y="54"/>
                    <a:pt x="709" y="54"/>
                    <a:pt x="712" y="55"/>
                  </a:cubicBezTo>
                  <a:cubicBezTo>
                    <a:pt x="724" y="0"/>
                    <a:pt x="724" y="0"/>
                    <a:pt x="7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3" y="0"/>
                    <a:pt x="0" y="14"/>
                    <a:pt x="0" y="4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09"/>
                    <a:pt x="13" y="223"/>
                    <a:pt x="45" y="223"/>
                  </a:cubicBezTo>
                  <a:lnTo>
                    <a:pt x="1026" y="223"/>
                  </a:lnTo>
                  <a:close/>
                  <a:moveTo>
                    <a:pt x="477" y="151"/>
                  </a:moveTo>
                  <a:cubicBezTo>
                    <a:pt x="477" y="159"/>
                    <a:pt x="472" y="163"/>
                    <a:pt x="465" y="163"/>
                  </a:cubicBezTo>
                  <a:cubicBezTo>
                    <a:pt x="458" y="163"/>
                    <a:pt x="453" y="159"/>
                    <a:pt x="453" y="151"/>
                  </a:cubicBezTo>
                  <a:cubicBezTo>
                    <a:pt x="453" y="98"/>
                    <a:pt x="453" y="98"/>
                    <a:pt x="453" y="98"/>
                  </a:cubicBezTo>
                  <a:cubicBezTo>
                    <a:pt x="433" y="130"/>
                    <a:pt x="433" y="130"/>
                    <a:pt x="433" y="130"/>
                  </a:cubicBezTo>
                  <a:cubicBezTo>
                    <a:pt x="431" y="134"/>
                    <a:pt x="428" y="136"/>
                    <a:pt x="423" y="136"/>
                  </a:cubicBezTo>
                  <a:cubicBezTo>
                    <a:pt x="419" y="136"/>
                    <a:pt x="416" y="134"/>
                    <a:pt x="413" y="130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151"/>
                    <a:pt x="393" y="151"/>
                    <a:pt x="393" y="151"/>
                  </a:cubicBezTo>
                  <a:cubicBezTo>
                    <a:pt x="393" y="159"/>
                    <a:pt x="388" y="163"/>
                    <a:pt x="382" y="163"/>
                  </a:cubicBezTo>
                  <a:cubicBezTo>
                    <a:pt x="375" y="163"/>
                    <a:pt x="370" y="159"/>
                    <a:pt x="370" y="151"/>
                  </a:cubicBezTo>
                  <a:cubicBezTo>
                    <a:pt x="370" y="66"/>
                    <a:pt x="370" y="66"/>
                    <a:pt x="370" y="66"/>
                  </a:cubicBezTo>
                  <a:cubicBezTo>
                    <a:pt x="370" y="59"/>
                    <a:pt x="377" y="55"/>
                    <a:pt x="383" y="55"/>
                  </a:cubicBezTo>
                  <a:cubicBezTo>
                    <a:pt x="389" y="55"/>
                    <a:pt x="393" y="57"/>
                    <a:pt x="396" y="62"/>
                  </a:cubicBezTo>
                  <a:cubicBezTo>
                    <a:pt x="424" y="107"/>
                    <a:pt x="424" y="107"/>
                    <a:pt x="424" y="107"/>
                  </a:cubicBezTo>
                  <a:cubicBezTo>
                    <a:pt x="451" y="62"/>
                    <a:pt x="451" y="62"/>
                    <a:pt x="451" y="62"/>
                  </a:cubicBezTo>
                  <a:cubicBezTo>
                    <a:pt x="454" y="57"/>
                    <a:pt x="458" y="55"/>
                    <a:pt x="464" y="55"/>
                  </a:cubicBezTo>
                  <a:cubicBezTo>
                    <a:pt x="470" y="55"/>
                    <a:pt x="477" y="59"/>
                    <a:pt x="477" y="66"/>
                  </a:cubicBezTo>
                  <a:lnTo>
                    <a:pt x="477" y="151"/>
                  </a:lnTo>
                  <a:close/>
                  <a:moveTo>
                    <a:pt x="572" y="56"/>
                  </a:moveTo>
                  <a:cubicBezTo>
                    <a:pt x="584" y="56"/>
                    <a:pt x="594" y="59"/>
                    <a:pt x="600" y="65"/>
                  </a:cubicBezTo>
                  <a:cubicBezTo>
                    <a:pt x="605" y="70"/>
                    <a:pt x="607" y="76"/>
                    <a:pt x="607" y="83"/>
                  </a:cubicBezTo>
                  <a:cubicBezTo>
                    <a:pt x="607" y="96"/>
                    <a:pt x="601" y="102"/>
                    <a:pt x="593" y="107"/>
                  </a:cubicBezTo>
                  <a:cubicBezTo>
                    <a:pt x="605" y="111"/>
                    <a:pt x="613" y="118"/>
                    <a:pt x="613" y="133"/>
                  </a:cubicBezTo>
                  <a:cubicBezTo>
                    <a:pt x="613" y="153"/>
                    <a:pt x="597" y="162"/>
                    <a:pt x="573" y="162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27" y="162"/>
                    <a:pt x="522" y="158"/>
                    <a:pt x="522" y="150"/>
                  </a:cubicBezTo>
                  <a:cubicBezTo>
                    <a:pt x="522" y="68"/>
                    <a:pt x="522" y="68"/>
                    <a:pt x="522" y="68"/>
                  </a:cubicBezTo>
                  <a:cubicBezTo>
                    <a:pt x="522" y="60"/>
                    <a:pt x="527" y="56"/>
                    <a:pt x="534" y="56"/>
                  </a:cubicBezTo>
                  <a:lnTo>
                    <a:pt x="572" y="56"/>
                  </a:lnTo>
                  <a:close/>
                  <a:moveTo>
                    <a:pt x="108" y="68"/>
                  </a:moveTo>
                  <a:cubicBezTo>
                    <a:pt x="108" y="60"/>
                    <a:pt x="113" y="56"/>
                    <a:pt x="120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71" y="56"/>
                    <a:pt x="181" y="60"/>
                    <a:pt x="188" y="67"/>
                  </a:cubicBezTo>
                  <a:cubicBezTo>
                    <a:pt x="194" y="73"/>
                    <a:pt x="197" y="81"/>
                    <a:pt x="197" y="91"/>
                  </a:cubicBezTo>
                  <a:cubicBezTo>
                    <a:pt x="197" y="91"/>
                    <a:pt x="197" y="91"/>
                    <a:pt x="197" y="91"/>
                  </a:cubicBezTo>
                  <a:cubicBezTo>
                    <a:pt x="197" y="108"/>
                    <a:pt x="189" y="118"/>
                    <a:pt x="176" y="124"/>
                  </a:cubicBezTo>
                  <a:cubicBezTo>
                    <a:pt x="192" y="143"/>
                    <a:pt x="192" y="143"/>
                    <a:pt x="192" y="143"/>
                  </a:cubicBezTo>
                  <a:cubicBezTo>
                    <a:pt x="194" y="146"/>
                    <a:pt x="196" y="148"/>
                    <a:pt x="196" y="152"/>
                  </a:cubicBezTo>
                  <a:cubicBezTo>
                    <a:pt x="196" y="158"/>
                    <a:pt x="190" y="163"/>
                    <a:pt x="184" y="163"/>
                  </a:cubicBezTo>
                  <a:cubicBezTo>
                    <a:pt x="179" y="163"/>
                    <a:pt x="176" y="161"/>
                    <a:pt x="173" y="157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9"/>
                    <a:pt x="127" y="163"/>
                    <a:pt x="120" y="163"/>
                  </a:cubicBezTo>
                  <a:cubicBezTo>
                    <a:pt x="113" y="163"/>
                    <a:pt x="108" y="159"/>
                    <a:pt x="108" y="151"/>
                  </a:cubicBezTo>
                  <a:lnTo>
                    <a:pt x="108" y="68"/>
                  </a:lnTo>
                  <a:close/>
                  <a:moveTo>
                    <a:pt x="811" y="162"/>
                  </a:moveTo>
                  <a:cubicBezTo>
                    <a:pt x="804" y="162"/>
                    <a:pt x="799" y="158"/>
                    <a:pt x="799" y="150"/>
                  </a:cubicBezTo>
                  <a:cubicBezTo>
                    <a:pt x="799" y="67"/>
                    <a:pt x="799" y="67"/>
                    <a:pt x="799" y="67"/>
                  </a:cubicBezTo>
                  <a:cubicBezTo>
                    <a:pt x="799" y="59"/>
                    <a:pt x="804" y="55"/>
                    <a:pt x="811" y="55"/>
                  </a:cubicBezTo>
                  <a:cubicBezTo>
                    <a:pt x="818" y="55"/>
                    <a:pt x="823" y="59"/>
                    <a:pt x="823" y="67"/>
                  </a:cubicBezTo>
                  <a:cubicBezTo>
                    <a:pt x="823" y="141"/>
                    <a:pt x="823" y="141"/>
                    <a:pt x="823" y="141"/>
                  </a:cubicBezTo>
                  <a:cubicBezTo>
                    <a:pt x="866" y="141"/>
                    <a:pt x="866" y="141"/>
                    <a:pt x="866" y="141"/>
                  </a:cubicBezTo>
                  <a:cubicBezTo>
                    <a:pt x="872" y="141"/>
                    <a:pt x="877" y="145"/>
                    <a:pt x="877" y="152"/>
                  </a:cubicBezTo>
                  <a:cubicBezTo>
                    <a:pt x="877" y="158"/>
                    <a:pt x="872" y="162"/>
                    <a:pt x="866" y="162"/>
                  </a:cubicBezTo>
                  <a:lnTo>
                    <a:pt x="811" y="162"/>
                  </a:lnTo>
                  <a:close/>
                  <a:moveTo>
                    <a:pt x="919" y="162"/>
                  </a:moveTo>
                  <a:cubicBezTo>
                    <a:pt x="913" y="162"/>
                    <a:pt x="908" y="158"/>
                    <a:pt x="908" y="150"/>
                  </a:cubicBezTo>
                  <a:cubicBezTo>
                    <a:pt x="908" y="67"/>
                    <a:pt x="908" y="67"/>
                    <a:pt x="908" y="67"/>
                  </a:cubicBezTo>
                  <a:cubicBezTo>
                    <a:pt x="908" y="59"/>
                    <a:pt x="913" y="55"/>
                    <a:pt x="919" y="55"/>
                  </a:cubicBezTo>
                  <a:cubicBezTo>
                    <a:pt x="926" y="55"/>
                    <a:pt x="931" y="59"/>
                    <a:pt x="931" y="67"/>
                  </a:cubicBezTo>
                  <a:cubicBezTo>
                    <a:pt x="931" y="141"/>
                    <a:pt x="931" y="141"/>
                    <a:pt x="931" y="141"/>
                  </a:cubicBezTo>
                  <a:cubicBezTo>
                    <a:pt x="975" y="141"/>
                    <a:pt x="975" y="141"/>
                    <a:pt x="975" y="141"/>
                  </a:cubicBezTo>
                  <a:cubicBezTo>
                    <a:pt x="981" y="141"/>
                    <a:pt x="985" y="145"/>
                    <a:pt x="985" y="152"/>
                  </a:cubicBezTo>
                  <a:cubicBezTo>
                    <a:pt x="985" y="158"/>
                    <a:pt x="981" y="162"/>
                    <a:pt x="975" y="162"/>
                  </a:cubicBezTo>
                  <a:lnTo>
                    <a:pt x="919" y="162"/>
                  </a:lnTo>
                  <a:close/>
                </a:path>
              </a:pathLst>
            </a:custGeom>
            <a:solidFill>
              <a:srgbClr val="009D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endParaRPr kumimoji="0" lang="da-DK" sz="1800" b="0" i="0" u="none" strike="noStrike" kern="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/>
                <a:ea typeface="Verdana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6600"/>
        </a:buClr>
        <a:buFont typeface="Wingdings" panose="05000000000000000000" pitchFamily="2" charset="2"/>
        <a:buChar char="v"/>
        <a:defRPr sz="3200" kern="1200">
          <a:solidFill>
            <a:srgbClr val="65666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6600"/>
        </a:buClr>
        <a:buFont typeface="Arial" panose="020B0604020202020204" pitchFamily="34" charset="0"/>
        <a:buChar char="•"/>
        <a:defRPr sz="2800" kern="1200">
          <a:solidFill>
            <a:srgbClr val="65666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6600"/>
        </a:buClr>
        <a:buFont typeface="Courier New" panose="02070309020205020404" pitchFamily="49" charset="0"/>
        <a:buChar char="o"/>
        <a:defRPr sz="2400" kern="1200">
          <a:solidFill>
            <a:srgbClr val="65666A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65666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65666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jpg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29.png"/><Relationship Id="rId3" Type="http://schemas.openxmlformats.org/officeDocument/2006/relationships/image" Target="../media/image60.png"/><Relationship Id="rId21" Type="http://schemas.openxmlformats.org/officeDocument/2006/relationships/image" Target="../media/image76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23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88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90.png"/><Relationship Id="rId4" Type="http://schemas.openxmlformats.org/officeDocument/2006/relationships/image" Target="../media/image42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google.com/url?sa=i&amp;rct=j&amp;q=&amp;esrc=s&amp;source=images&amp;cd=&amp;ved=2ahUKEwjSw7vjxOzkAhVrxYUKHRszDY4QjRx6BAgBEAQ&amp;url=https%3A%2F%2Fwww.flaticon.com%2Ffree-icon%2Fgraduate_201799&amp;psig=AOvVaw36NXt5O68KA4bEQKdX2F3I&amp;ust=1569520265832068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ean.blencowe@greenlightchange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YSC@rambol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.emf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1.e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068FA-067F-4CB3-ACA0-24E4AB48D4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9596" y="6309321"/>
            <a:ext cx="1271615" cy="243408"/>
          </a:xfrm>
        </p:spPr>
        <p:txBody>
          <a:bodyPr>
            <a:normAutofit fontScale="92500" lnSpcReduction="10000"/>
          </a:bodyPr>
          <a:lstStyle/>
          <a:p>
            <a:r>
              <a:rPr lang="en-GB" sz="1200" b="0" dirty="0">
                <a:solidFill>
                  <a:schemeClr val="tx1"/>
                </a:solidFill>
              </a:rPr>
              <a:t>  26-Sep-2019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F0E545-1CA2-4842-9041-F5E8810CD1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32" y="6309321"/>
            <a:ext cx="2250221" cy="243408"/>
          </a:xfrm>
        </p:spPr>
        <p:txBody>
          <a:bodyPr>
            <a:normAutofit fontScale="77500" lnSpcReduction="20000"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Sean Blencowe, Sylvia Sciuchetti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A3F73FC1-7797-4F2B-9031-5818DF21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2096852"/>
            <a:ext cx="9001000" cy="234026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65666A"/>
                </a:solidFill>
              </a:rPr>
              <a:t>Real-time control of project performance from the front-line to the Board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E61CD7E-A79F-40BF-92A7-9162BC36AE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32304" y="224644"/>
            <a:ext cx="2977496" cy="628062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rgbClr val="009D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kumimoji="0" lang="da-DK" sz="1800" b="0" i="0" u="none" strike="noStrike" kern="0" cap="none" spc="-5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Verdana"/>
              <a:ea typeface="Verdan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BE986-8758-4493-A1DD-EA408EDC2E92}"/>
              </a:ext>
            </a:extLst>
          </p:cNvPr>
          <p:cNvSpPr/>
          <p:nvPr/>
        </p:nvSpPr>
        <p:spPr>
          <a:xfrm>
            <a:off x="0" y="1160748"/>
            <a:ext cx="12192000" cy="69085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89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4500675-5EA2-4A8D-BE48-A5D8FFC324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think-cell Slide" r:id="rId5" imgW="553" imgH="553" progId="TCLayout.ActiveDocument.1">
                  <p:embed/>
                </p:oleObj>
              </mc:Choice>
              <mc:Fallback>
                <p:oleObj name="think-cell Slide" r:id="rId5" imgW="553" imgH="5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4500675-5EA2-4A8D-BE48-A5D8FFC324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8E95A2E-39DD-45A0-A7BF-648AC987CABE}"/>
              </a:ext>
            </a:extLst>
          </p:cNvPr>
          <p:cNvSpPr txBox="1">
            <a:spLocks/>
          </p:cNvSpPr>
          <p:nvPr/>
        </p:nvSpPr>
        <p:spPr>
          <a:xfrm>
            <a:off x="0" y="4874"/>
            <a:ext cx="12192000" cy="61581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Portfolio Performance Reporting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835A9-67F0-43BE-A282-522C0C0C7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92855"/>
            <a:ext cx="12192000" cy="36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A2970-5BBD-4437-9E88-AA38E5C3919F}"/>
              </a:ext>
            </a:extLst>
          </p:cNvPr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86997-0720-48A5-8BFB-3FE9AADA8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11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B2732-BF11-4D15-A2F1-21C519FA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564" y="1988840"/>
            <a:ext cx="7394793" cy="15567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en-GB" sz="6000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  <a:t>The Data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087D090-21CF-4EC7-AE57-9F4C1B362D7C}"/>
              </a:ext>
            </a:extLst>
          </p:cNvPr>
          <p:cNvSpPr txBox="1">
            <a:spLocks/>
          </p:cNvSpPr>
          <p:nvPr/>
        </p:nvSpPr>
        <p:spPr>
          <a:xfrm>
            <a:off x="2495600" y="3609020"/>
            <a:ext cx="7394793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</a:pPr>
            <a:r>
              <a:rPr lang="en-GB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  <a:t>Why it’s critical</a:t>
            </a:r>
            <a:br>
              <a:rPr lang="en-GB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</a:br>
            <a:r>
              <a:rPr lang="en-GB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  <a:t>Why it’s tough to get right</a:t>
            </a:r>
            <a:br>
              <a:rPr lang="en-GB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</a:br>
            <a:r>
              <a:rPr lang="en-GB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  <a:t>How the problems can be solved</a:t>
            </a:r>
          </a:p>
        </p:txBody>
      </p:sp>
    </p:spTree>
    <p:extLst>
      <p:ext uri="{BB962C8B-B14F-4D97-AF65-F5344CB8AC3E}">
        <p14:creationId xmlns:p14="http://schemas.microsoft.com/office/powerpoint/2010/main" val="301474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A2970-5BBD-4437-9E88-AA38E5C3919F}"/>
              </a:ext>
            </a:extLst>
          </p:cNvPr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86997-0720-48A5-8BFB-3FE9AADA8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12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B2732-BF11-4D15-A2F1-21C519FA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620" y="0"/>
            <a:ext cx="7394793" cy="76470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en-GB" dirty="0">
                <a:solidFill>
                  <a:srgbClr val="65666A"/>
                </a:solidFill>
                <a:latin typeface="+mn-lt"/>
                <a:ea typeface="+mn-ea"/>
                <a:cs typeface="+mn-cs"/>
              </a:rPr>
              <a:t>What shape is a typical project?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33D006-6EDD-476E-A97D-EEF4ACC357A3}"/>
              </a:ext>
            </a:extLst>
          </p:cNvPr>
          <p:cNvGrpSpPr/>
          <p:nvPr/>
        </p:nvGrpSpPr>
        <p:grpSpPr>
          <a:xfrm>
            <a:off x="80067" y="1258636"/>
            <a:ext cx="12085986" cy="5046057"/>
            <a:chOff x="19383" y="1258636"/>
            <a:chExt cx="12085986" cy="50460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3E7B40-A4F0-4ABE-837F-DD3767DC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83" y="1671662"/>
              <a:ext cx="4536504" cy="42200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466C69-67CC-4AFC-BEE6-7F01B7E0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3388" y="1258636"/>
              <a:ext cx="5421981" cy="5046057"/>
            </a:xfrm>
            <a:prstGeom prst="rect">
              <a:avLst/>
            </a:prstGeom>
          </p:spPr>
        </p:pic>
        <p:sp>
          <p:nvSpPr>
            <p:cNvPr id="12" name="Subtitle 3">
              <a:extLst>
                <a:ext uri="{FF2B5EF4-FFF2-40B4-BE49-F238E27FC236}">
                  <a16:creationId xmlns:a16="http://schemas.microsoft.com/office/drawing/2014/main" id="{BD7B1564-87D2-46DE-BCD3-49F1A7CF19DC}"/>
                </a:ext>
              </a:extLst>
            </p:cNvPr>
            <p:cNvSpPr txBox="1">
              <a:spLocks/>
            </p:cNvSpPr>
            <p:nvPr/>
          </p:nvSpPr>
          <p:spPr>
            <a:xfrm>
              <a:off x="4367808" y="2032473"/>
              <a:ext cx="2340260" cy="139144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400" kern="1200">
                  <a:solidFill>
                    <a:srgbClr val="65666A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/>
                <a:t>Three pillars of governance &amp; control…</a:t>
              </a:r>
            </a:p>
          </p:txBody>
        </p:sp>
        <p:sp>
          <p:nvSpPr>
            <p:cNvPr id="10" name="Subtitle 3">
              <a:extLst>
                <a:ext uri="{FF2B5EF4-FFF2-40B4-BE49-F238E27FC236}">
                  <a16:creationId xmlns:a16="http://schemas.microsoft.com/office/drawing/2014/main" id="{AE9A89E5-1EE5-44D8-B78A-C91B30781AF4}"/>
                </a:ext>
              </a:extLst>
            </p:cNvPr>
            <p:cNvSpPr txBox="1">
              <a:spLocks/>
            </p:cNvSpPr>
            <p:nvPr/>
          </p:nvSpPr>
          <p:spPr>
            <a:xfrm>
              <a:off x="4991200" y="3916608"/>
              <a:ext cx="2837443" cy="148236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400" kern="1200">
                  <a:solidFill>
                    <a:srgbClr val="65666A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/>
                <a:t>…to best manage these competing drivers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8F6FC9-5681-4068-911B-F8BED14DF14F}"/>
              </a:ext>
            </a:extLst>
          </p:cNvPr>
          <p:cNvGrpSpPr/>
          <p:nvPr/>
        </p:nvGrpSpPr>
        <p:grpSpPr>
          <a:xfrm>
            <a:off x="324331" y="602640"/>
            <a:ext cx="2737472" cy="756012"/>
            <a:chOff x="324331" y="602640"/>
            <a:chExt cx="2737472" cy="756012"/>
          </a:xfrm>
        </p:grpSpPr>
        <p:sp>
          <p:nvSpPr>
            <p:cNvPr id="13" name="Subtitle 3">
              <a:extLst>
                <a:ext uri="{FF2B5EF4-FFF2-40B4-BE49-F238E27FC236}">
                  <a16:creationId xmlns:a16="http://schemas.microsoft.com/office/drawing/2014/main" id="{2A1FBEB1-ECAA-4A92-8356-8045EAA53BF9}"/>
                </a:ext>
              </a:extLst>
            </p:cNvPr>
            <p:cNvSpPr txBox="1">
              <a:spLocks/>
            </p:cNvSpPr>
            <p:nvPr/>
          </p:nvSpPr>
          <p:spPr>
            <a:xfrm>
              <a:off x="324331" y="647363"/>
              <a:ext cx="2340260" cy="5839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400" kern="1200">
                  <a:solidFill>
                    <a:srgbClr val="65666A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/>
                <a:t>A: Triangular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F8ACEF-9E32-471C-AD21-87C7CF3A3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3511" y="602640"/>
              <a:ext cx="728292" cy="756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17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rapezoid 17">
            <a:extLst>
              <a:ext uri="{FF2B5EF4-FFF2-40B4-BE49-F238E27FC236}">
                <a16:creationId xmlns:a16="http://schemas.microsoft.com/office/drawing/2014/main" id="{2B4A1CDF-63C2-43E5-B92C-9176CB57DB00}"/>
              </a:ext>
            </a:extLst>
          </p:cNvPr>
          <p:cNvSpPr/>
          <p:nvPr/>
        </p:nvSpPr>
        <p:spPr>
          <a:xfrm rot="18102844">
            <a:off x="1258551" y="2154799"/>
            <a:ext cx="4032448" cy="244265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B014708-6534-463A-8C8C-BDF6F4713325}"/>
              </a:ext>
            </a:extLst>
          </p:cNvPr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B045FB3-6271-41C7-A8FF-3EE34F32CF2D}"/>
              </a:ext>
            </a:extLst>
          </p:cNvPr>
          <p:cNvSpPr/>
          <p:nvPr/>
        </p:nvSpPr>
        <p:spPr>
          <a:xfrm>
            <a:off x="3189076" y="2312876"/>
            <a:ext cx="3270006" cy="2624724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F75BB-36B4-4F59-8CA9-664BFD37D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13</a:t>
            </a:fld>
            <a:endParaRPr lang="en-GB" dirty="0"/>
          </a:p>
        </p:txBody>
      </p:sp>
      <p:sp>
        <p:nvSpPr>
          <p:cNvPr id="67" name="Subtitle 3">
            <a:extLst>
              <a:ext uri="{FF2B5EF4-FFF2-40B4-BE49-F238E27FC236}">
                <a16:creationId xmlns:a16="http://schemas.microsoft.com/office/drawing/2014/main" id="{4D80507B-4035-4E7C-B896-6421FF25DD9C}"/>
              </a:ext>
            </a:extLst>
          </p:cNvPr>
          <p:cNvSpPr txBox="1">
            <a:spLocks/>
          </p:cNvSpPr>
          <p:nvPr/>
        </p:nvSpPr>
        <p:spPr>
          <a:xfrm>
            <a:off x="7162767" y="1110749"/>
            <a:ext cx="4646895" cy="3132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Everyone needs to be aligned, so achieving consistently good project outcomes </a:t>
            </a:r>
            <a:r>
              <a:rPr lang="en-GB" sz="4000" b="1" dirty="0">
                <a:solidFill>
                  <a:srgbClr val="FF944D"/>
                </a:solidFill>
              </a:rPr>
              <a:t>requires</a:t>
            </a:r>
            <a:r>
              <a:rPr lang="en-GB" sz="3600" dirty="0"/>
              <a:t> good data</a:t>
            </a:r>
            <a:endParaRPr lang="en-GB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CC70E1-8F7D-4A37-9C9C-214D558F32E9}"/>
              </a:ext>
            </a:extLst>
          </p:cNvPr>
          <p:cNvSpPr>
            <a:spLocks noChangeAspect="1"/>
          </p:cNvSpPr>
          <p:nvPr/>
        </p:nvSpPr>
        <p:spPr>
          <a:xfrm>
            <a:off x="5266029" y="4147067"/>
            <a:ext cx="1692188" cy="169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Right Format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E7DF679-CCD8-4F63-8480-C3BD87D21706}"/>
              </a:ext>
            </a:extLst>
          </p:cNvPr>
          <p:cNvSpPr>
            <a:spLocks noChangeAspect="1"/>
          </p:cNvSpPr>
          <p:nvPr/>
        </p:nvSpPr>
        <p:spPr>
          <a:xfrm>
            <a:off x="4076317" y="2195668"/>
            <a:ext cx="1692188" cy="169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Right People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B6D047-3D89-48C8-BECB-912B49DEC2BA}"/>
              </a:ext>
            </a:extLst>
          </p:cNvPr>
          <p:cNvSpPr>
            <a:spLocks noChangeAspect="1"/>
          </p:cNvSpPr>
          <p:nvPr/>
        </p:nvSpPr>
        <p:spPr>
          <a:xfrm>
            <a:off x="2886605" y="4147067"/>
            <a:ext cx="1692188" cy="169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Right Time</a:t>
            </a:r>
          </a:p>
        </p:txBody>
      </p:sp>
      <p:sp>
        <p:nvSpPr>
          <p:cNvPr id="69" name="Subtitle 3">
            <a:extLst>
              <a:ext uri="{FF2B5EF4-FFF2-40B4-BE49-F238E27FC236}">
                <a16:creationId xmlns:a16="http://schemas.microsoft.com/office/drawing/2014/main" id="{480E0DDF-DD62-422F-B75E-55E6BCF413E9}"/>
              </a:ext>
            </a:extLst>
          </p:cNvPr>
          <p:cNvSpPr txBox="1">
            <a:spLocks/>
          </p:cNvSpPr>
          <p:nvPr/>
        </p:nvSpPr>
        <p:spPr>
          <a:xfrm>
            <a:off x="4383034" y="3887668"/>
            <a:ext cx="1123734" cy="710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bg1"/>
                </a:solidFill>
              </a:rPr>
              <a:t>Data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62ADED-DD0A-4F7E-9E99-6E556CF5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0" y="989047"/>
            <a:ext cx="2971374" cy="30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7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DC703A-1C46-45D9-ADE2-870C0AAE0C48}"/>
              </a:ext>
            </a:extLst>
          </p:cNvPr>
          <p:cNvGrpSpPr/>
          <p:nvPr/>
        </p:nvGrpSpPr>
        <p:grpSpPr>
          <a:xfrm>
            <a:off x="381064" y="4178783"/>
            <a:ext cx="4838908" cy="2256860"/>
            <a:chOff x="381064" y="4178783"/>
            <a:chExt cx="4838908" cy="225686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BC5905-F5A3-412F-BD0F-FB091D401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64" y="4271018"/>
              <a:ext cx="2174740" cy="2164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Subtitle 3">
              <a:extLst>
                <a:ext uri="{FF2B5EF4-FFF2-40B4-BE49-F238E27FC236}">
                  <a16:creationId xmlns:a16="http://schemas.microsoft.com/office/drawing/2014/main" id="{4ED228AA-07D6-49E0-AD6E-B318C71F6248}"/>
                </a:ext>
              </a:extLst>
            </p:cNvPr>
            <p:cNvSpPr txBox="1">
              <a:spLocks/>
            </p:cNvSpPr>
            <p:nvPr/>
          </p:nvSpPr>
          <p:spPr>
            <a:xfrm>
              <a:off x="2619506" y="4178783"/>
              <a:ext cx="2600466" cy="21646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400" kern="1200">
                  <a:solidFill>
                    <a:srgbClr val="65666A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dirty="0"/>
                <a:t>Technology is failing to come to the rescue.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F5D9DA-38E7-456D-B78E-E2BE99A3B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9" y="0"/>
            <a:ext cx="12192000" cy="615817"/>
          </a:xfrm>
        </p:spPr>
        <p:txBody>
          <a:bodyPr/>
          <a:lstStyle/>
          <a:p>
            <a:r>
              <a:rPr lang="en-GB" dirty="0"/>
              <a:t>Reality check: Ever changing complexity &amp; uniqueness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F75BB-36B4-4F59-8CA9-664BFD37DE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230962-735C-47EB-81A6-77E70BB9C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692696"/>
            <a:ext cx="6667500" cy="5715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841F30-2C97-4F57-9632-A4BE9DBCC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4500" y="3763770"/>
            <a:ext cx="116004" cy="175932"/>
          </a:xfrm>
          <a:prstGeom prst="rect">
            <a:avLst/>
          </a:prstGeom>
        </p:spPr>
      </p:pic>
      <p:sp>
        <p:nvSpPr>
          <p:cNvPr id="67" name="Subtitle 3">
            <a:extLst>
              <a:ext uri="{FF2B5EF4-FFF2-40B4-BE49-F238E27FC236}">
                <a16:creationId xmlns:a16="http://schemas.microsoft.com/office/drawing/2014/main" id="{4D80507B-4035-4E7C-B896-6421FF25DD9C}"/>
              </a:ext>
            </a:extLst>
          </p:cNvPr>
          <p:cNvSpPr txBox="1">
            <a:spLocks/>
          </p:cNvSpPr>
          <p:nvPr/>
        </p:nvSpPr>
        <p:spPr>
          <a:xfrm>
            <a:off x="342019" y="1126494"/>
            <a:ext cx="4646895" cy="1748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Many workflows … tuned to solve evolving challenges.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FB20A-3985-4002-8129-D943960CEC2F}"/>
              </a:ext>
            </a:extLst>
          </p:cNvPr>
          <p:cNvGrpSpPr/>
          <p:nvPr/>
        </p:nvGrpSpPr>
        <p:grpSpPr>
          <a:xfrm>
            <a:off x="5474778" y="692730"/>
            <a:ext cx="5898952" cy="5186308"/>
            <a:chOff x="5482859" y="751448"/>
            <a:chExt cx="5898952" cy="51863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9F324C-E681-4244-85F0-DFA4143EB18D}"/>
                </a:ext>
              </a:extLst>
            </p:cNvPr>
            <p:cNvGrpSpPr/>
            <p:nvPr/>
          </p:nvGrpSpPr>
          <p:grpSpPr>
            <a:xfrm>
              <a:off x="8688712" y="898833"/>
              <a:ext cx="1187088" cy="1073099"/>
              <a:chOff x="9441179" y="2132465"/>
              <a:chExt cx="1819126" cy="173088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962D81-B7B6-48C5-9AA8-0A4CDC8FF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F65549E-944C-42A3-8353-68C0AFCDF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25" name="Subtitle 3">
                <a:extLst>
                  <a:ext uri="{FF2B5EF4-FFF2-40B4-BE49-F238E27FC236}">
                    <a16:creationId xmlns:a16="http://schemas.microsoft.com/office/drawing/2014/main" id="{6CBE302C-EFA9-4845-ABC6-191E6C3CE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E5BAD1-516B-477D-B6CF-66A4322D7DC5}"/>
                </a:ext>
              </a:extLst>
            </p:cNvPr>
            <p:cNvGrpSpPr/>
            <p:nvPr/>
          </p:nvGrpSpPr>
          <p:grpSpPr>
            <a:xfrm>
              <a:off x="5752478" y="1010596"/>
              <a:ext cx="1187088" cy="1073099"/>
              <a:chOff x="9441179" y="2132465"/>
              <a:chExt cx="1819126" cy="1730885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482F96F-2A92-47D7-8FBB-B7F986548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29FA806-7B1F-49C9-9A6E-2FB5B5BCC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51" name="Subtitle 3">
                <a:extLst>
                  <a:ext uri="{FF2B5EF4-FFF2-40B4-BE49-F238E27FC236}">
                    <a16:creationId xmlns:a16="http://schemas.microsoft.com/office/drawing/2014/main" id="{A3DA002D-EAEE-4FFA-A82A-EAF17BF3CE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47D381F-DD54-43BE-802C-39DC02C3382F}"/>
                </a:ext>
              </a:extLst>
            </p:cNvPr>
            <p:cNvGrpSpPr/>
            <p:nvPr/>
          </p:nvGrpSpPr>
          <p:grpSpPr>
            <a:xfrm>
              <a:off x="7772317" y="3077741"/>
              <a:ext cx="1187088" cy="1073099"/>
              <a:chOff x="9441179" y="2132465"/>
              <a:chExt cx="1819126" cy="173088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A74CFCA-A2D9-42A2-AAF7-B67986161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EC56C41-DC29-47AD-AE44-95C37D028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55" name="Subtitle 3">
                <a:extLst>
                  <a:ext uri="{FF2B5EF4-FFF2-40B4-BE49-F238E27FC236}">
                    <a16:creationId xmlns:a16="http://schemas.microsoft.com/office/drawing/2014/main" id="{986F725F-F306-4CC2-9657-20D0E1EC28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999FC6C-9AEF-4F07-B003-D836286ABBC4}"/>
                </a:ext>
              </a:extLst>
            </p:cNvPr>
            <p:cNvGrpSpPr/>
            <p:nvPr/>
          </p:nvGrpSpPr>
          <p:grpSpPr>
            <a:xfrm>
              <a:off x="10194723" y="4864657"/>
              <a:ext cx="1187088" cy="1073099"/>
              <a:chOff x="9441179" y="2132465"/>
              <a:chExt cx="1819126" cy="1730885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8AE6276-5D18-47D4-AFA4-83AF1A8E31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1E86C52-9347-42AD-9281-C59C31842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59" name="Subtitle 3">
                <a:extLst>
                  <a:ext uri="{FF2B5EF4-FFF2-40B4-BE49-F238E27FC236}">
                    <a16:creationId xmlns:a16="http://schemas.microsoft.com/office/drawing/2014/main" id="{59638CC5-7DFB-409A-BF4D-2241CB63B7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62A1E22-4CB3-45DA-8FC0-DD3181CA4A7A}"/>
                </a:ext>
              </a:extLst>
            </p:cNvPr>
            <p:cNvGrpSpPr/>
            <p:nvPr/>
          </p:nvGrpSpPr>
          <p:grpSpPr>
            <a:xfrm>
              <a:off x="5641294" y="3726054"/>
              <a:ext cx="1187088" cy="1073099"/>
              <a:chOff x="9441179" y="2132465"/>
              <a:chExt cx="1819126" cy="1730885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1E5478A-ECC4-47B5-980D-987D44E8E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774A85C-8B7F-42BB-B7F2-28B43D66D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63" name="Subtitle 3">
                <a:extLst>
                  <a:ext uri="{FF2B5EF4-FFF2-40B4-BE49-F238E27FC236}">
                    <a16:creationId xmlns:a16="http://schemas.microsoft.com/office/drawing/2014/main" id="{2616676F-6503-42A7-A013-9748D7F83F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13AF51-B9B5-4C57-A28A-77E225A46B25}"/>
                </a:ext>
              </a:extLst>
            </p:cNvPr>
            <p:cNvGrpSpPr/>
            <p:nvPr/>
          </p:nvGrpSpPr>
          <p:grpSpPr>
            <a:xfrm>
              <a:off x="6082730" y="2108049"/>
              <a:ext cx="841615" cy="825853"/>
              <a:chOff x="1221937" y="2495759"/>
              <a:chExt cx="1781322" cy="178132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CC6E906-AE50-4D62-A863-BF9684B6B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A45C14C-1148-40D3-B4B7-46CEB63DB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441A449-7EBF-441C-93DF-DDBF1065CB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F84F5D2-C76C-4827-88C1-8869774C64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036F5EC-15E9-4D9E-839F-770040FDBE67}"/>
                </a:ext>
              </a:extLst>
            </p:cNvPr>
            <p:cNvGrpSpPr/>
            <p:nvPr/>
          </p:nvGrpSpPr>
          <p:grpSpPr>
            <a:xfrm>
              <a:off x="7314362" y="4373884"/>
              <a:ext cx="841615" cy="825853"/>
              <a:chOff x="1221937" y="2495759"/>
              <a:chExt cx="1781322" cy="178132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45399CF6-E058-45A5-8216-15C2CB06B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1BEB387-F581-4836-89D0-4D54AA93BD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C357C589-F5BC-4087-8CFE-65CC61639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7ECCFCF-4E20-4048-BA6E-5098F0736D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07146D4-3428-45E0-AD1F-9FEA06A95D26}"/>
                </a:ext>
              </a:extLst>
            </p:cNvPr>
            <p:cNvGrpSpPr/>
            <p:nvPr/>
          </p:nvGrpSpPr>
          <p:grpSpPr>
            <a:xfrm>
              <a:off x="10142487" y="751448"/>
              <a:ext cx="645780" cy="650831"/>
              <a:chOff x="1221937" y="2495759"/>
              <a:chExt cx="1781322" cy="1781322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AB0C9685-AA10-4B4B-9555-55CD0D954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F00B938-67CC-4C68-A6E3-BE27A35A12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3E96A4D-6468-4687-8BEF-E390795EF3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EFA2082-BF99-4A2B-BD58-3980D51AFC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D1D45F2-9F8A-4E65-81DA-CCEBA88DFC8A}"/>
                </a:ext>
              </a:extLst>
            </p:cNvPr>
            <p:cNvGrpSpPr/>
            <p:nvPr/>
          </p:nvGrpSpPr>
          <p:grpSpPr>
            <a:xfrm>
              <a:off x="10195562" y="4000364"/>
              <a:ext cx="841615" cy="825853"/>
              <a:chOff x="1221937" y="2495759"/>
              <a:chExt cx="1781322" cy="1781322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821290E-33A5-4ECE-AF93-8F59B86ED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AA49CAC-3E8F-4856-8127-4CD0F3635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BDC89F1-5F82-449F-9379-BBC5DD0EC0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6DD74C9-91CC-401A-BDC9-F0781FD285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C39BA21-2ED9-4FBC-BB4D-76EBF272AED4}"/>
                </a:ext>
              </a:extLst>
            </p:cNvPr>
            <p:cNvGrpSpPr/>
            <p:nvPr/>
          </p:nvGrpSpPr>
          <p:grpSpPr>
            <a:xfrm>
              <a:off x="5482859" y="4766830"/>
              <a:ext cx="501446" cy="552984"/>
              <a:chOff x="1221937" y="2495759"/>
              <a:chExt cx="1781322" cy="1781322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D072C9C4-0764-481E-8734-A0728CE22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629687C-73D9-4AA9-9C02-28D450EAD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A448122-7DA1-4BCF-9C28-3D72F4C71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4A52A17-AA86-4DBE-B765-968C97CF39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92844E2-BD93-4A57-A2F3-A72791EE9631}"/>
                </a:ext>
              </a:extLst>
            </p:cNvPr>
            <p:cNvGrpSpPr/>
            <p:nvPr/>
          </p:nvGrpSpPr>
          <p:grpSpPr>
            <a:xfrm>
              <a:off x="7284889" y="2216661"/>
              <a:ext cx="501446" cy="552984"/>
              <a:chOff x="1221937" y="2495759"/>
              <a:chExt cx="1781322" cy="1781322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0F8ED906-05A0-4B33-9804-CA7CB3B31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A48BCF3-FB39-4168-9608-5AC557212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AF30C9EF-F599-492B-B816-3A91E10B5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C92722F-E5FC-4056-A6F5-DEC9418B9C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Subtitle 3">
            <a:extLst>
              <a:ext uri="{FF2B5EF4-FFF2-40B4-BE49-F238E27FC236}">
                <a16:creationId xmlns:a16="http://schemas.microsoft.com/office/drawing/2014/main" id="{76C74A9B-AA0D-4EA4-A0FD-F77AAE7D582F}"/>
              </a:ext>
            </a:extLst>
          </p:cNvPr>
          <p:cNvSpPr txBox="1">
            <a:spLocks/>
          </p:cNvSpPr>
          <p:nvPr/>
        </p:nvSpPr>
        <p:spPr>
          <a:xfrm>
            <a:off x="343731" y="2809759"/>
            <a:ext cx="4646895" cy="1192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No integrated view for everyone to work with.</a:t>
            </a:r>
          </a:p>
        </p:txBody>
      </p:sp>
    </p:spTree>
    <p:extLst>
      <p:ext uri="{BB962C8B-B14F-4D97-AF65-F5344CB8AC3E}">
        <p14:creationId xmlns:p14="http://schemas.microsoft.com/office/powerpoint/2010/main" val="83982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4B4A541B-EEFE-45E8-BFC4-799170A15F9A}"/>
              </a:ext>
            </a:extLst>
          </p:cNvPr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DFEB1-B8A1-4FA4-919F-365672A7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33"/>
            <a:ext cx="12192000" cy="615817"/>
          </a:xfrm>
        </p:spPr>
        <p:txBody>
          <a:bodyPr/>
          <a:lstStyle/>
          <a:p>
            <a:r>
              <a:rPr lang="en-GB" sz="4400" dirty="0">
                <a:solidFill>
                  <a:srgbClr val="65666A"/>
                </a:solidFill>
              </a:rPr>
              <a:t>So how did we solve the data problems?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CC459E-6AB1-465D-8CEC-E2F5D96D8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2D133B-1DD9-4B9D-813B-9CA5D1D963E8}"/>
              </a:ext>
            </a:extLst>
          </p:cNvPr>
          <p:cNvGrpSpPr/>
          <p:nvPr/>
        </p:nvGrpSpPr>
        <p:grpSpPr>
          <a:xfrm>
            <a:off x="5474778" y="692730"/>
            <a:ext cx="5898952" cy="5186308"/>
            <a:chOff x="5482859" y="751448"/>
            <a:chExt cx="5898952" cy="51863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311426-9D0B-408D-8F32-D735199885CD}"/>
                </a:ext>
              </a:extLst>
            </p:cNvPr>
            <p:cNvGrpSpPr/>
            <p:nvPr/>
          </p:nvGrpSpPr>
          <p:grpSpPr>
            <a:xfrm>
              <a:off x="8688712" y="898833"/>
              <a:ext cx="1187088" cy="1073099"/>
              <a:chOff x="9441179" y="2132465"/>
              <a:chExt cx="1819126" cy="173088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1B03C4A-7871-4CF4-9364-649D1C452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7D5CCB0-48F6-4C96-AE2D-759DE9F94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55" name="Subtitle 3">
                <a:extLst>
                  <a:ext uri="{FF2B5EF4-FFF2-40B4-BE49-F238E27FC236}">
                    <a16:creationId xmlns:a16="http://schemas.microsoft.com/office/drawing/2014/main" id="{F1ABFEE4-64D3-443F-8B8C-6D992FD065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F964D3F-E5BA-45F0-9059-B384D6CAC09E}"/>
                </a:ext>
              </a:extLst>
            </p:cNvPr>
            <p:cNvGrpSpPr/>
            <p:nvPr/>
          </p:nvGrpSpPr>
          <p:grpSpPr>
            <a:xfrm>
              <a:off x="5752478" y="1010596"/>
              <a:ext cx="1187088" cy="1073099"/>
              <a:chOff x="9441179" y="2132465"/>
              <a:chExt cx="1819126" cy="1730885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2D37AE3-1F17-428D-A259-4E4D370FF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AE8F5CB-BEA3-4178-A0D3-318BC9FEE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52" name="Subtitle 3">
                <a:extLst>
                  <a:ext uri="{FF2B5EF4-FFF2-40B4-BE49-F238E27FC236}">
                    <a16:creationId xmlns:a16="http://schemas.microsoft.com/office/drawing/2014/main" id="{05F54667-9E15-4754-8805-46B094B5B2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3D5C52-C926-40C7-A9FD-A0EE395D0A52}"/>
                </a:ext>
              </a:extLst>
            </p:cNvPr>
            <p:cNvGrpSpPr/>
            <p:nvPr/>
          </p:nvGrpSpPr>
          <p:grpSpPr>
            <a:xfrm>
              <a:off x="7772317" y="3077741"/>
              <a:ext cx="1187088" cy="1073099"/>
              <a:chOff x="9441179" y="2132465"/>
              <a:chExt cx="1819126" cy="173088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974CB0A-12E8-455D-89A1-421A1F80F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3CA7820-3A71-4BBD-B694-B0D5D1523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49" name="Subtitle 3">
                <a:extLst>
                  <a:ext uri="{FF2B5EF4-FFF2-40B4-BE49-F238E27FC236}">
                    <a16:creationId xmlns:a16="http://schemas.microsoft.com/office/drawing/2014/main" id="{1CD1BF97-2CF3-4DC4-A8D1-4564A716D7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3F627D-596C-4D8C-916B-3C27D448794D}"/>
                </a:ext>
              </a:extLst>
            </p:cNvPr>
            <p:cNvGrpSpPr/>
            <p:nvPr/>
          </p:nvGrpSpPr>
          <p:grpSpPr>
            <a:xfrm>
              <a:off x="10194723" y="4864657"/>
              <a:ext cx="1187088" cy="1073099"/>
              <a:chOff x="9441179" y="2132465"/>
              <a:chExt cx="1819126" cy="173088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9A4514A-B8B5-4426-B440-8D70C16A8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70A8B01-296D-4C60-A825-25094CD7E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46" name="Subtitle 3">
                <a:extLst>
                  <a:ext uri="{FF2B5EF4-FFF2-40B4-BE49-F238E27FC236}">
                    <a16:creationId xmlns:a16="http://schemas.microsoft.com/office/drawing/2014/main" id="{CE856BDF-0931-49D8-A14E-6F9F503D81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276292-2B49-4543-BB8A-8C3968ACB590}"/>
                </a:ext>
              </a:extLst>
            </p:cNvPr>
            <p:cNvGrpSpPr/>
            <p:nvPr/>
          </p:nvGrpSpPr>
          <p:grpSpPr>
            <a:xfrm>
              <a:off x="5641294" y="3726054"/>
              <a:ext cx="1187088" cy="1073099"/>
              <a:chOff x="9441179" y="2132465"/>
              <a:chExt cx="1819126" cy="173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4A5123E-CA8D-4E96-AA4F-38E74FC6F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41179" y="2132465"/>
                <a:ext cx="1819126" cy="173088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9CF3D75-A223-4E27-A557-89B9E1B5D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85908" y="3015397"/>
                <a:ext cx="217046" cy="325569"/>
              </a:xfrm>
              <a:prstGeom prst="rect">
                <a:avLst/>
              </a:prstGeom>
            </p:spPr>
          </p:pic>
          <p:sp>
            <p:nvSpPr>
              <p:cNvPr id="43" name="Subtitle 3">
                <a:extLst>
                  <a:ext uri="{FF2B5EF4-FFF2-40B4-BE49-F238E27FC236}">
                    <a16:creationId xmlns:a16="http://schemas.microsoft.com/office/drawing/2014/main" id="{0CDC1A49-77A4-45B5-8F3F-3BC572652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8552" y="2688327"/>
                <a:ext cx="1691753" cy="512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Wingdings" panose="05000000000000000000" pitchFamily="2" charset="2"/>
                  <a:buNone/>
                  <a:defRPr sz="2400" kern="1200">
                    <a:solidFill>
                      <a:srgbClr val="65666A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Clr>
                    <a:srgbClr val="FF6600"/>
                  </a:buClr>
                  <a:buFont typeface="Courier New" panose="02070309020205020404" pitchFamily="49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dirty="0"/>
                  <a:t>http://</a:t>
                </a:r>
                <a:r>
                  <a:rPr lang="en-GB" sz="1200" dirty="0">
                    <a:solidFill>
                      <a:srgbClr val="0066CC"/>
                    </a:solidFill>
                  </a:rPr>
                  <a:t>MyApp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159A06-0C30-483B-8AC0-5595497BA5B4}"/>
                </a:ext>
              </a:extLst>
            </p:cNvPr>
            <p:cNvGrpSpPr/>
            <p:nvPr/>
          </p:nvGrpSpPr>
          <p:grpSpPr>
            <a:xfrm>
              <a:off x="6082730" y="2108049"/>
              <a:ext cx="841615" cy="825853"/>
              <a:chOff x="1221937" y="2495759"/>
              <a:chExt cx="1781322" cy="178132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F7C0F6E-0E87-4BE6-9A6C-190CAB734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8D0BAB8-6EE9-48FD-A033-4D17DB94D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EC6855-A2D4-482C-981D-A18CB9E990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039ADAD-FD86-491F-AFA2-EB5064B0A1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7FCC802-BA71-4EE1-A558-EB057715E72E}"/>
                </a:ext>
              </a:extLst>
            </p:cNvPr>
            <p:cNvGrpSpPr/>
            <p:nvPr/>
          </p:nvGrpSpPr>
          <p:grpSpPr>
            <a:xfrm>
              <a:off x="7314362" y="4373884"/>
              <a:ext cx="841615" cy="825853"/>
              <a:chOff x="1221937" y="2495759"/>
              <a:chExt cx="1781322" cy="178132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D0AC2F1-FC47-45AA-9F12-8A395F320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6E93870-FFFA-4276-9547-1DF8F84DA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8D0B37D-29CB-45DD-8070-81DC143333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095917-D560-4AA2-B332-C9F98D847F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358920-7EAA-4749-82AE-55DD64358CFB}"/>
                </a:ext>
              </a:extLst>
            </p:cNvPr>
            <p:cNvGrpSpPr/>
            <p:nvPr/>
          </p:nvGrpSpPr>
          <p:grpSpPr>
            <a:xfrm>
              <a:off x="10142487" y="751448"/>
              <a:ext cx="645780" cy="650831"/>
              <a:chOff x="1221937" y="2495759"/>
              <a:chExt cx="1781322" cy="178132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50D695F-818B-4410-8960-683C54F01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918CF0E-2F85-44FC-9D12-33510492E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10F5714-8AC6-49E5-B976-6A2AB2B32A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C7678F2-7B0A-456F-9B31-0E80984FA4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AB5E63-3FD8-4528-9042-306CF8A6A103}"/>
                </a:ext>
              </a:extLst>
            </p:cNvPr>
            <p:cNvGrpSpPr/>
            <p:nvPr/>
          </p:nvGrpSpPr>
          <p:grpSpPr>
            <a:xfrm>
              <a:off x="10195562" y="4000364"/>
              <a:ext cx="841615" cy="825853"/>
              <a:chOff x="1221937" y="2495759"/>
              <a:chExt cx="1781322" cy="178132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F73EAE-F95B-4045-9F24-F48C0E730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DE8BC56-4368-45EA-9B33-452A608193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0104103-DB36-4815-B3AD-CB31870844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3BC8F97-C324-4E67-BB40-5201A62535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62945F3-9230-4498-88E8-03B26DADA7E4}"/>
                </a:ext>
              </a:extLst>
            </p:cNvPr>
            <p:cNvGrpSpPr/>
            <p:nvPr/>
          </p:nvGrpSpPr>
          <p:grpSpPr>
            <a:xfrm>
              <a:off x="5482859" y="4766830"/>
              <a:ext cx="501446" cy="552984"/>
              <a:chOff x="1221937" y="2495759"/>
              <a:chExt cx="1781322" cy="178132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2691E41-C079-409E-ADF8-4175D97A3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B81A6E6-B25D-4AED-B211-66CC05980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BC3EFA6-8C18-4A2B-B472-5C1B7AFF70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76FB94F-F8BB-4DE6-B96A-22AC619D8E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F5B5B4-06CB-4D15-B073-9709B791AE46}"/>
                </a:ext>
              </a:extLst>
            </p:cNvPr>
            <p:cNvGrpSpPr/>
            <p:nvPr/>
          </p:nvGrpSpPr>
          <p:grpSpPr>
            <a:xfrm>
              <a:off x="7284889" y="2216661"/>
              <a:ext cx="501446" cy="552984"/>
              <a:chOff x="1221937" y="2495759"/>
              <a:chExt cx="1781322" cy="178132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39CDD5E-F2FA-445C-B611-9DD1174E4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1937" y="2495759"/>
                <a:ext cx="1781322" cy="1781322"/>
              </a:xfrm>
              <a:prstGeom prst="rect">
                <a:avLst/>
              </a:prstGeom>
            </p:spPr>
          </p:pic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5859D07-E7B9-438A-91C0-E0EA2322BE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8" y="2713114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EB96133-54F1-4F8B-93BD-96F1067254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567" y="3939702"/>
                <a:ext cx="795691" cy="0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EFFE6B2-789F-464A-BF3E-5C2D0ADF6F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3258" y="2713114"/>
                <a:ext cx="0" cy="1226588"/>
              </a:xfrm>
              <a:prstGeom prst="line">
                <a:avLst/>
              </a:prstGeom>
              <a:ln w="44450" cap="rnd">
                <a:solidFill>
                  <a:srgbClr val="2E7D3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CFA8A12-2EDA-434E-811E-F7FB9F397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062" y="1694520"/>
            <a:ext cx="1850578" cy="3396487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3F4E2AF1-DA20-4037-AA0F-93487B810B92}"/>
              </a:ext>
            </a:extLst>
          </p:cNvPr>
          <p:cNvSpPr txBox="1">
            <a:spLocks/>
          </p:cNvSpPr>
          <p:nvPr/>
        </p:nvSpPr>
        <p:spPr>
          <a:xfrm>
            <a:off x="-21351" y="5729507"/>
            <a:ext cx="12192000" cy="61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65666A"/>
                </a:solidFill>
              </a:rPr>
              <a:t>While you’re thinking, lets look at why this was tough…</a:t>
            </a:r>
          </a:p>
        </p:txBody>
      </p:sp>
    </p:spTree>
    <p:extLst>
      <p:ext uri="{BB962C8B-B14F-4D97-AF65-F5344CB8AC3E}">
        <p14:creationId xmlns:p14="http://schemas.microsoft.com/office/powerpoint/2010/main" val="367537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DDB9E48-87EC-4D87-8F6D-9FFCA43DA677}"/>
              </a:ext>
            </a:extLst>
          </p:cNvPr>
          <p:cNvGrpSpPr/>
          <p:nvPr/>
        </p:nvGrpSpPr>
        <p:grpSpPr>
          <a:xfrm>
            <a:off x="8148229" y="2132856"/>
            <a:ext cx="4084046" cy="2423325"/>
            <a:chOff x="8555123" y="2481964"/>
            <a:chExt cx="3677151" cy="20742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558DD4-7B78-4C28-AD3F-3B6A0ECB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5123" y="2481964"/>
              <a:ext cx="3677151" cy="20742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F1E7EC-1EDE-4D55-AEE7-9D7ABA881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9303" y="3422958"/>
              <a:ext cx="804419" cy="7425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6C0597-54B9-457A-A577-27FF436FE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9750" y="3051305"/>
              <a:ext cx="555027" cy="5123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B15486-8AC9-4C0B-8780-1BE6C2F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8665" y="3735172"/>
              <a:ext cx="337831" cy="3118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76F45B-B151-47DD-9B2E-C536DA1FF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279962">
              <a:off x="11579712" y="4015654"/>
              <a:ext cx="502354" cy="391256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539D7E1-3D86-4EA3-8225-907100D5FEFF}"/>
              </a:ext>
            </a:extLst>
          </p:cNvPr>
          <p:cNvSpPr/>
          <p:nvPr/>
        </p:nvSpPr>
        <p:spPr>
          <a:xfrm>
            <a:off x="0" y="-33867"/>
            <a:ext cx="12191559" cy="711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55FFB2-3C88-44D1-B5B0-AA746C0D1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C39F4-ABA9-4757-8715-6350101A8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" y="2738427"/>
            <a:ext cx="12208766" cy="24993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4B4AEE-7FF5-4475-BF22-96ED36C47CE6}"/>
              </a:ext>
            </a:extLst>
          </p:cNvPr>
          <p:cNvSpPr/>
          <p:nvPr/>
        </p:nvSpPr>
        <p:spPr>
          <a:xfrm>
            <a:off x="7913" y="5186532"/>
            <a:ext cx="12208767" cy="1676577"/>
          </a:xfrm>
          <a:prstGeom prst="rect">
            <a:avLst/>
          </a:prstGeom>
          <a:solidFill>
            <a:srgbClr val="36A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9DCCD7-61C7-4B8E-9A03-02A26B6E941F}"/>
              </a:ext>
            </a:extLst>
          </p:cNvPr>
          <p:cNvGrpSpPr/>
          <p:nvPr/>
        </p:nvGrpSpPr>
        <p:grpSpPr>
          <a:xfrm>
            <a:off x="6456040" y="103095"/>
            <a:ext cx="5683640" cy="6348365"/>
            <a:chOff x="6456040" y="103095"/>
            <a:chExt cx="5683640" cy="634836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6F57D4-7535-4F61-A708-4177786F73F2}"/>
                </a:ext>
              </a:extLst>
            </p:cNvPr>
            <p:cNvSpPr txBox="1"/>
            <p:nvPr/>
          </p:nvSpPr>
          <p:spPr>
            <a:xfrm>
              <a:off x="6724377" y="4575694"/>
              <a:ext cx="5415303" cy="1875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4450" rIns="0" bIns="4445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indent="0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itchFamily="18" charset="2"/>
                <a:buNone/>
                <a:defRPr sz="2000" b="0">
                  <a:solidFill>
                    <a:schemeClr val="bg1">
                      <a:lumMod val="95000"/>
                    </a:schemeClr>
                  </a:solidFill>
                </a:defRPr>
              </a:lvl1pPr>
              <a:lvl2pPr marL="566738" indent="-252413">
                <a:lnSpc>
                  <a:spcPct val="90000"/>
                </a:lnSpc>
                <a:spcBef>
                  <a:spcPct val="50000"/>
                </a:spcBef>
                <a:buClr>
                  <a:schemeClr val="tx1"/>
                </a:buClr>
                <a:buChar char="–"/>
                <a:defRPr sz="1600"/>
              </a:lvl2pPr>
              <a:lvl3pPr marL="847725" indent="-279400">
                <a:lnSpc>
                  <a:spcPct val="90000"/>
                </a:lnSpc>
                <a:spcBef>
                  <a:spcPct val="25000"/>
                </a:spcBef>
                <a:buClr>
                  <a:schemeClr val="tx1"/>
                </a:buClr>
                <a:buChar char="•"/>
                <a:defRPr sz="1400"/>
              </a:lvl3pPr>
              <a:lvl4pPr marL="1181100" marR="0" indent="-295275" eaLnBrk="0" hangingPunct="0">
                <a:lnSpc>
                  <a:spcPct val="90000"/>
                </a:lnSpc>
                <a:spcBef>
                  <a:spcPct val="25000"/>
                </a:spcBef>
                <a:buClr>
                  <a:srgbClr val="000000"/>
                </a:buClr>
                <a:buSzPct val="100000"/>
                <a:buFontTx/>
                <a:buChar char="–"/>
                <a:tabLst/>
                <a:defRPr sz="1400"/>
              </a:lvl4pPr>
              <a:lvl5pPr marL="1485900" marR="0" indent="-303213" eaLnBrk="0" hangingPunct="0">
                <a:lnSpc>
                  <a:spcPct val="90000"/>
                </a:lnSpc>
                <a:spcBef>
                  <a:spcPct val="25000"/>
                </a:spcBef>
                <a:buClr>
                  <a:srgbClr val="000000"/>
                </a:buClr>
                <a:buSzPct val="100000"/>
                <a:buFontTx/>
                <a:buChar char="•"/>
                <a:tabLst/>
                <a:defRPr sz="1050"/>
              </a:lvl5pPr>
              <a:lvl6pPr marL="19431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</a:defRPr>
              </a:lvl6pPr>
              <a:lvl7pPr marL="24003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</a:defRPr>
              </a:lvl7pPr>
              <a:lvl8pPr marL="28575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</a:defRPr>
              </a:lvl8pPr>
              <a:lvl9pPr marL="33147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3200" dirty="0"/>
                <a:t>The </a:t>
              </a:r>
              <a:r>
                <a:rPr lang="en-GB" sz="3600" b="1" dirty="0">
                  <a:solidFill>
                    <a:schemeClr val="bg1"/>
                  </a:solidFill>
                </a:rPr>
                <a:t>BOTTOM UP </a:t>
              </a:r>
              <a:r>
                <a:rPr lang="en-GB" sz="3200" dirty="0"/>
                <a:t>approach</a:t>
              </a:r>
            </a:p>
            <a:p>
              <a:pPr>
                <a:spcBef>
                  <a:spcPts val="0"/>
                </a:spcBef>
              </a:pPr>
              <a:r>
                <a:rPr lang="en-GB" sz="2400" dirty="0"/>
                <a:t>which allows managers to report in the way they feel is most appropriate (often Excel™ based). There are no common standards. This fails for organisational reasons.</a:t>
              </a:r>
            </a:p>
            <a:p>
              <a:endParaRPr lang="en-GB" sz="2400" dirty="0"/>
            </a:p>
          </p:txBody>
        </p:sp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A1E6C834-66EB-4F39-BD70-16E7FF3ADBF0}"/>
                </a:ext>
              </a:extLst>
            </p:cNvPr>
            <p:cNvSpPr/>
            <p:nvPr/>
          </p:nvSpPr>
          <p:spPr>
            <a:xfrm>
              <a:off x="6456040" y="103095"/>
              <a:ext cx="5580517" cy="794483"/>
            </a:xfrm>
            <a:prstGeom prst="wedgeRoundRectCallout">
              <a:avLst>
                <a:gd name="adj1" fmla="val -12403"/>
                <a:gd name="adj2" fmla="val 79691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200" dirty="0">
                  <a:solidFill>
                    <a:srgbClr val="65666A"/>
                  </a:solidFill>
                </a:rPr>
                <a:t>I accidentally copied last month’s spreadsheet numbers over this month’s forecast…</a:t>
              </a:r>
            </a:p>
          </p:txBody>
        </p:sp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D9B91D3-6575-44DF-A2B8-C4E72FF81976}"/>
                </a:ext>
              </a:extLst>
            </p:cNvPr>
            <p:cNvSpPr/>
            <p:nvPr/>
          </p:nvSpPr>
          <p:spPr>
            <a:xfrm>
              <a:off x="9322691" y="1023206"/>
              <a:ext cx="1671544" cy="958597"/>
            </a:xfrm>
            <a:prstGeom prst="wedgeRoundRectCallout">
              <a:avLst>
                <a:gd name="adj1" fmla="val 60645"/>
                <a:gd name="adj2" fmla="val -24996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200" dirty="0">
                  <a:solidFill>
                    <a:srgbClr val="65666A"/>
                  </a:solidFill>
                </a:rPr>
                <a:t>Soooo … are they close?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A43E502-2454-46A3-8F11-928BF9037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9367" y="1053258"/>
              <a:ext cx="1260140" cy="157097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A558199-6372-4430-A495-B19C4E405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554" y="894356"/>
              <a:ext cx="967822" cy="185347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C5EFAB-57D1-423D-80B5-18F556CEEE32}"/>
              </a:ext>
            </a:extLst>
          </p:cNvPr>
          <p:cNvGrpSpPr/>
          <p:nvPr/>
        </p:nvGrpSpPr>
        <p:grpSpPr>
          <a:xfrm>
            <a:off x="115947" y="134215"/>
            <a:ext cx="5594369" cy="6467422"/>
            <a:chOff x="115947" y="134215"/>
            <a:chExt cx="5594369" cy="64674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14140A-F94D-41F5-B1AF-DC64DF613049}"/>
                </a:ext>
              </a:extLst>
            </p:cNvPr>
            <p:cNvGrpSpPr/>
            <p:nvPr/>
          </p:nvGrpSpPr>
          <p:grpSpPr>
            <a:xfrm>
              <a:off x="115947" y="2596308"/>
              <a:ext cx="3077254" cy="2172789"/>
              <a:chOff x="314417" y="2571240"/>
              <a:chExt cx="3077254" cy="21727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1470C54-03B4-4AA2-BAF4-9D6F9C289622}"/>
                  </a:ext>
                </a:extLst>
              </p:cNvPr>
              <p:cNvGrpSpPr/>
              <p:nvPr/>
            </p:nvGrpSpPr>
            <p:grpSpPr>
              <a:xfrm>
                <a:off x="1971091" y="2571240"/>
                <a:ext cx="1420580" cy="1373016"/>
                <a:chOff x="1971091" y="2571240"/>
                <a:chExt cx="1420580" cy="1373016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F6EDE4CD-3EE9-4D4B-A478-FDC1BBD409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71091" y="2571240"/>
                  <a:ext cx="1420580" cy="1373016"/>
                </a:xfrm>
                <a:prstGeom prst="rect">
                  <a:avLst/>
                </a:prstGeom>
              </p:spPr>
            </p:pic>
            <p:sp>
              <p:nvSpPr>
                <p:cNvPr id="30" name="Subtitle 3">
                  <a:extLst>
                    <a:ext uri="{FF2B5EF4-FFF2-40B4-BE49-F238E27FC236}">
                      <a16:creationId xmlns:a16="http://schemas.microsoft.com/office/drawing/2014/main" id="{2A3CBF30-4E15-49CB-A6DF-EB722AF77EF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87530" y="3020417"/>
                  <a:ext cx="1113604" cy="40643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400" dirty="0"/>
                    <a:t>http://</a:t>
                  </a:r>
                  <a:r>
                    <a:rPr lang="en-GB" sz="1400" dirty="0">
                      <a:solidFill>
                        <a:srgbClr val="0066CC"/>
                      </a:solidFill>
                    </a:rPr>
                    <a:t>HR</a:t>
                  </a:r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9F9FAE9-E342-480A-A519-D67A24A799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193021" y="3190031"/>
                  <a:ext cx="169494" cy="258256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0C66A0A-BDE3-4ABC-90D6-7E5B4EEF70A6}"/>
                  </a:ext>
                </a:extLst>
              </p:cNvPr>
              <p:cNvGrpSpPr/>
              <p:nvPr/>
            </p:nvGrpSpPr>
            <p:grpSpPr>
              <a:xfrm>
                <a:off x="586365" y="2677092"/>
                <a:ext cx="1420580" cy="1373016"/>
                <a:chOff x="9441179" y="2132465"/>
                <a:chExt cx="1819126" cy="1730885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83D37B5-1F33-4856-826B-0ADC739645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FDEF1076-0B9B-44E0-8FCC-22319C09B3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28" name="Subtitle 3">
                  <a:extLst>
                    <a:ext uri="{FF2B5EF4-FFF2-40B4-BE49-F238E27FC236}">
                      <a16:creationId xmlns:a16="http://schemas.microsoft.com/office/drawing/2014/main" id="{635F90E6-F978-4681-BB1D-04FBABBBFE9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400" dirty="0"/>
                    <a:t>http://</a:t>
                  </a:r>
                  <a:r>
                    <a:rPr lang="en-GB" sz="1400" dirty="0">
                      <a:solidFill>
                        <a:srgbClr val="0066CC"/>
                      </a:solidFill>
                    </a:rPr>
                    <a:t>PPM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4EF2444-6C78-4991-A8DF-A549843B7DAC}"/>
                  </a:ext>
                </a:extLst>
              </p:cNvPr>
              <p:cNvGrpSpPr/>
              <p:nvPr/>
            </p:nvGrpSpPr>
            <p:grpSpPr>
              <a:xfrm>
                <a:off x="1831139" y="3198931"/>
                <a:ext cx="1420580" cy="1373016"/>
                <a:chOff x="9441179" y="2132465"/>
                <a:chExt cx="1819126" cy="1730885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C0073E8-6A99-4BC4-8302-1298D063C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E869E1A-C463-458C-9A95-F74D981FEF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33649" y="3134313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25" name="Subtitle 3">
                  <a:extLst>
                    <a:ext uri="{FF2B5EF4-FFF2-40B4-BE49-F238E27FC236}">
                      <a16:creationId xmlns:a16="http://schemas.microsoft.com/office/drawing/2014/main" id="{B7239801-FBF4-4B89-BF87-AA0D97D6117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400" dirty="0"/>
                    <a:t>http://</a:t>
                  </a:r>
                  <a:r>
                    <a:rPr lang="en-GB" sz="1400" dirty="0">
                      <a:solidFill>
                        <a:srgbClr val="0066CC"/>
                      </a:solidFill>
                    </a:rPr>
                    <a:t>Finance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0A6EC75-D41B-4DC4-A4D6-C29B45B39F58}"/>
                  </a:ext>
                </a:extLst>
              </p:cNvPr>
              <p:cNvGrpSpPr/>
              <p:nvPr/>
            </p:nvGrpSpPr>
            <p:grpSpPr>
              <a:xfrm rot="20994014">
                <a:off x="314417" y="3212260"/>
                <a:ext cx="1533617" cy="1531769"/>
                <a:chOff x="9441179" y="2132465"/>
                <a:chExt cx="1819126" cy="1730885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E207281-2F11-4DAC-88C7-F0B007D7B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307005"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BE750E8-510D-49C5-95D3-5DBBA3E008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22" name="Subtitle 3">
                  <a:extLst>
                    <a:ext uri="{FF2B5EF4-FFF2-40B4-BE49-F238E27FC236}">
                      <a16:creationId xmlns:a16="http://schemas.microsoft.com/office/drawing/2014/main" id="{25A5A9C5-AA82-497A-89C2-1E6405F2441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285515"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400" dirty="0"/>
                    <a:t>http://</a:t>
                  </a:r>
                  <a:r>
                    <a:rPr lang="en-GB" sz="1400" dirty="0">
                      <a:solidFill>
                        <a:srgbClr val="0066CC"/>
                      </a:solidFill>
                    </a:rPr>
                    <a:t>ERP</a:t>
                  </a: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46BF715-4A47-45E8-97C0-EA33A4BED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62857">
                <a:off x="1025161" y="3833065"/>
                <a:ext cx="643827" cy="61622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A25947-DBE9-4BC4-855A-AF4C6BDEE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96954" y="3842413"/>
                <a:ext cx="713737" cy="535303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2D7E9C-E139-4D72-8B53-DC41003B3733}"/>
                </a:ext>
              </a:extLst>
            </p:cNvPr>
            <p:cNvSpPr txBox="1"/>
            <p:nvPr/>
          </p:nvSpPr>
          <p:spPr>
            <a:xfrm>
              <a:off x="295012" y="4527420"/>
              <a:ext cx="5415304" cy="207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4450" rIns="0" bIns="44450" numCol="1" anchor="t" anchorCtr="0" compatLnSpc="1">
              <a:prstTxWarp prst="textNoShape">
                <a:avLst/>
              </a:prstTxWarp>
            </a:bodyPr>
            <a:lstStyle>
              <a:lvl1pPr marL="0" indent="0" eaLnBrk="1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Symbol" pitchFamily="18" charset="2"/>
                <a:buNone/>
                <a:defRPr sz="1800">
                  <a:latin typeface="+mn-lt"/>
                  <a:cs typeface="+mn-cs"/>
                </a:defRPr>
              </a:lvl1pPr>
              <a:lvl2pPr marL="566738" indent="-252413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tx1"/>
                </a:buClr>
                <a:buChar char="–"/>
                <a:defRPr sz="1600">
                  <a:latin typeface="+mn-lt"/>
                </a:defRPr>
              </a:lvl2pPr>
              <a:lvl3pPr marL="847725" indent="-279400" eaLnBrk="1" hangingPunct="1">
                <a:lnSpc>
                  <a:spcPct val="90000"/>
                </a:lnSpc>
                <a:spcBef>
                  <a:spcPct val="25000"/>
                </a:spcBef>
                <a:buClr>
                  <a:schemeClr val="tx1"/>
                </a:buClr>
                <a:buChar char="•"/>
                <a:defRPr sz="1400">
                  <a:latin typeface="+mn-lt"/>
                </a:defRPr>
              </a:lvl3pPr>
              <a:lvl4pPr marL="1181100" marR="0" indent="-295275" defTabSz="914400" eaLnBrk="0" latinLnBrk="0" hangingPunct="0">
                <a:lnSpc>
                  <a:spcPct val="90000"/>
                </a:lnSpc>
                <a:spcBef>
                  <a:spcPct val="25000"/>
                </a:spcBef>
                <a:buClr>
                  <a:srgbClr val="000000"/>
                </a:buClr>
                <a:buSzPct val="100000"/>
                <a:buFontTx/>
                <a:buChar char="–"/>
                <a:tabLst/>
                <a:defRPr lang="en-US" sz="1400" dirty="0" smtClean="0">
                  <a:latin typeface="+mn-lt"/>
                </a:defRPr>
              </a:lvl4pPr>
              <a:lvl5pPr marL="1485900" marR="0" indent="-303213" defTabSz="914400" eaLnBrk="0" latinLnBrk="0" hangingPunct="0">
                <a:lnSpc>
                  <a:spcPct val="90000"/>
                </a:lnSpc>
                <a:spcBef>
                  <a:spcPct val="25000"/>
                </a:spcBef>
                <a:buClr>
                  <a:srgbClr val="000000"/>
                </a:buClr>
                <a:buSzPct val="100000"/>
                <a:buFontTx/>
                <a:buChar char="•"/>
                <a:tabLst/>
                <a:defRPr lang="en-US" sz="1050" dirty="0">
                  <a:latin typeface="+mn-lt"/>
                </a:defRPr>
              </a:lvl5pPr>
              <a:lvl6pPr marL="19431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  <a:latin typeface="+mn-lt"/>
                </a:defRPr>
              </a:lvl6pPr>
              <a:lvl7pPr marL="24003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  <a:latin typeface="+mn-lt"/>
                </a:defRPr>
              </a:lvl7pPr>
              <a:lvl8pPr marL="28575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  <a:latin typeface="+mn-lt"/>
                </a:defRPr>
              </a:lvl8pPr>
              <a:lvl9pPr marL="3314700" indent="-303213" fontAlgn="base">
                <a:lnSpc>
                  <a:spcPct val="90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008F6D"/>
                </a:buClr>
                <a:buSzPct val="110000"/>
                <a:buChar char="•"/>
                <a:defRPr sz="1400">
                  <a:solidFill>
                    <a:srgbClr val="00279F"/>
                  </a:solidFill>
                  <a:latin typeface="+mn-lt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3200" b="0" dirty="0">
                  <a:solidFill>
                    <a:schemeClr val="bg1">
                      <a:lumMod val="95000"/>
                    </a:schemeClr>
                  </a:solidFill>
                </a:rPr>
                <a:t>The </a:t>
              </a:r>
              <a:r>
                <a:rPr lang="en-GB" sz="3600" b="1" dirty="0">
                  <a:solidFill>
                    <a:schemeClr val="bg1"/>
                  </a:solidFill>
                </a:rPr>
                <a:t>TOP DOWN</a:t>
              </a:r>
              <a:r>
                <a:rPr lang="en-GB" sz="3600" b="0" dirty="0">
                  <a:solidFill>
                    <a:schemeClr val="bg1"/>
                  </a:solidFill>
                </a:rPr>
                <a:t> </a:t>
              </a:r>
              <a:r>
                <a:rPr lang="en-GB" sz="3200" b="0" dirty="0">
                  <a:solidFill>
                    <a:schemeClr val="bg1">
                      <a:lumMod val="95000"/>
                    </a:schemeClr>
                  </a:solidFill>
                </a:rPr>
                <a:t>approach</a:t>
              </a:r>
            </a:p>
            <a:p>
              <a:pPr>
                <a:spcBef>
                  <a:spcPts val="0"/>
                </a:spcBef>
              </a:pPr>
              <a:r>
                <a:rPr lang="en-GB" sz="2400" b="0" dirty="0">
                  <a:solidFill>
                    <a:schemeClr val="bg1">
                      <a:lumMod val="95000"/>
                    </a:schemeClr>
                  </a:solidFill>
                </a:rPr>
                <a:t>which imposes a template (often expensive and cloud-based) on every manager, and forces them to cut their management style to fit. This fails for adoption reasons.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13F7AB0-B895-47BF-9BF1-7BCF9171A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49" y="997164"/>
              <a:ext cx="2424056" cy="1831509"/>
            </a:xfrm>
            <a:prstGeom prst="rect">
              <a:avLst/>
            </a:prstGeom>
          </p:spPr>
        </p:pic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id="{D42CE219-31C3-4557-A872-D72AF82447BF}"/>
                </a:ext>
              </a:extLst>
            </p:cNvPr>
            <p:cNvSpPr/>
            <p:nvPr/>
          </p:nvSpPr>
          <p:spPr>
            <a:xfrm>
              <a:off x="1210090" y="134215"/>
              <a:ext cx="2766166" cy="835023"/>
            </a:xfrm>
            <a:prstGeom prst="wedgeRoundRectCallout">
              <a:avLst>
                <a:gd name="adj1" fmla="val -42211"/>
                <a:gd name="adj2" fmla="val 165446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2200" dirty="0">
                  <a:solidFill>
                    <a:srgbClr val="65666A"/>
                  </a:solidFill>
                </a:rPr>
                <a:t>Give me back my life you </a:t>
              </a:r>
              <a:r>
                <a:rPr lang="en-GB" sz="2200" i="1" dirty="0">
                  <a:solidFill>
                    <a:srgbClr val="65666A"/>
                  </a:solidFill>
                </a:rPr>
                <a:t>@*~#@*&amp;</a:t>
              </a:r>
              <a:r>
                <a:rPr lang="en-GB" sz="2200" b="1" dirty="0">
                  <a:solidFill>
                    <a:srgbClr val="65666A"/>
                  </a:solidFill>
                </a:rPr>
                <a:t>!!</a:t>
              </a:r>
            </a:p>
          </p:txBody>
        </p:sp>
      </p:grp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13097F0B-C82C-4A53-995C-555F84BD6318}"/>
              </a:ext>
            </a:extLst>
          </p:cNvPr>
          <p:cNvSpPr txBox="1">
            <a:spLocks/>
          </p:cNvSpPr>
          <p:nvPr/>
        </p:nvSpPr>
        <p:spPr>
          <a:xfrm>
            <a:off x="3713165" y="1003130"/>
            <a:ext cx="4821202" cy="16110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4000" dirty="0">
                <a:solidFill>
                  <a:srgbClr val="65666A"/>
                </a:solidFill>
                <a:latin typeface="+mj-lt"/>
              </a:rPr>
              <a:t>Two approaches … neither are sufficient.</a:t>
            </a:r>
          </a:p>
        </p:txBody>
      </p:sp>
    </p:spTree>
    <p:extLst>
      <p:ext uri="{BB962C8B-B14F-4D97-AF65-F5344CB8AC3E}">
        <p14:creationId xmlns:p14="http://schemas.microsoft.com/office/powerpoint/2010/main" val="91774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2094C0-3037-4315-A242-E7076BBA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8" y="1088740"/>
            <a:ext cx="4237365" cy="3230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B2732-BF11-4D15-A2F1-21C519FA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TOP DOWN </a:t>
            </a:r>
            <a:r>
              <a:rPr lang="en-GB" dirty="0"/>
              <a:t>approach : Enterprise IT Vendors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86997-0720-48A5-8BFB-3FE9AADA8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17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BAF4B-7302-44ED-915B-88D1FA8BB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1864" y="980728"/>
            <a:ext cx="6900767" cy="3662624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Blue Chip IT suppliers were invited to meet </a:t>
            </a:r>
            <a:r>
              <a:rPr lang="en-GB" sz="2800" dirty="0">
                <a:solidFill>
                  <a:srgbClr val="009DF0"/>
                </a:solidFill>
              </a:rPr>
              <a:t>Ramboll’s</a:t>
            </a:r>
            <a:r>
              <a:rPr lang="en-GB" sz="2800" dirty="0"/>
              <a:t> objectives.</a:t>
            </a:r>
          </a:p>
          <a:p>
            <a:endParaRPr lang="en-GB" dirty="0"/>
          </a:p>
          <a:p>
            <a:r>
              <a:rPr lang="en-GB" sz="2600" dirty="0"/>
              <a:t>A viable solution was sought, where viable means: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600" dirty="0"/>
              <a:t>Delivered in reasonable time at reasonable cost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600" dirty="0"/>
              <a:t>Met needs of all stakeholders from PMs to the CEO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600" dirty="0"/>
              <a:t>Would encompass all the data needed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600" dirty="0"/>
              <a:t>Would not inflict extensive business change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36E6E-6706-415B-9D42-C9FB992934AA}"/>
              </a:ext>
            </a:extLst>
          </p:cNvPr>
          <p:cNvGrpSpPr/>
          <p:nvPr/>
        </p:nvGrpSpPr>
        <p:grpSpPr>
          <a:xfrm>
            <a:off x="1127448" y="2068958"/>
            <a:ext cx="8304923" cy="3954913"/>
            <a:chOff x="1127448" y="2068958"/>
            <a:chExt cx="8304923" cy="3954913"/>
          </a:xfrm>
        </p:grpSpPr>
        <p:sp>
          <p:nvSpPr>
            <p:cNvPr id="7" name="Subtitle 3">
              <a:extLst>
                <a:ext uri="{FF2B5EF4-FFF2-40B4-BE49-F238E27FC236}">
                  <a16:creationId xmlns:a16="http://schemas.microsoft.com/office/drawing/2014/main" id="{7F66B1D3-F0A3-493F-A1FC-7021871965E6}"/>
                </a:ext>
              </a:extLst>
            </p:cNvPr>
            <p:cNvSpPr txBox="1">
              <a:spLocks/>
            </p:cNvSpPr>
            <p:nvPr/>
          </p:nvSpPr>
          <p:spPr>
            <a:xfrm>
              <a:off x="2531604" y="5315126"/>
              <a:ext cx="6900767" cy="70874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400" kern="1200">
                  <a:solidFill>
                    <a:srgbClr val="65666A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dirty="0"/>
                <a:t>A viable solution was not forthcoming.</a:t>
              </a:r>
              <a:endParaRPr lang="en-GB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CE1C5A-D1BD-4142-A797-1B0D957C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448" y="2068958"/>
              <a:ext cx="3072197" cy="272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83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2732-BF11-4D15-A2F1-21C519FA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BOTTOM UP+ </a:t>
            </a:r>
            <a:r>
              <a:rPr lang="en-GB" dirty="0"/>
              <a:t>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86997-0720-48A5-8BFB-3FE9AADA8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18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BDF553-AB20-4919-A59B-949A8C81F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6" y="1659346"/>
            <a:ext cx="413849" cy="5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E13238-8241-4A1B-B499-0B43308F4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54" y="3909361"/>
            <a:ext cx="468000" cy="46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B73340-64C0-4207-9591-0AB6A73E232B}"/>
              </a:ext>
            </a:extLst>
          </p:cNvPr>
          <p:cNvSpPr txBox="1"/>
          <p:nvPr/>
        </p:nvSpPr>
        <p:spPr>
          <a:xfrm>
            <a:off x="5519408" y="2891759"/>
            <a:ext cx="2094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Project Register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2F47E-E2BE-4050-B688-A89B6E7713E7}"/>
              </a:ext>
            </a:extLst>
          </p:cNvPr>
          <p:cNvSpPr txBox="1"/>
          <p:nvPr/>
        </p:nvSpPr>
        <p:spPr>
          <a:xfrm>
            <a:off x="1632159" y="799648"/>
            <a:ext cx="2537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Project Reporting Dashboard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E0343B-D34C-48A7-A614-5279629A7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327" y="3305346"/>
            <a:ext cx="540000" cy="5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9EE25C-07B3-4E61-B9DF-10DBD00FD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992" y="1620817"/>
            <a:ext cx="540000" cy="5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E3F283-78B7-45F9-BD4F-8E55DDF25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92" y="1773217"/>
            <a:ext cx="540000" cy="5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928A8D-17EC-4AB6-A781-5656D2E98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792" y="1925617"/>
            <a:ext cx="540000" cy="5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F9F5D0-730F-45EC-B73E-70C5B5EE3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92" y="2078017"/>
            <a:ext cx="540000" cy="5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AA50D4-CC20-4510-86BF-D50BB5DE1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97" y="1798733"/>
            <a:ext cx="413849" cy="54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59233-7163-4DAB-AE2E-1619EDCC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448" y="3000451"/>
            <a:ext cx="501293" cy="620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297E84-D740-4DE4-87A2-36A946B7C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698" y="1938120"/>
            <a:ext cx="501293" cy="620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9F71E-2759-40FE-8D44-6B96022E7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43" y="2157857"/>
            <a:ext cx="413849" cy="54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97F159-591B-4927-B202-58708260B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45" y="2297244"/>
            <a:ext cx="501293" cy="6203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E66880-21F5-4340-94AD-1951967D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592" y="2230417"/>
            <a:ext cx="540000" cy="54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B11CC8-707D-4ACB-A3B8-DEB89D2F5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789" y="5152917"/>
            <a:ext cx="540000" cy="54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979AF0-025F-4A27-AD1A-F8E8EE46F8EF}"/>
              </a:ext>
            </a:extLst>
          </p:cNvPr>
          <p:cNvSpPr txBox="1"/>
          <p:nvPr/>
        </p:nvSpPr>
        <p:spPr>
          <a:xfrm>
            <a:off x="4393416" y="4476938"/>
            <a:ext cx="1622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Write-Ups &amp;</a:t>
            </a:r>
          </a:p>
          <a:p>
            <a:r>
              <a:rPr lang="en-GB" sz="2000" b="1" dirty="0"/>
              <a:t>Write-Downs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F10BBE-62AB-4A54-A215-B8C5182F9E36}"/>
              </a:ext>
            </a:extLst>
          </p:cNvPr>
          <p:cNvSpPr txBox="1"/>
          <p:nvPr/>
        </p:nvSpPr>
        <p:spPr>
          <a:xfrm>
            <a:off x="3385221" y="1155569"/>
            <a:ext cx="1545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60+ workbooks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8D6736-BD50-4DE1-B8BA-255B2ACCC997}"/>
              </a:ext>
            </a:extLst>
          </p:cNvPr>
          <p:cNvCxnSpPr>
            <a:cxnSpLocks/>
          </p:cNvCxnSpPr>
          <p:nvPr/>
        </p:nvCxnSpPr>
        <p:spPr>
          <a:xfrm>
            <a:off x="3145136" y="1668736"/>
            <a:ext cx="1878312" cy="117247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50FD0F-A22A-4451-A4C5-FDCB191A566B}"/>
              </a:ext>
            </a:extLst>
          </p:cNvPr>
          <p:cNvCxnSpPr>
            <a:cxnSpLocks/>
          </p:cNvCxnSpPr>
          <p:nvPr/>
        </p:nvCxnSpPr>
        <p:spPr>
          <a:xfrm>
            <a:off x="3743682" y="2685869"/>
            <a:ext cx="1132105" cy="30646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CCAD9FE-52DB-465D-A0B9-AF0AD2A91CE5}"/>
              </a:ext>
            </a:extLst>
          </p:cNvPr>
          <p:cNvCxnSpPr>
            <a:cxnSpLocks/>
          </p:cNvCxnSpPr>
          <p:nvPr/>
        </p:nvCxnSpPr>
        <p:spPr>
          <a:xfrm>
            <a:off x="3692351" y="2282789"/>
            <a:ext cx="1211048" cy="62533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3D43DF6-0351-4204-9FB3-92B0292AA14B}"/>
              </a:ext>
            </a:extLst>
          </p:cNvPr>
          <p:cNvSpPr txBox="1"/>
          <p:nvPr/>
        </p:nvSpPr>
        <p:spPr>
          <a:xfrm>
            <a:off x="8050360" y="3126607"/>
            <a:ext cx="2110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Major Projects Portfolio Reports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0D6C0-6316-4BEE-8C6B-717B3360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461" y="3840546"/>
            <a:ext cx="501293" cy="62035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8B664AD-0AA9-486A-BBC9-D404233B2D63}"/>
              </a:ext>
            </a:extLst>
          </p:cNvPr>
          <p:cNvCxnSpPr>
            <a:cxnSpLocks/>
          </p:cNvCxnSpPr>
          <p:nvPr/>
        </p:nvCxnSpPr>
        <p:spPr>
          <a:xfrm>
            <a:off x="6153882" y="3433762"/>
            <a:ext cx="2175980" cy="51723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34BB78-98F8-47C8-A004-959757517C9C}"/>
              </a:ext>
            </a:extLst>
          </p:cNvPr>
          <p:cNvCxnSpPr>
            <a:cxnSpLocks/>
          </p:cNvCxnSpPr>
          <p:nvPr/>
        </p:nvCxnSpPr>
        <p:spPr>
          <a:xfrm flipV="1">
            <a:off x="5398650" y="4476938"/>
            <a:ext cx="2927680" cy="94598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27A31D35-F421-499C-9028-0230735449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82" y="4299364"/>
            <a:ext cx="469029" cy="61200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233AA7-95F1-45DB-8514-3866BD260737}"/>
              </a:ext>
            </a:extLst>
          </p:cNvPr>
          <p:cNvCxnSpPr/>
          <p:nvPr/>
        </p:nvCxnSpPr>
        <p:spPr>
          <a:xfrm>
            <a:off x="3089005" y="4536650"/>
            <a:ext cx="1622188" cy="69254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4ACFEE8-8E60-403F-9B67-755BFF85D6D8}"/>
              </a:ext>
            </a:extLst>
          </p:cNvPr>
          <p:cNvSpPr txBox="1"/>
          <p:nvPr/>
        </p:nvSpPr>
        <p:spPr>
          <a:xfrm>
            <a:off x="77436" y="1548441"/>
            <a:ext cx="2228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2000">
                <a:solidFill>
                  <a:srgbClr val="0066CC"/>
                </a:solidFill>
              </a:defRPr>
            </a:lvl1pPr>
          </a:lstStyle>
          <a:p>
            <a:r>
              <a:rPr lang="en-GB" dirty="0"/>
              <a:t>Project Managers</a:t>
            </a:r>
          </a:p>
          <a:p>
            <a:r>
              <a:rPr lang="en-GB" dirty="0"/>
              <a:t>Project Controllers</a:t>
            </a:r>
          </a:p>
          <a:p>
            <a:r>
              <a:rPr lang="en-GB" dirty="0"/>
              <a:t>Project Owners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54EDC8A-FCDF-4880-BA4E-6DF1A668D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739" y="4440038"/>
            <a:ext cx="494545" cy="612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8E16BAD-7A94-4A98-977B-FFB3B8BED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402" y="4553240"/>
            <a:ext cx="494546" cy="612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22455F7-15E7-496E-A9A2-CBD2339C776C}"/>
              </a:ext>
            </a:extLst>
          </p:cNvPr>
          <p:cNvSpPr txBox="1"/>
          <p:nvPr/>
        </p:nvSpPr>
        <p:spPr>
          <a:xfrm>
            <a:off x="835804" y="4342230"/>
            <a:ext cx="145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Project Controllers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995091D-1D1E-4835-BE07-58A9D07E46F2}"/>
              </a:ext>
            </a:extLst>
          </p:cNvPr>
          <p:cNvCxnSpPr>
            <a:cxnSpLocks/>
          </p:cNvCxnSpPr>
          <p:nvPr/>
        </p:nvCxnSpPr>
        <p:spPr>
          <a:xfrm>
            <a:off x="3042157" y="3676306"/>
            <a:ext cx="2231937" cy="9661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F6CFE02-E1E1-402D-AF76-E0AA97D31FB0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2987335" y="3340299"/>
            <a:ext cx="2286760" cy="28050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EE6CAD39-FEBB-4B15-930C-CB20299BF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26" y="5634355"/>
            <a:ext cx="469029" cy="612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3C545B-906F-4CB4-81DC-50C40C68F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205" y="5516822"/>
            <a:ext cx="494545" cy="612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75C850-D38B-43BA-A530-5003B28F6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21" y="5814544"/>
            <a:ext cx="469028" cy="612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33B1754-DA38-40F5-85B3-37FEEE33D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450" y="5859987"/>
            <a:ext cx="494546" cy="612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E6A25C9-4658-4D6D-816D-2CD823D0081F}"/>
              </a:ext>
            </a:extLst>
          </p:cNvPr>
          <p:cNvSpPr txBox="1"/>
          <p:nvPr/>
        </p:nvSpPr>
        <p:spPr>
          <a:xfrm>
            <a:off x="881088" y="5601720"/>
            <a:ext cx="145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Business Unit FDs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51A5E3D-7C0C-402D-98CA-6270E8DA169F}"/>
              </a:ext>
            </a:extLst>
          </p:cNvPr>
          <p:cNvCxnSpPr>
            <a:cxnSpLocks/>
          </p:cNvCxnSpPr>
          <p:nvPr/>
        </p:nvCxnSpPr>
        <p:spPr>
          <a:xfrm>
            <a:off x="2926658" y="5050116"/>
            <a:ext cx="1715329" cy="410443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2020BE-41FE-4508-92AD-0198E71AB0D9}"/>
              </a:ext>
            </a:extLst>
          </p:cNvPr>
          <p:cNvCxnSpPr>
            <a:cxnSpLocks/>
          </p:cNvCxnSpPr>
          <p:nvPr/>
        </p:nvCxnSpPr>
        <p:spPr>
          <a:xfrm>
            <a:off x="3057692" y="4833156"/>
            <a:ext cx="1625215" cy="51801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D6CEEDC-92C2-4B37-AD05-543039A0B19F}"/>
              </a:ext>
            </a:extLst>
          </p:cNvPr>
          <p:cNvCxnSpPr/>
          <p:nvPr/>
        </p:nvCxnSpPr>
        <p:spPr>
          <a:xfrm flipV="1">
            <a:off x="2810708" y="5557741"/>
            <a:ext cx="1806306" cy="15800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2148727-8CA0-408E-B153-3E333BD25D13}"/>
              </a:ext>
            </a:extLst>
          </p:cNvPr>
          <p:cNvCxnSpPr/>
          <p:nvPr/>
        </p:nvCxnSpPr>
        <p:spPr>
          <a:xfrm flipV="1">
            <a:off x="2796897" y="5731733"/>
            <a:ext cx="1845090" cy="52622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8DAA926-59EE-410A-8ECD-75EA7A7DC852}"/>
              </a:ext>
            </a:extLst>
          </p:cNvPr>
          <p:cNvCxnSpPr/>
          <p:nvPr/>
        </p:nvCxnSpPr>
        <p:spPr>
          <a:xfrm flipV="1">
            <a:off x="2822651" y="5656735"/>
            <a:ext cx="1794363" cy="29892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4BA5466-8E56-47D8-A75C-3A4BE12C5738}"/>
              </a:ext>
            </a:extLst>
          </p:cNvPr>
          <p:cNvSpPr txBox="1"/>
          <p:nvPr/>
        </p:nvSpPr>
        <p:spPr>
          <a:xfrm>
            <a:off x="8340498" y="4363629"/>
            <a:ext cx="1698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2 x PowerPoint slide packs, exported to PDF.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35DD6AA-FD22-49F9-99DD-A6BDCF5C7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578" y="3014740"/>
            <a:ext cx="413849" cy="54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A6E3C0A-E78E-4482-8CD1-6F41EABC6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54" y="3006842"/>
            <a:ext cx="413849" cy="54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B67F7AA-7C74-4EC9-A63A-459B18BB0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125" y="3142354"/>
            <a:ext cx="501293" cy="6203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C62E1BC-4780-4581-A78F-B80D9153F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89" y="3411000"/>
            <a:ext cx="413849" cy="54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04398EF-FD63-4E76-BCD0-5C2FB0C91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374" y="3289011"/>
            <a:ext cx="501293" cy="62035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7A89452-96EB-4DB4-8200-158AC3A450D2}"/>
              </a:ext>
            </a:extLst>
          </p:cNvPr>
          <p:cNvSpPr txBox="1"/>
          <p:nvPr/>
        </p:nvSpPr>
        <p:spPr>
          <a:xfrm>
            <a:off x="10052916" y="4021640"/>
            <a:ext cx="206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rgbClr val="0066CC"/>
                </a:solidFill>
              </a:defRPr>
            </a:lvl1pPr>
          </a:lstStyle>
          <a:p>
            <a:r>
              <a:rPr lang="en-GB" sz="2000" dirty="0"/>
              <a:t>Company Board</a:t>
            </a:r>
          </a:p>
          <a:p>
            <a:r>
              <a:rPr lang="en-GB" sz="2000" dirty="0"/>
              <a:t>C-Suite</a:t>
            </a:r>
          </a:p>
          <a:p>
            <a:r>
              <a:rPr lang="en-GB" sz="2000" dirty="0"/>
              <a:t>Heads of Business Units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254D07B-1312-4D38-B166-07F6C167FF7F}"/>
              </a:ext>
            </a:extLst>
          </p:cNvPr>
          <p:cNvCxnSpPr/>
          <p:nvPr/>
        </p:nvCxnSpPr>
        <p:spPr>
          <a:xfrm flipV="1">
            <a:off x="9449769" y="3838761"/>
            <a:ext cx="1007384" cy="26105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F05112A-8099-4461-BC33-7CAB8B4A5738}"/>
              </a:ext>
            </a:extLst>
          </p:cNvPr>
          <p:cNvSpPr txBox="1"/>
          <p:nvPr/>
        </p:nvSpPr>
        <p:spPr>
          <a:xfrm>
            <a:off x="844394" y="3109694"/>
            <a:ext cx="1454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Project Excellence Leads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81D56CF-EF2A-4ACC-9C13-A9CD8DD37A1E}"/>
              </a:ext>
            </a:extLst>
          </p:cNvPr>
          <p:cNvCxnSpPr>
            <a:cxnSpLocks/>
          </p:cNvCxnSpPr>
          <p:nvPr/>
        </p:nvCxnSpPr>
        <p:spPr>
          <a:xfrm>
            <a:off x="3057851" y="3528952"/>
            <a:ext cx="2167234" cy="17714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E9BCC6A-F02A-4A7B-80E6-6C15BB021284}"/>
              </a:ext>
            </a:extLst>
          </p:cNvPr>
          <p:cNvSpPr txBox="1"/>
          <p:nvPr/>
        </p:nvSpPr>
        <p:spPr>
          <a:xfrm>
            <a:off x="2859512" y="3783513"/>
            <a:ext cx="2321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SME Oversight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B014268-9B2A-4117-875B-35BD34E68F66}"/>
              </a:ext>
            </a:extLst>
          </p:cNvPr>
          <p:cNvSpPr txBox="1"/>
          <p:nvPr/>
        </p:nvSpPr>
        <p:spPr>
          <a:xfrm>
            <a:off x="7753792" y="3995268"/>
            <a:ext cx="71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PMO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10D9242-7069-43F7-A857-3E8E0C065A26}"/>
              </a:ext>
            </a:extLst>
          </p:cNvPr>
          <p:cNvSpPr txBox="1"/>
          <p:nvPr/>
        </p:nvSpPr>
        <p:spPr>
          <a:xfrm>
            <a:off x="4442127" y="3091814"/>
            <a:ext cx="762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PMO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7635B19-55F1-4D01-95C0-2D70BEBA3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29" y="3131634"/>
            <a:ext cx="469029" cy="612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3D94831-FEBF-45B5-B50D-EB696DB32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08" y="3014101"/>
            <a:ext cx="494545" cy="612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7FB5D71-0FA5-4AC8-99DE-7E5154EC72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24" y="3311823"/>
            <a:ext cx="469028" cy="612000"/>
          </a:xfrm>
          <a:prstGeom prst="rect">
            <a:avLst/>
          </a:prstGeom>
        </p:spPr>
      </p:pic>
      <p:sp>
        <p:nvSpPr>
          <p:cNvPr id="82" name="Subtitle 3">
            <a:extLst>
              <a:ext uri="{FF2B5EF4-FFF2-40B4-BE49-F238E27FC236}">
                <a16:creationId xmlns:a16="http://schemas.microsoft.com/office/drawing/2014/main" id="{3FC1CF65-BD87-46A4-8F82-42AFFC7E0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0831" y="624070"/>
            <a:ext cx="6900767" cy="21279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Solution designed with careful consideration for enterprise robustness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Designed by stakeholders, not imposed on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Supported </a:t>
            </a:r>
            <a:r>
              <a:rPr lang="en-GB" dirty="0">
                <a:solidFill>
                  <a:srgbClr val="009DF0"/>
                </a:solidFill>
              </a:rPr>
              <a:t>RAMBOLL’s</a:t>
            </a:r>
            <a:r>
              <a:rPr lang="en-GB" dirty="0"/>
              <a:t> flavour of ‘best practice’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Dependent on Excel™ - highly familiar &amp; flexible</a:t>
            </a:r>
          </a:p>
        </p:txBody>
      </p:sp>
    </p:spTree>
    <p:extLst>
      <p:ext uri="{BB962C8B-B14F-4D97-AF65-F5344CB8AC3E}">
        <p14:creationId xmlns:p14="http://schemas.microsoft.com/office/powerpoint/2010/main" val="330412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3509-EDB6-40D3-97B4-E789B839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Benefits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1DDC0-C2D3-41DC-814D-DFF2AA2A6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19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E62BA-B7FE-439E-8EB2-A52E0A29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587" y="1352380"/>
            <a:ext cx="3724466" cy="371703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F5050AE1-BBE4-4C6C-BF1E-7F19D2F8B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81" y="1775352"/>
            <a:ext cx="7992888" cy="3633867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Project outcomes consistently improved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Customer satisfaction scores improved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Project costs reduced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Project Managers had a single means to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SMEs spotted issues early, prompt intervention to help PMs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9259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6EB5-0466-46CB-8EA9-6E53ADDF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760" y="-10877"/>
            <a:ext cx="3354626" cy="615817"/>
          </a:xfrm>
        </p:spPr>
        <p:txBody>
          <a:bodyPr/>
          <a:lstStyle/>
          <a:p>
            <a:r>
              <a:rPr lang="en-GB" dirty="0"/>
              <a:t>Achievements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B75A5-8E44-48D2-84EA-00D87BDC37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2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B46884-A42E-4B49-8072-DE70336BF5AE}"/>
              </a:ext>
            </a:extLst>
          </p:cNvPr>
          <p:cNvGrpSpPr/>
          <p:nvPr/>
        </p:nvGrpSpPr>
        <p:grpSpPr>
          <a:xfrm>
            <a:off x="4159538" y="102272"/>
            <a:ext cx="1844758" cy="431480"/>
            <a:chOff x="4626124" y="159265"/>
            <a:chExt cx="1656152" cy="4374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FBEE02-5083-4157-9AD6-010F1A16FFB0}"/>
                </a:ext>
              </a:extLst>
            </p:cNvPr>
            <p:cNvSpPr/>
            <p:nvPr/>
          </p:nvSpPr>
          <p:spPr>
            <a:xfrm>
              <a:off x="4687732" y="169332"/>
              <a:ext cx="1532937" cy="392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8BF6D89-564D-4438-BC8F-3CFF1AF202E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26124" y="159265"/>
              <a:ext cx="1656152" cy="437401"/>
            </a:xfrm>
            <a:custGeom>
              <a:avLst/>
              <a:gdLst>
                <a:gd name="T0" fmla="*/ 545 w 1071"/>
                <a:gd name="T1" fmla="*/ 142 h 223"/>
                <a:gd name="T2" fmla="*/ 572 w 1071"/>
                <a:gd name="T3" fmla="*/ 118 h 223"/>
                <a:gd name="T4" fmla="*/ 132 w 1071"/>
                <a:gd name="T5" fmla="*/ 108 h 223"/>
                <a:gd name="T6" fmla="*/ 173 w 1071"/>
                <a:gd name="T7" fmla="*/ 92 h 223"/>
                <a:gd name="T8" fmla="*/ 568 w 1071"/>
                <a:gd name="T9" fmla="*/ 76 h 223"/>
                <a:gd name="T10" fmla="*/ 567 w 1071"/>
                <a:gd name="T11" fmla="*/ 99 h 223"/>
                <a:gd name="T12" fmla="*/ 296 w 1071"/>
                <a:gd name="T13" fmla="*/ 118 h 223"/>
                <a:gd name="T14" fmla="*/ 305 w 1071"/>
                <a:gd name="T15" fmla="*/ 138 h 223"/>
                <a:gd name="T16" fmla="*/ 240 w 1071"/>
                <a:gd name="T17" fmla="*/ 163 h 223"/>
                <a:gd name="T18" fmla="*/ 267 w 1071"/>
                <a:gd name="T19" fmla="*/ 63 h 223"/>
                <a:gd name="T20" fmla="*/ 333 w 1071"/>
                <a:gd name="T21" fmla="*/ 147 h 223"/>
                <a:gd name="T22" fmla="*/ 312 w 1071"/>
                <a:gd name="T23" fmla="*/ 156 h 223"/>
                <a:gd name="T24" fmla="*/ 1071 w 1071"/>
                <a:gd name="T25" fmla="*/ 177 h 223"/>
                <a:gd name="T26" fmla="*/ 799 w 1071"/>
                <a:gd name="T27" fmla="*/ 0 h 223"/>
                <a:gd name="T28" fmla="*/ 707 w 1071"/>
                <a:gd name="T29" fmla="*/ 76 h 223"/>
                <a:gd name="T30" fmla="*/ 670 w 1071"/>
                <a:gd name="T31" fmla="*/ 109 h 223"/>
                <a:gd name="T32" fmla="*/ 735 w 1071"/>
                <a:gd name="T33" fmla="*/ 109 h 223"/>
                <a:gd name="T34" fmla="*/ 759 w 1071"/>
                <a:gd name="T35" fmla="*/ 109 h 223"/>
                <a:gd name="T36" fmla="*/ 646 w 1071"/>
                <a:gd name="T37" fmla="*/ 109 h 223"/>
                <a:gd name="T38" fmla="*/ 712 w 1071"/>
                <a:gd name="T39" fmla="*/ 55 h 223"/>
                <a:gd name="T40" fmla="*/ 0 w 1071"/>
                <a:gd name="T41" fmla="*/ 46 h 223"/>
                <a:gd name="T42" fmla="*/ 1026 w 1071"/>
                <a:gd name="T43" fmla="*/ 223 h 223"/>
                <a:gd name="T44" fmla="*/ 453 w 1071"/>
                <a:gd name="T45" fmla="*/ 151 h 223"/>
                <a:gd name="T46" fmla="*/ 423 w 1071"/>
                <a:gd name="T47" fmla="*/ 136 h 223"/>
                <a:gd name="T48" fmla="*/ 393 w 1071"/>
                <a:gd name="T49" fmla="*/ 151 h 223"/>
                <a:gd name="T50" fmla="*/ 370 w 1071"/>
                <a:gd name="T51" fmla="*/ 66 h 223"/>
                <a:gd name="T52" fmla="*/ 424 w 1071"/>
                <a:gd name="T53" fmla="*/ 107 h 223"/>
                <a:gd name="T54" fmla="*/ 477 w 1071"/>
                <a:gd name="T55" fmla="*/ 66 h 223"/>
                <a:gd name="T56" fmla="*/ 600 w 1071"/>
                <a:gd name="T57" fmla="*/ 65 h 223"/>
                <a:gd name="T58" fmla="*/ 613 w 1071"/>
                <a:gd name="T59" fmla="*/ 133 h 223"/>
                <a:gd name="T60" fmla="*/ 522 w 1071"/>
                <a:gd name="T61" fmla="*/ 150 h 223"/>
                <a:gd name="T62" fmla="*/ 572 w 1071"/>
                <a:gd name="T63" fmla="*/ 56 h 223"/>
                <a:gd name="T64" fmla="*/ 157 w 1071"/>
                <a:gd name="T65" fmla="*/ 56 h 223"/>
                <a:gd name="T66" fmla="*/ 197 w 1071"/>
                <a:gd name="T67" fmla="*/ 91 h 223"/>
                <a:gd name="T68" fmla="*/ 196 w 1071"/>
                <a:gd name="T69" fmla="*/ 152 h 223"/>
                <a:gd name="T70" fmla="*/ 150 w 1071"/>
                <a:gd name="T71" fmla="*/ 128 h 223"/>
                <a:gd name="T72" fmla="*/ 120 w 1071"/>
                <a:gd name="T73" fmla="*/ 163 h 223"/>
                <a:gd name="T74" fmla="*/ 811 w 1071"/>
                <a:gd name="T75" fmla="*/ 162 h 223"/>
                <a:gd name="T76" fmla="*/ 811 w 1071"/>
                <a:gd name="T77" fmla="*/ 55 h 223"/>
                <a:gd name="T78" fmla="*/ 866 w 1071"/>
                <a:gd name="T79" fmla="*/ 141 h 223"/>
                <a:gd name="T80" fmla="*/ 811 w 1071"/>
                <a:gd name="T81" fmla="*/ 162 h 223"/>
                <a:gd name="T82" fmla="*/ 908 w 1071"/>
                <a:gd name="T83" fmla="*/ 67 h 223"/>
                <a:gd name="T84" fmla="*/ 931 w 1071"/>
                <a:gd name="T85" fmla="*/ 141 h 223"/>
                <a:gd name="T86" fmla="*/ 975 w 1071"/>
                <a:gd name="T87" fmla="*/ 16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23">
                  <a:moveTo>
                    <a:pt x="572" y="118"/>
                  </a:moveTo>
                  <a:cubicBezTo>
                    <a:pt x="545" y="118"/>
                    <a:pt x="545" y="118"/>
                    <a:pt x="545" y="118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73" y="142"/>
                    <a:pt x="573" y="142"/>
                    <a:pt x="573" y="142"/>
                  </a:cubicBezTo>
                  <a:cubicBezTo>
                    <a:pt x="583" y="142"/>
                    <a:pt x="590" y="138"/>
                    <a:pt x="590" y="130"/>
                  </a:cubicBezTo>
                  <a:cubicBezTo>
                    <a:pt x="590" y="123"/>
                    <a:pt x="584" y="118"/>
                    <a:pt x="572" y="118"/>
                  </a:cubicBezTo>
                  <a:moveTo>
                    <a:pt x="155" y="77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67" y="108"/>
                    <a:pt x="173" y="101"/>
                    <a:pt x="173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82"/>
                    <a:pt x="166" y="77"/>
                    <a:pt x="155" y="77"/>
                  </a:cubicBezTo>
                  <a:moveTo>
                    <a:pt x="584" y="88"/>
                  </a:moveTo>
                  <a:cubicBezTo>
                    <a:pt x="584" y="80"/>
                    <a:pt x="578" y="76"/>
                    <a:pt x="568" y="76"/>
                  </a:cubicBezTo>
                  <a:cubicBezTo>
                    <a:pt x="545" y="76"/>
                    <a:pt x="545" y="76"/>
                    <a:pt x="545" y="76"/>
                  </a:cubicBezTo>
                  <a:cubicBezTo>
                    <a:pt x="545" y="99"/>
                    <a:pt x="545" y="99"/>
                    <a:pt x="545" y="99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77" y="99"/>
                    <a:pt x="584" y="96"/>
                    <a:pt x="584" y="88"/>
                  </a:cubicBezTo>
                  <a:moveTo>
                    <a:pt x="266" y="118"/>
                  </a:moveTo>
                  <a:cubicBezTo>
                    <a:pt x="296" y="118"/>
                    <a:pt x="296" y="118"/>
                    <a:pt x="296" y="118"/>
                  </a:cubicBezTo>
                  <a:cubicBezTo>
                    <a:pt x="281" y="83"/>
                    <a:pt x="281" y="83"/>
                    <a:pt x="281" y="83"/>
                  </a:cubicBezTo>
                  <a:lnTo>
                    <a:pt x="266" y="118"/>
                  </a:lnTo>
                  <a:close/>
                  <a:moveTo>
                    <a:pt x="305" y="138"/>
                  </a:moveTo>
                  <a:cubicBezTo>
                    <a:pt x="258" y="138"/>
                    <a:pt x="258" y="138"/>
                    <a:pt x="258" y="138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8" y="161"/>
                    <a:pt x="245" y="163"/>
                    <a:pt x="240" y="163"/>
                  </a:cubicBezTo>
                  <a:cubicBezTo>
                    <a:pt x="234" y="163"/>
                    <a:pt x="229" y="159"/>
                    <a:pt x="229" y="153"/>
                  </a:cubicBezTo>
                  <a:cubicBezTo>
                    <a:pt x="229" y="151"/>
                    <a:pt x="229" y="149"/>
                    <a:pt x="230" y="147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70" y="58"/>
                    <a:pt x="274" y="54"/>
                    <a:pt x="282" y="54"/>
                  </a:cubicBezTo>
                  <a:cubicBezTo>
                    <a:pt x="289" y="54"/>
                    <a:pt x="293" y="58"/>
                    <a:pt x="296" y="63"/>
                  </a:cubicBezTo>
                  <a:cubicBezTo>
                    <a:pt x="333" y="147"/>
                    <a:pt x="333" y="147"/>
                    <a:pt x="333" y="147"/>
                  </a:cubicBezTo>
                  <a:cubicBezTo>
                    <a:pt x="334" y="149"/>
                    <a:pt x="334" y="151"/>
                    <a:pt x="334" y="153"/>
                  </a:cubicBezTo>
                  <a:cubicBezTo>
                    <a:pt x="334" y="159"/>
                    <a:pt x="329" y="163"/>
                    <a:pt x="323" y="163"/>
                  </a:cubicBezTo>
                  <a:cubicBezTo>
                    <a:pt x="318" y="163"/>
                    <a:pt x="314" y="161"/>
                    <a:pt x="312" y="156"/>
                  </a:cubicBezTo>
                  <a:lnTo>
                    <a:pt x="305" y="138"/>
                  </a:lnTo>
                  <a:close/>
                  <a:moveTo>
                    <a:pt x="1026" y="223"/>
                  </a:moveTo>
                  <a:cubicBezTo>
                    <a:pt x="1058" y="223"/>
                    <a:pt x="1071" y="209"/>
                    <a:pt x="1071" y="177"/>
                  </a:cubicBezTo>
                  <a:cubicBezTo>
                    <a:pt x="1071" y="46"/>
                    <a:pt x="1071" y="46"/>
                    <a:pt x="1071" y="46"/>
                  </a:cubicBezTo>
                  <a:cubicBezTo>
                    <a:pt x="1071" y="14"/>
                    <a:pt x="1058" y="0"/>
                    <a:pt x="1026" y="0"/>
                  </a:cubicBezTo>
                  <a:cubicBezTo>
                    <a:pt x="799" y="0"/>
                    <a:pt x="799" y="0"/>
                    <a:pt x="799" y="0"/>
                  </a:cubicBezTo>
                  <a:cubicBezTo>
                    <a:pt x="701" y="118"/>
                    <a:pt x="701" y="118"/>
                    <a:pt x="701" y="118"/>
                  </a:cubicBezTo>
                  <a:cubicBezTo>
                    <a:pt x="698" y="116"/>
                    <a:pt x="698" y="116"/>
                    <a:pt x="698" y="116"/>
                  </a:cubicBezTo>
                  <a:cubicBezTo>
                    <a:pt x="707" y="76"/>
                    <a:pt x="707" y="76"/>
                    <a:pt x="707" y="76"/>
                  </a:cubicBezTo>
                  <a:cubicBezTo>
                    <a:pt x="705" y="76"/>
                    <a:pt x="704" y="76"/>
                    <a:pt x="702" y="76"/>
                  </a:cubicBezTo>
                  <a:cubicBezTo>
                    <a:pt x="683" y="76"/>
                    <a:pt x="670" y="91"/>
                    <a:pt x="670" y="109"/>
                  </a:cubicBezTo>
                  <a:cubicBezTo>
                    <a:pt x="670" y="109"/>
                    <a:pt x="670" y="109"/>
                    <a:pt x="670" y="109"/>
                  </a:cubicBezTo>
                  <a:cubicBezTo>
                    <a:pt x="670" y="127"/>
                    <a:pt x="684" y="142"/>
                    <a:pt x="703" y="142"/>
                  </a:cubicBezTo>
                  <a:cubicBezTo>
                    <a:pt x="722" y="142"/>
                    <a:pt x="735" y="128"/>
                    <a:pt x="735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106"/>
                    <a:pt x="734" y="102"/>
                    <a:pt x="733" y="99"/>
                  </a:cubicBezTo>
                  <a:cubicBezTo>
                    <a:pt x="753" y="84"/>
                    <a:pt x="753" y="84"/>
                    <a:pt x="753" y="84"/>
                  </a:cubicBezTo>
                  <a:cubicBezTo>
                    <a:pt x="757" y="91"/>
                    <a:pt x="759" y="100"/>
                    <a:pt x="759" y="109"/>
                  </a:cubicBezTo>
                  <a:cubicBezTo>
                    <a:pt x="759" y="109"/>
                    <a:pt x="759" y="109"/>
                    <a:pt x="759" y="109"/>
                  </a:cubicBezTo>
                  <a:cubicBezTo>
                    <a:pt x="759" y="139"/>
                    <a:pt x="735" y="164"/>
                    <a:pt x="702" y="164"/>
                  </a:cubicBezTo>
                  <a:cubicBezTo>
                    <a:pt x="669" y="164"/>
                    <a:pt x="646" y="140"/>
                    <a:pt x="646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79"/>
                    <a:pt x="670" y="54"/>
                    <a:pt x="703" y="54"/>
                  </a:cubicBezTo>
                  <a:cubicBezTo>
                    <a:pt x="706" y="54"/>
                    <a:pt x="709" y="54"/>
                    <a:pt x="712" y="55"/>
                  </a:cubicBezTo>
                  <a:cubicBezTo>
                    <a:pt x="724" y="0"/>
                    <a:pt x="724" y="0"/>
                    <a:pt x="7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3" y="0"/>
                    <a:pt x="0" y="14"/>
                    <a:pt x="0" y="4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09"/>
                    <a:pt x="13" y="223"/>
                    <a:pt x="45" y="223"/>
                  </a:cubicBezTo>
                  <a:lnTo>
                    <a:pt x="1026" y="223"/>
                  </a:lnTo>
                  <a:close/>
                  <a:moveTo>
                    <a:pt x="477" y="151"/>
                  </a:moveTo>
                  <a:cubicBezTo>
                    <a:pt x="477" y="159"/>
                    <a:pt x="472" y="163"/>
                    <a:pt x="465" y="163"/>
                  </a:cubicBezTo>
                  <a:cubicBezTo>
                    <a:pt x="458" y="163"/>
                    <a:pt x="453" y="159"/>
                    <a:pt x="453" y="151"/>
                  </a:cubicBezTo>
                  <a:cubicBezTo>
                    <a:pt x="453" y="98"/>
                    <a:pt x="453" y="98"/>
                    <a:pt x="453" y="98"/>
                  </a:cubicBezTo>
                  <a:cubicBezTo>
                    <a:pt x="433" y="130"/>
                    <a:pt x="433" y="130"/>
                    <a:pt x="433" y="130"/>
                  </a:cubicBezTo>
                  <a:cubicBezTo>
                    <a:pt x="431" y="134"/>
                    <a:pt x="428" y="136"/>
                    <a:pt x="423" y="136"/>
                  </a:cubicBezTo>
                  <a:cubicBezTo>
                    <a:pt x="419" y="136"/>
                    <a:pt x="416" y="134"/>
                    <a:pt x="413" y="130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151"/>
                    <a:pt x="393" y="151"/>
                    <a:pt x="393" y="151"/>
                  </a:cubicBezTo>
                  <a:cubicBezTo>
                    <a:pt x="393" y="159"/>
                    <a:pt x="388" y="163"/>
                    <a:pt x="382" y="163"/>
                  </a:cubicBezTo>
                  <a:cubicBezTo>
                    <a:pt x="375" y="163"/>
                    <a:pt x="370" y="159"/>
                    <a:pt x="370" y="151"/>
                  </a:cubicBezTo>
                  <a:cubicBezTo>
                    <a:pt x="370" y="66"/>
                    <a:pt x="370" y="66"/>
                    <a:pt x="370" y="66"/>
                  </a:cubicBezTo>
                  <a:cubicBezTo>
                    <a:pt x="370" y="59"/>
                    <a:pt x="377" y="55"/>
                    <a:pt x="383" y="55"/>
                  </a:cubicBezTo>
                  <a:cubicBezTo>
                    <a:pt x="389" y="55"/>
                    <a:pt x="393" y="57"/>
                    <a:pt x="396" y="62"/>
                  </a:cubicBezTo>
                  <a:cubicBezTo>
                    <a:pt x="424" y="107"/>
                    <a:pt x="424" y="107"/>
                    <a:pt x="424" y="107"/>
                  </a:cubicBezTo>
                  <a:cubicBezTo>
                    <a:pt x="451" y="62"/>
                    <a:pt x="451" y="62"/>
                    <a:pt x="451" y="62"/>
                  </a:cubicBezTo>
                  <a:cubicBezTo>
                    <a:pt x="454" y="57"/>
                    <a:pt x="458" y="55"/>
                    <a:pt x="464" y="55"/>
                  </a:cubicBezTo>
                  <a:cubicBezTo>
                    <a:pt x="470" y="55"/>
                    <a:pt x="477" y="59"/>
                    <a:pt x="477" y="66"/>
                  </a:cubicBezTo>
                  <a:lnTo>
                    <a:pt x="477" y="151"/>
                  </a:lnTo>
                  <a:close/>
                  <a:moveTo>
                    <a:pt x="572" y="56"/>
                  </a:moveTo>
                  <a:cubicBezTo>
                    <a:pt x="584" y="56"/>
                    <a:pt x="594" y="59"/>
                    <a:pt x="600" y="65"/>
                  </a:cubicBezTo>
                  <a:cubicBezTo>
                    <a:pt x="605" y="70"/>
                    <a:pt x="607" y="76"/>
                    <a:pt x="607" y="83"/>
                  </a:cubicBezTo>
                  <a:cubicBezTo>
                    <a:pt x="607" y="96"/>
                    <a:pt x="601" y="102"/>
                    <a:pt x="593" y="107"/>
                  </a:cubicBezTo>
                  <a:cubicBezTo>
                    <a:pt x="605" y="111"/>
                    <a:pt x="613" y="118"/>
                    <a:pt x="613" y="133"/>
                  </a:cubicBezTo>
                  <a:cubicBezTo>
                    <a:pt x="613" y="153"/>
                    <a:pt x="597" y="162"/>
                    <a:pt x="573" y="162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27" y="162"/>
                    <a:pt x="522" y="158"/>
                    <a:pt x="522" y="150"/>
                  </a:cubicBezTo>
                  <a:cubicBezTo>
                    <a:pt x="522" y="68"/>
                    <a:pt x="522" y="68"/>
                    <a:pt x="522" y="68"/>
                  </a:cubicBezTo>
                  <a:cubicBezTo>
                    <a:pt x="522" y="60"/>
                    <a:pt x="527" y="56"/>
                    <a:pt x="534" y="56"/>
                  </a:cubicBezTo>
                  <a:lnTo>
                    <a:pt x="572" y="56"/>
                  </a:lnTo>
                  <a:close/>
                  <a:moveTo>
                    <a:pt x="108" y="68"/>
                  </a:moveTo>
                  <a:cubicBezTo>
                    <a:pt x="108" y="60"/>
                    <a:pt x="113" y="56"/>
                    <a:pt x="120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71" y="56"/>
                    <a:pt x="181" y="60"/>
                    <a:pt x="188" y="67"/>
                  </a:cubicBezTo>
                  <a:cubicBezTo>
                    <a:pt x="194" y="73"/>
                    <a:pt x="197" y="81"/>
                    <a:pt x="197" y="91"/>
                  </a:cubicBezTo>
                  <a:cubicBezTo>
                    <a:pt x="197" y="91"/>
                    <a:pt x="197" y="91"/>
                    <a:pt x="197" y="91"/>
                  </a:cubicBezTo>
                  <a:cubicBezTo>
                    <a:pt x="197" y="108"/>
                    <a:pt x="189" y="118"/>
                    <a:pt x="176" y="124"/>
                  </a:cubicBezTo>
                  <a:cubicBezTo>
                    <a:pt x="192" y="143"/>
                    <a:pt x="192" y="143"/>
                    <a:pt x="192" y="143"/>
                  </a:cubicBezTo>
                  <a:cubicBezTo>
                    <a:pt x="194" y="146"/>
                    <a:pt x="196" y="148"/>
                    <a:pt x="196" y="152"/>
                  </a:cubicBezTo>
                  <a:cubicBezTo>
                    <a:pt x="196" y="158"/>
                    <a:pt x="190" y="163"/>
                    <a:pt x="184" y="163"/>
                  </a:cubicBezTo>
                  <a:cubicBezTo>
                    <a:pt x="179" y="163"/>
                    <a:pt x="176" y="161"/>
                    <a:pt x="173" y="157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9"/>
                    <a:pt x="127" y="163"/>
                    <a:pt x="120" y="163"/>
                  </a:cubicBezTo>
                  <a:cubicBezTo>
                    <a:pt x="113" y="163"/>
                    <a:pt x="108" y="159"/>
                    <a:pt x="108" y="151"/>
                  </a:cubicBezTo>
                  <a:lnTo>
                    <a:pt x="108" y="68"/>
                  </a:lnTo>
                  <a:close/>
                  <a:moveTo>
                    <a:pt x="811" y="162"/>
                  </a:moveTo>
                  <a:cubicBezTo>
                    <a:pt x="804" y="162"/>
                    <a:pt x="799" y="158"/>
                    <a:pt x="799" y="150"/>
                  </a:cubicBezTo>
                  <a:cubicBezTo>
                    <a:pt x="799" y="67"/>
                    <a:pt x="799" y="67"/>
                    <a:pt x="799" y="67"/>
                  </a:cubicBezTo>
                  <a:cubicBezTo>
                    <a:pt x="799" y="59"/>
                    <a:pt x="804" y="55"/>
                    <a:pt x="811" y="55"/>
                  </a:cubicBezTo>
                  <a:cubicBezTo>
                    <a:pt x="818" y="55"/>
                    <a:pt x="823" y="59"/>
                    <a:pt x="823" y="67"/>
                  </a:cubicBezTo>
                  <a:cubicBezTo>
                    <a:pt x="823" y="141"/>
                    <a:pt x="823" y="141"/>
                    <a:pt x="823" y="141"/>
                  </a:cubicBezTo>
                  <a:cubicBezTo>
                    <a:pt x="866" y="141"/>
                    <a:pt x="866" y="141"/>
                    <a:pt x="866" y="141"/>
                  </a:cubicBezTo>
                  <a:cubicBezTo>
                    <a:pt x="872" y="141"/>
                    <a:pt x="877" y="145"/>
                    <a:pt x="877" y="152"/>
                  </a:cubicBezTo>
                  <a:cubicBezTo>
                    <a:pt x="877" y="158"/>
                    <a:pt x="872" y="162"/>
                    <a:pt x="866" y="162"/>
                  </a:cubicBezTo>
                  <a:lnTo>
                    <a:pt x="811" y="162"/>
                  </a:lnTo>
                  <a:close/>
                  <a:moveTo>
                    <a:pt x="919" y="162"/>
                  </a:moveTo>
                  <a:cubicBezTo>
                    <a:pt x="913" y="162"/>
                    <a:pt x="908" y="158"/>
                    <a:pt x="908" y="150"/>
                  </a:cubicBezTo>
                  <a:cubicBezTo>
                    <a:pt x="908" y="67"/>
                    <a:pt x="908" y="67"/>
                    <a:pt x="908" y="67"/>
                  </a:cubicBezTo>
                  <a:cubicBezTo>
                    <a:pt x="908" y="59"/>
                    <a:pt x="913" y="55"/>
                    <a:pt x="919" y="55"/>
                  </a:cubicBezTo>
                  <a:cubicBezTo>
                    <a:pt x="926" y="55"/>
                    <a:pt x="931" y="59"/>
                    <a:pt x="931" y="67"/>
                  </a:cubicBezTo>
                  <a:cubicBezTo>
                    <a:pt x="931" y="141"/>
                    <a:pt x="931" y="141"/>
                    <a:pt x="931" y="141"/>
                  </a:cubicBezTo>
                  <a:cubicBezTo>
                    <a:pt x="975" y="141"/>
                    <a:pt x="975" y="141"/>
                    <a:pt x="975" y="141"/>
                  </a:cubicBezTo>
                  <a:cubicBezTo>
                    <a:pt x="981" y="141"/>
                    <a:pt x="985" y="145"/>
                    <a:pt x="985" y="152"/>
                  </a:cubicBezTo>
                  <a:cubicBezTo>
                    <a:pt x="985" y="158"/>
                    <a:pt x="981" y="162"/>
                    <a:pt x="975" y="162"/>
                  </a:cubicBezTo>
                  <a:lnTo>
                    <a:pt x="919" y="162"/>
                  </a:lnTo>
                  <a:close/>
                </a:path>
              </a:pathLst>
            </a:custGeom>
            <a:solidFill>
              <a:srgbClr val="009D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endParaRPr kumimoji="0" lang="da-DK" sz="1800" b="0" i="0" u="none" strike="noStrike" kern="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/>
                <a:ea typeface="Verdana" pitchFamily="34" charset="0"/>
              </a:endParaRPr>
            </a:p>
          </p:txBody>
        </p:sp>
      </p:grpSp>
      <p:sp>
        <p:nvSpPr>
          <p:cNvPr id="5" name="Subtitle 3">
            <a:extLst>
              <a:ext uri="{FF2B5EF4-FFF2-40B4-BE49-F238E27FC236}">
                <a16:creationId xmlns:a16="http://schemas.microsoft.com/office/drawing/2014/main" id="{21D1EAC0-E5D8-4077-BA8C-AD2B4F6C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369" y="1551835"/>
            <a:ext cx="3127505" cy="11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 savings of over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£4m pa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Project Excellence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80808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6BD293C9-7A3A-4B11-BFA9-E1ECD5A2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9" y="1421648"/>
            <a:ext cx="1023822" cy="10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2">
            <a:extLst>
              <a:ext uri="{FF2B5EF4-FFF2-40B4-BE49-F238E27FC236}">
                <a16:creationId xmlns:a16="http://schemas.microsoft.com/office/drawing/2014/main" id="{96468AF9-0AE5-4B8E-BD8A-BCD60DC8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4" y="3088155"/>
            <a:ext cx="828031" cy="8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432C8AB4-1E0D-4F70-B07D-530598EA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4" y="4635068"/>
            <a:ext cx="797438" cy="7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CE3BE9C9-988E-4127-B7C9-C762F3BFE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060" y="2972949"/>
            <a:ext cx="3253237" cy="11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Effort to maintain data quality and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build reports reduced by 97%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202A443-7893-4232-8ED2-7A08C8F79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86" y="4639135"/>
            <a:ext cx="3415941" cy="9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Began with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 projects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566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 route to &gt;2,000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11">
            <a:extLst>
              <a:ext uri="{FF2B5EF4-FFF2-40B4-BE49-F238E27FC236}">
                <a16:creationId xmlns:a16="http://schemas.microsoft.com/office/drawing/2014/main" id="{AB2E2F29-D31E-460D-A564-80356250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551"/>
            <a:ext cx="750531" cy="7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7A724E9-1F8F-4A10-8F53-4B9F05FD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519" y="1350565"/>
            <a:ext cx="4237709" cy="11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Elapsed time to build the monthly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Board report pack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reduced from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days to 1 day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85C1BD5B-32B4-40F4-8D3F-E572C434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258" y="2940946"/>
            <a:ext cx="4557734" cy="16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Data integration &amp; Reporting from requirements analysis to globally live in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35 countries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566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full engagement in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&lt;4 months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FB83F1-CB6A-44AA-8D36-520132142886}"/>
              </a:ext>
            </a:extLst>
          </p:cNvPr>
          <p:cNvGrpSpPr/>
          <p:nvPr/>
        </p:nvGrpSpPr>
        <p:grpSpPr>
          <a:xfrm>
            <a:off x="6179990" y="4635068"/>
            <a:ext cx="776235" cy="773051"/>
            <a:chOff x="6888088" y="5538410"/>
            <a:chExt cx="776235" cy="7730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643E54-DCD8-42E3-8281-8A3F70E0AF18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088" y="5538410"/>
              <a:ext cx="713820" cy="6912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576F80-C2E2-4431-A854-E820C09E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0294" y="5939420"/>
              <a:ext cx="394029" cy="372041"/>
            </a:xfrm>
            <a:prstGeom prst="rect">
              <a:avLst/>
            </a:prstGeom>
          </p:spPr>
        </p:pic>
      </p:grpSp>
      <p:pic>
        <p:nvPicPr>
          <p:cNvPr id="2063" name="Picture 22">
            <a:extLst>
              <a:ext uri="{FF2B5EF4-FFF2-40B4-BE49-F238E27FC236}">
                <a16:creationId xmlns:a16="http://schemas.microsoft.com/office/drawing/2014/main" id="{A6035098-45DC-407F-BF32-CF3FDB16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96" y="3144241"/>
            <a:ext cx="693425" cy="71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>
            <a:extLst>
              <a:ext uri="{FF2B5EF4-FFF2-40B4-BE49-F238E27FC236}">
                <a16:creationId xmlns:a16="http://schemas.microsoft.com/office/drawing/2014/main" id="{166871B4-F2C7-4C6C-9912-AE74E530D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57" y="4579128"/>
            <a:ext cx="4818687" cy="115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Gains unlocked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without expensive &amp; risky disruption.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566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Cross-functional governance moved to real-time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0D19591F-17BB-40EE-8C82-46B52D05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931" y="1659297"/>
            <a:ext cx="1566325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61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3509-EDB6-40D3-97B4-E789B839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hurdle - breaking away from Excel’s major limitations …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1DDC0-C2D3-41DC-814D-DFF2AA2A6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20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15762F9-FF32-4C10-B8EA-4234ED283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451" y="1396466"/>
            <a:ext cx="5895811" cy="368871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GB" sz="2800" dirty="0"/>
              <a:t>Not multi-user</a:t>
            </a:r>
          </a:p>
          <a:p>
            <a:pPr marL="457200" indent="-457200">
              <a:buAutoNum type="arabicPeriod"/>
            </a:pPr>
            <a:r>
              <a:rPr lang="en-GB" sz="2800" dirty="0"/>
              <a:t>Not scalable</a:t>
            </a:r>
          </a:p>
          <a:p>
            <a:pPr marL="457200" indent="-457200">
              <a:buAutoNum type="arabicPeriod"/>
            </a:pPr>
            <a:r>
              <a:rPr lang="en-GB" sz="2800" dirty="0"/>
              <a:t>Error prone</a:t>
            </a:r>
          </a:p>
          <a:p>
            <a:pPr marL="457200" indent="-457200">
              <a:buAutoNum type="arabicPeriod"/>
            </a:pPr>
            <a:r>
              <a:rPr lang="en-GB" sz="2800" dirty="0"/>
              <a:t>Manual, expensive, time consuming</a:t>
            </a:r>
          </a:p>
          <a:p>
            <a:pPr marL="457200" indent="-457200">
              <a:buAutoNum type="arabicPeriod"/>
            </a:pPr>
            <a:r>
              <a:rPr lang="en-GB" sz="2800" dirty="0"/>
              <a:t>Fragile, vulnerable to corruption and data loss</a:t>
            </a:r>
          </a:p>
          <a:p>
            <a:pPr marL="457200" indent="-457200">
              <a:buAutoNum type="arabicPeriod"/>
            </a:pPr>
            <a:r>
              <a:rPr lang="en-GB" sz="2800" dirty="0"/>
              <a:t>Not auditable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D4CB64BC-BF70-4A31-93D2-AE60B34B5410}"/>
              </a:ext>
            </a:extLst>
          </p:cNvPr>
          <p:cNvSpPr txBox="1">
            <a:spLocks/>
          </p:cNvSpPr>
          <p:nvPr/>
        </p:nvSpPr>
        <p:spPr>
          <a:xfrm>
            <a:off x="295694" y="5523577"/>
            <a:ext cx="11089232" cy="1024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How could this be resolved … knowing that big software vendors could not economically fix this problem?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AA9DC-F911-4EBB-BAF0-6BA900D3A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61" y="669198"/>
            <a:ext cx="4670393" cy="4511933"/>
          </a:xfrm>
          <a:prstGeom prst="rect">
            <a:avLst/>
          </a:prstGeom>
        </p:spPr>
      </p:pic>
      <p:sp>
        <p:nvSpPr>
          <p:cNvPr id="14" name="Subtitle 3">
            <a:extLst>
              <a:ext uri="{FF2B5EF4-FFF2-40B4-BE49-F238E27FC236}">
                <a16:creationId xmlns:a16="http://schemas.microsoft.com/office/drawing/2014/main" id="{5C877A22-8C2B-490D-989A-9A6591B22201}"/>
              </a:ext>
            </a:extLst>
          </p:cNvPr>
          <p:cNvSpPr txBox="1">
            <a:spLocks/>
          </p:cNvSpPr>
          <p:nvPr/>
        </p:nvSpPr>
        <p:spPr>
          <a:xfrm>
            <a:off x="6527056" y="5003628"/>
            <a:ext cx="5261519" cy="525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latin typeface="Bradley Hand ITC" panose="03070402050302030203" pitchFamily="66" charset="0"/>
              </a:rPr>
              <a:t>Well we did tell you to stop using spreadsheets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DC2D49-3405-4B80-A115-191E12AD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79962">
            <a:off x="9061149" y="2132046"/>
            <a:ext cx="557942" cy="457108"/>
          </a:xfrm>
          <a:prstGeom prst="rect">
            <a:avLst/>
          </a:prstGeom>
        </p:spPr>
      </p:pic>
      <p:sp>
        <p:nvSpPr>
          <p:cNvPr id="23" name="Subtitle 3">
            <a:extLst>
              <a:ext uri="{FF2B5EF4-FFF2-40B4-BE49-F238E27FC236}">
                <a16:creationId xmlns:a16="http://schemas.microsoft.com/office/drawing/2014/main" id="{B4FEECC3-038F-4643-BD01-909E85123AB7}"/>
              </a:ext>
            </a:extLst>
          </p:cNvPr>
          <p:cNvSpPr txBox="1">
            <a:spLocks/>
          </p:cNvSpPr>
          <p:nvPr/>
        </p:nvSpPr>
        <p:spPr>
          <a:xfrm rot="242962">
            <a:off x="7883901" y="4027589"/>
            <a:ext cx="1904779" cy="73872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latin typeface="BacktalkSerif BTN" panose="02060604050405040405" pitchFamily="18" charset="0"/>
              </a:rPr>
              <a:t>Property IT Department</a:t>
            </a:r>
          </a:p>
        </p:txBody>
      </p:sp>
    </p:spTree>
    <p:extLst>
      <p:ext uri="{BB962C8B-B14F-4D97-AF65-F5344CB8AC3E}">
        <p14:creationId xmlns:p14="http://schemas.microsoft.com/office/powerpoint/2010/main" val="292473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>
            <a:extLst>
              <a:ext uri="{FF2B5EF4-FFF2-40B4-BE49-F238E27FC236}">
                <a16:creationId xmlns:a16="http://schemas.microsoft.com/office/drawing/2014/main" id="{E17199BD-CEE1-4A02-8249-456375BE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801"/>
            <a:ext cx="12192000" cy="404812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Can we combine the best of </a:t>
            </a:r>
            <a:r>
              <a:rPr lang="en-GB" sz="3600" b="1" dirty="0">
                <a:solidFill>
                  <a:schemeClr val="bg1"/>
                </a:solidFill>
              </a:rPr>
              <a:t>TOP DOWN </a:t>
            </a:r>
            <a:r>
              <a:rPr lang="en-GB" sz="3600" dirty="0">
                <a:solidFill>
                  <a:schemeClr val="bg1"/>
                </a:solidFill>
              </a:rPr>
              <a:t>&amp; </a:t>
            </a:r>
            <a:r>
              <a:rPr lang="en-GB" sz="3600" b="1" dirty="0">
                <a:solidFill>
                  <a:schemeClr val="bg1"/>
                </a:solidFill>
              </a:rPr>
              <a:t>BOTTOM UP</a:t>
            </a:r>
            <a:r>
              <a:rPr lang="en-GB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0702E-5DD1-4149-84AC-1C85FB0AD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04" y="1340768"/>
            <a:ext cx="7845660" cy="47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588ACB-097D-4FFB-9D7B-2636AB6858F2}"/>
              </a:ext>
            </a:extLst>
          </p:cNvPr>
          <p:cNvSpPr/>
          <p:nvPr/>
        </p:nvSpPr>
        <p:spPr>
          <a:xfrm>
            <a:off x="0" y="-33867"/>
            <a:ext cx="12191559" cy="70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7295E-94EF-4E8C-AF83-78105BEA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47" y="764704"/>
            <a:ext cx="12192000" cy="864096"/>
          </a:xfrm>
        </p:spPr>
        <p:txBody>
          <a:bodyPr/>
          <a:lstStyle/>
          <a:p>
            <a:r>
              <a:rPr lang="en-GB" sz="5400" b="1" dirty="0">
                <a:solidFill>
                  <a:srgbClr val="65666A"/>
                </a:solidFill>
              </a:rPr>
              <a:t>Connected Planning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744793-5CFE-4F32-8FF7-40C9A74D5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22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A299B-FE08-43C6-BCC2-E75CA7593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5134"/>
            <a:ext cx="9658350" cy="3028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31E7E0-6DDA-47B6-8688-54691E3A6E21}"/>
              </a:ext>
            </a:extLst>
          </p:cNvPr>
          <p:cNvSpPr/>
          <p:nvPr/>
        </p:nvSpPr>
        <p:spPr>
          <a:xfrm>
            <a:off x="-14147" y="6453336"/>
            <a:ext cx="11438739" cy="420748"/>
          </a:xfrm>
          <a:prstGeom prst="rect">
            <a:avLst/>
          </a:prstGeom>
          <a:solidFill>
            <a:srgbClr val="344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D940FE-C4CC-488A-8560-33EDA8F28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92" y="3551696"/>
            <a:ext cx="2690047" cy="302895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20A1935D-2706-495D-887C-CB6558D19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96" y="2130835"/>
            <a:ext cx="10513168" cy="1306407"/>
          </a:xfrm>
        </p:spPr>
        <p:txBody>
          <a:bodyPr/>
          <a:lstStyle/>
          <a:p>
            <a:r>
              <a:rPr lang="en-GB" sz="3400" dirty="0"/>
              <a:t>A new, very different way to connect everyone working with projects</a:t>
            </a:r>
          </a:p>
        </p:txBody>
      </p:sp>
    </p:spTree>
    <p:extLst>
      <p:ext uri="{BB962C8B-B14F-4D97-AF65-F5344CB8AC3E}">
        <p14:creationId xmlns:p14="http://schemas.microsoft.com/office/powerpoint/2010/main" val="14835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A9573A89-8A88-4AE1-B63B-5E025673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40"/>
            <a:ext cx="12192000" cy="655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5BF9A-9AC1-4C30-9585-5CC1C4C63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23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213946-500C-4428-A8CC-F9AE8E7F9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6976" y="2203812"/>
            <a:ext cx="4351726" cy="4141499"/>
          </a:xfrm>
        </p:spPr>
        <p:txBody>
          <a:bodyPr>
            <a:normAutofit/>
          </a:bodyPr>
          <a:lstStyle/>
          <a:p>
            <a:r>
              <a:rPr lang="en-GB" sz="2800" dirty="0"/>
              <a:t>Enables everyone to work how they want from the same single source of truth.</a:t>
            </a:r>
          </a:p>
          <a:p>
            <a:r>
              <a:rPr lang="en-GB" sz="2800" dirty="0"/>
              <a:t>Moved </a:t>
            </a:r>
            <a:r>
              <a:rPr lang="en-GB" sz="2800" dirty="0">
                <a:solidFill>
                  <a:srgbClr val="009DF0"/>
                </a:solidFill>
              </a:rPr>
              <a:t>Ramboll </a:t>
            </a:r>
            <a:r>
              <a:rPr lang="en-GB" sz="2800" dirty="0"/>
              <a:t>Major Projects Reporting from this…</a:t>
            </a:r>
          </a:p>
          <a:p>
            <a:endParaRPr lang="en-GB" sz="2800" dirty="0"/>
          </a:p>
          <a:p>
            <a:r>
              <a:rPr lang="en-GB" sz="2800" dirty="0"/>
              <a:t>to this…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57A9A0-BA9E-4006-ADDA-4111B0B59A64}"/>
              </a:ext>
            </a:extLst>
          </p:cNvPr>
          <p:cNvGrpSpPr/>
          <p:nvPr/>
        </p:nvGrpSpPr>
        <p:grpSpPr>
          <a:xfrm>
            <a:off x="119336" y="476672"/>
            <a:ext cx="6667500" cy="5715000"/>
            <a:chOff x="5231904" y="692696"/>
            <a:chExt cx="6667500" cy="5715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F12AB0-E30F-4D62-B062-34F2DCA2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904" y="692696"/>
              <a:ext cx="6667500" cy="5715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CDE437-B760-4522-B59D-02D39264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74500" y="3763770"/>
              <a:ext cx="116004" cy="17593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C07D2E-A02D-4224-A1AC-69B3DB623485}"/>
                </a:ext>
              </a:extLst>
            </p:cNvPr>
            <p:cNvGrpSpPr/>
            <p:nvPr/>
          </p:nvGrpSpPr>
          <p:grpSpPr>
            <a:xfrm>
              <a:off x="5474778" y="692730"/>
              <a:ext cx="5898952" cy="5186308"/>
              <a:chOff x="5482859" y="751448"/>
              <a:chExt cx="5898952" cy="518630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82B1A6D-F055-44A4-8E18-ACA6EEDDBB51}"/>
                  </a:ext>
                </a:extLst>
              </p:cNvPr>
              <p:cNvGrpSpPr/>
              <p:nvPr/>
            </p:nvGrpSpPr>
            <p:grpSpPr>
              <a:xfrm>
                <a:off x="8688712" y="898833"/>
                <a:ext cx="1187088" cy="1073099"/>
                <a:chOff x="9441179" y="2132465"/>
                <a:chExt cx="1819126" cy="1730885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219E6C9-2188-4026-9F2D-3B97A85A8E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EC79F093-0DF5-4A90-A643-1DC82DCCA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57" name="Subtitle 3">
                  <a:extLst>
                    <a:ext uri="{FF2B5EF4-FFF2-40B4-BE49-F238E27FC236}">
                      <a16:creationId xmlns:a16="http://schemas.microsoft.com/office/drawing/2014/main" id="{FE40EF8B-37C0-4885-9CB9-56365E1C1F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200" dirty="0"/>
                    <a:t>http://</a:t>
                  </a:r>
                  <a:r>
                    <a:rPr lang="en-GB" sz="1200" dirty="0">
                      <a:solidFill>
                        <a:srgbClr val="0066CC"/>
                      </a:solidFill>
                    </a:rPr>
                    <a:t>MyApp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B718102-9332-46D7-B401-7C3B82A7E2ED}"/>
                  </a:ext>
                </a:extLst>
              </p:cNvPr>
              <p:cNvGrpSpPr/>
              <p:nvPr/>
            </p:nvGrpSpPr>
            <p:grpSpPr>
              <a:xfrm>
                <a:off x="5752478" y="1010596"/>
                <a:ext cx="1187088" cy="1073099"/>
                <a:chOff x="9441179" y="2132465"/>
                <a:chExt cx="1819126" cy="1730885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C75B7F78-DB28-4D21-906B-CDEF8653D6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BEE9C955-34BC-47D3-BFE2-064506423D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54" name="Subtitle 3">
                  <a:extLst>
                    <a:ext uri="{FF2B5EF4-FFF2-40B4-BE49-F238E27FC236}">
                      <a16:creationId xmlns:a16="http://schemas.microsoft.com/office/drawing/2014/main" id="{7F857398-4D21-44F3-A588-634FD8F643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200" dirty="0"/>
                    <a:t>http://</a:t>
                  </a:r>
                  <a:r>
                    <a:rPr lang="en-GB" sz="1200" dirty="0">
                      <a:solidFill>
                        <a:srgbClr val="0066CC"/>
                      </a:solidFill>
                    </a:rPr>
                    <a:t>MyApp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A99EA3A-8AF5-49E2-911B-1D57FF00DCC7}"/>
                  </a:ext>
                </a:extLst>
              </p:cNvPr>
              <p:cNvGrpSpPr/>
              <p:nvPr/>
            </p:nvGrpSpPr>
            <p:grpSpPr>
              <a:xfrm>
                <a:off x="7772317" y="3077741"/>
                <a:ext cx="1187088" cy="1073099"/>
                <a:chOff x="9441179" y="2132465"/>
                <a:chExt cx="1819126" cy="1730885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716F0F8E-A7B0-4DCC-8871-FA7EB6E5F1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96AAF4C0-A7DD-4AE2-A6FD-DC9D95DD9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51" name="Subtitle 3">
                  <a:extLst>
                    <a:ext uri="{FF2B5EF4-FFF2-40B4-BE49-F238E27FC236}">
                      <a16:creationId xmlns:a16="http://schemas.microsoft.com/office/drawing/2014/main" id="{F15468A3-203B-43F0-BE8E-8AB4E11131E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200" dirty="0"/>
                    <a:t>http://</a:t>
                  </a:r>
                  <a:r>
                    <a:rPr lang="en-GB" sz="1200" dirty="0">
                      <a:solidFill>
                        <a:srgbClr val="0066CC"/>
                      </a:solidFill>
                    </a:rPr>
                    <a:t>MyApp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7452942-ABE5-4962-BAEA-2A9233158D9E}"/>
                  </a:ext>
                </a:extLst>
              </p:cNvPr>
              <p:cNvGrpSpPr/>
              <p:nvPr/>
            </p:nvGrpSpPr>
            <p:grpSpPr>
              <a:xfrm>
                <a:off x="10194723" y="4864657"/>
                <a:ext cx="1187088" cy="1073099"/>
                <a:chOff x="9441179" y="2132465"/>
                <a:chExt cx="1819126" cy="1730885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BFEF713B-8F00-4A76-8F82-9029B55B8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CDE86013-9E41-4416-B4B6-A0B6880054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48" name="Subtitle 3">
                  <a:extLst>
                    <a:ext uri="{FF2B5EF4-FFF2-40B4-BE49-F238E27FC236}">
                      <a16:creationId xmlns:a16="http://schemas.microsoft.com/office/drawing/2014/main" id="{A81F76F9-C79E-4223-A368-5C69C521E3D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200" dirty="0"/>
                    <a:t>http://</a:t>
                  </a:r>
                  <a:r>
                    <a:rPr lang="en-GB" sz="1200" dirty="0">
                      <a:solidFill>
                        <a:srgbClr val="0066CC"/>
                      </a:solidFill>
                    </a:rPr>
                    <a:t>MyApp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FF7D341-1112-4061-87D4-3410714A42DF}"/>
                  </a:ext>
                </a:extLst>
              </p:cNvPr>
              <p:cNvGrpSpPr/>
              <p:nvPr/>
            </p:nvGrpSpPr>
            <p:grpSpPr>
              <a:xfrm>
                <a:off x="5641294" y="3726054"/>
                <a:ext cx="1187088" cy="1073099"/>
                <a:chOff x="9441179" y="2132465"/>
                <a:chExt cx="1819126" cy="1730885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C110CED0-215F-4E4A-A879-F7733DC40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441179" y="2132465"/>
                  <a:ext cx="1819126" cy="173088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1F112F8C-DFED-4BEE-A6A8-32B16E0174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85908" y="3015397"/>
                  <a:ext cx="217046" cy="325569"/>
                </a:xfrm>
                <a:prstGeom prst="rect">
                  <a:avLst/>
                </a:prstGeom>
              </p:spPr>
            </p:pic>
            <p:sp>
              <p:nvSpPr>
                <p:cNvPr id="45" name="Subtitle 3">
                  <a:extLst>
                    <a:ext uri="{FF2B5EF4-FFF2-40B4-BE49-F238E27FC236}">
                      <a16:creationId xmlns:a16="http://schemas.microsoft.com/office/drawing/2014/main" id="{C10067B5-66E4-421D-8D14-825EEFE0AA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68552" y="2688327"/>
                  <a:ext cx="1691753" cy="5123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Wingdings" panose="05000000000000000000" pitchFamily="2" charset="2"/>
                    <a:buNone/>
                    <a:defRPr sz="2400" kern="1200">
                      <a:solidFill>
                        <a:srgbClr val="65666A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Arial" panose="020B0604020202020204" pitchFamily="34" charset="0"/>
                    <a:buNone/>
                    <a:defRPr sz="2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Clr>
                      <a:srgbClr val="FF6600"/>
                    </a:buClr>
                    <a:buFont typeface="Courier New" panose="02070309020205020404" pitchFamily="49" charset="0"/>
                    <a:buNone/>
                    <a:defRPr sz="24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Wingdings" panose="05000000000000000000" pitchFamily="2" charset="2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1200" dirty="0"/>
                    <a:t>http://</a:t>
                  </a:r>
                  <a:r>
                    <a:rPr lang="en-GB" sz="1200" dirty="0">
                      <a:solidFill>
                        <a:srgbClr val="0066CC"/>
                      </a:solidFill>
                    </a:rPr>
                    <a:t>MyApp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0006D56-CD2D-40F0-ABA1-7EA416039D67}"/>
                  </a:ext>
                </a:extLst>
              </p:cNvPr>
              <p:cNvGrpSpPr/>
              <p:nvPr/>
            </p:nvGrpSpPr>
            <p:grpSpPr>
              <a:xfrm>
                <a:off x="6082730" y="2108049"/>
                <a:ext cx="841615" cy="825853"/>
                <a:chOff x="1221937" y="2495759"/>
                <a:chExt cx="1781322" cy="1781322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F1DAA46-F78F-437A-A20E-55499CB0B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937" y="2495759"/>
                  <a:ext cx="1781322" cy="1781322"/>
                </a:xfrm>
                <a:prstGeom prst="rect">
                  <a:avLst/>
                </a:prstGeom>
              </p:spPr>
            </p:pic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0BC0DE8A-44AE-44E8-8142-5679DF053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8" y="2713114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2DD04A7-EC3A-4018-A4DF-D12057EEF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7" y="3939702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223EAFF-0F38-45CF-8221-4C929CDF96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258" y="2713114"/>
                  <a:ext cx="0" cy="1226588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5A37E9D-F314-41D2-BDFE-813363037B30}"/>
                  </a:ext>
                </a:extLst>
              </p:cNvPr>
              <p:cNvGrpSpPr/>
              <p:nvPr/>
            </p:nvGrpSpPr>
            <p:grpSpPr>
              <a:xfrm>
                <a:off x="7314362" y="4373884"/>
                <a:ext cx="841615" cy="825853"/>
                <a:chOff x="1221937" y="2495759"/>
                <a:chExt cx="1781322" cy="1781322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CB0EC52F-FBF5-4AB9-A1E6-FA2D93C05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937" y="2495759"/>
                  <a:ext cx="1781322" cy="1781322"/>
                </a:xfrm>
                <a:prstGeom prst="rect">
                  <a:avLst/>
                </a:prstGeom>
              </p:spPr>
            </p:pic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BC020CE-5C05-4AF3-9295-85A985DEF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8" y="2713114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39312DC-9BFF-42E4-B38D-284B0DE17E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7" y="3939702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41A423C-CDC5-4AD2-A588-4B2D30D52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258" y="2713114"/>
                  <a:ext cx="0" cy="1226588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FFCE120-58DB-4DA6-B6CC-D0268EFB9CD3}"/>
                  </a:ext>
                </a:extLst>
              </p:cNvPr>
              <p:cNvGrpSpPr/>
              <p:nvPr/>
            </p:nvGrpSpPr>
            <p:grpSpPr>
              <a:xfrm>
                <a:off x="10142487" y="751448"/>
                <a:ext cx="645780" cy="650831"/>
                <a:chOff x="1221937" y="2495759"/>
                <a:chExt cx="1781322" cy="1781322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126BA792-847D-48E1-993F-BC5502CEE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937" y="2495759"/>
                  <a:ext cx="1781322" cy="1781322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DE6CA38-D0DA-48B3-9F64-D9E188E9C1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8" y="2713114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F0075B44-C658-4745-B3A9-C8B35F206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7" y="3939702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FDB88BA-3E6E-4130-8FAE-E54746948F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258" y="2713114"/>
                  <a:ext cx="0" cy="1226588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3438179-EC9E-4C98-85CD-D7F71AFFBE9B}"/>
                  </a:ext>
                </a:extLst>
              </p:cNvPr>
              <p:cNvGrpSpPr/>
              <p:nvPr/>
            </p:nvGrpSpPr>
            <p:grpSpPr>
              <a:xfrm>
                <a:off x="10195562" y="4000364"/>
                <a:ext cx="841615" cy="825853"/>
                <a:chOff x="1221937" y="2495759"/>
                <a:chExt cx="1781322" cy="1781322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DA6F0107-5FD4-4F4B-9650-5B2266143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937" y="2495759"/>
                  <a:ext cx="1781322" cy="1781322"/>
                </a:xfrm>
                <a:prstGeom prst="rect">
                  <a:avLst/>
                </a:prstGeom>
              </p:spPr>
            </p:pic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FEDE9F3-061E-4EE4-AD1E-02512AA6D7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8" y="2713114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519B559D-70B0-4376-B4FC-4A82FCFBB1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7" y="3939702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E033205A-7C05-4DD2-9D30-B4B1C795D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258" y="2713114"/>
                  <a:ext cx="0" cy="1226588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E9F2EBA-06E7-401C-9282-7C968E077DB5}"/>
                  </a:ext>
                </a:extLst>
              </p:cNvPr>
              <p:cNvGrpSpPr/>
              <p:nvPr/>
            </p:nvGrpSpPr>
            <p:grpSpPr>
              <a:xfrm>
                <a:off x="5482859" y="4766830"/>
                <a:ext cx="501446" cy="552984"/>
                <a:chOff x="1221937" y="2495759"/>
                <a:chExt cx="1781322" cy="178132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7A055B3-B2B9-42E0-AF2A-41CE2AC0C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937" y="2495759"/>
                  <a:ext cx="1781322" cy="1781322"/>
                </a:xfrm>
                <a:prstGeom prst="rect">
                  <a:avLst/>
                </a:prstGeom>
              </p:spPr>
            </p:pic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0E76A89-8B75-45F3-A842-7E8B154A2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8" y="2713114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2357345-B09F-4365-BF5A-6E1C371E1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7" y="3939702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A8FCFB9-3883-4DD9-8749-11E942004C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258" y="2713114"/>
                  <a:ext cx="0" cy="1226588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3BABF5B-2FBF-4009-BA7C-BFF928401189}"/>
                  </a:ext>
                </a:extLst>
              </p:cNvPr>
              <p:cNvGrpSpPr/>
              <p:nvPr/>
            </p:nvGrpSpPr>
            <p:grpSpPr>
              <a:xfrm>
                <a:off x="7284889" y="2216661"/>
                <a:ext cx="501446" cy="552984"/>
                <a:chOff x="1221937" y="2495759"/>
                <a:chExt cx="1781322" cy="178132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1664C69-7B27-4F12-BCAA-A87438650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1937" y="2495759"/>
                  <a:ext cx="1781322" cy="1781322"/>
                </a:xfrm>
                <a:prstGeom prst="rect">
                  <a:avLst/>
                </a:prstGeom>
              </p:spPr>
            </p:pic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0D5E19C-B458-48F1-BFEF-0548B3987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8" y="2713114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347130D1-8BD4-4A55-A679-7834D1561D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07567" y="3939702"/>
                  <a:ext cx="795691" cy="0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12E7D05-4D44-4853-8BD6-24A009ED5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03258" y="2713114"/>
                  <a:ext cx="0" cy="1226588"/>
                </a:xfrm>
                <a:prstGeom prst="line">
                  <a:avLst/>
                </a:prstGeom>
                <a:ln w="44450" cap="rnd">
                  <a:solidFill>
                    <a:srgbClr val="2E7D3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Subtitle 3">
            <a:extLst>
              <a:ext uri="{FF2B5EF4-FFF2-40B4-BE49-F238E27FC236}">
                <a16:creationId xmlns:a16="http://schemas.microsoft.com/office/drawing/2014/main" id="{C3240D19-D98A-4DFE-9F66-EC33D3ABD54D}"/>
              </a:ext>
            </a:extLst>
          </p:cNvPr>
          <p:cNvSpPr txBox="1">
            <a:spLocks/>
          </p:cNvSpPr>
          <p:nvPr/>
        </p:nvSpPr>
        <p:spPr>
          <a:xfrm>
            <a:off x="7432616" y="334647"/>
            <a:ext cx="4351726" cy="1513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Connected Planning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0E84EC-A0F0-478A-8D15-67CA3FE1A792}"/>
              </a:ext>
            </a:extLst>
          </p:cNvPr>
          <p:cNvGrpSpPr/>
          <p:nvPr/>
        </p:nvGrpSpPr>
        <p:grpSpPr>
          <a:xfrm>
            <a:off x="6851933" y="4768580"/>
            <a:ext cx="1620331" cy="171815"/>
            <a:chOff x="6851933" y="4768580"/>
            <a:chExt cx="1620331" cy="17181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A27404-C3C4-434D-B8B4-8C8823D3E2C4}"/>
                </a:ext>
              </a:extLst>
            </p:cNvPr>
            <p:cNvCxnSpPr>
              <a:cxnSpLocks/>
            </p:cNvCxnSpPr>
            <p:nvPr/>
          </p:nvCxnSpPr>
          <p:spPr>
            <a:xfrm>
              <a:off x="8472264" y="4768580"/>
              <a:ext cx="0" cy="128495"/>
            </a:xfrm>
            <a:prstGeom prst="line">
              <a:avLst/>
            </a:prstGeom>
            <a:ln w="66675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B42491D-D5A2-43C2-9A0F-FADB95F09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1933" y="4940395"/>
              <a:ext cx="1620331" cy="0"/>
            </a:xfrm>
            <a:prstGeom prst="straightConnector1">
              <a:avLst/>
            </a:prstGeom>
            <a:ln w="66675" cap="rnd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26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-0.12877 0.017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8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4DE396A-48CF-4FE8-9CB2-E553C94EBDCA}"/>
              </a:ext>
            </a:extLst>
          </p:cNvPr>
          <p:cNvSpPr/>
          <p:nvPr/>
        </p:nvSpPr>
        <p:spPr>
          <a:xfrm>
            <a:off x="0" y="-33867"/>
            <a:ext cx="12191559" cy="825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9D307B-53FD-4A87-A09C-EE66AA65CCB2}"/>
              </a:ext>
            </a:extLst>
          </p:cNvPr>
          <p:cNvGrpSpPr/>
          <p:nvPr/>
        </p:nvGrpSpPr>
        <p:grpSpPr>
          <a:xfrm>
            <a:off x="299356" y="2196995"/>
            <a:ext cx="11292332" cy="2880000"/>
            <a:chOff x="449834" y="2266975"/>
            <a:chExt cx="11292332" cy="288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E1AE7C7-70BE-401A-A699-1866BCC5C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34" y="2266975"/>
              <a:ext cx="11292332" cy="2880000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41BD00-1E71-46BE-8BCA-BB4100F322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2003" y="3230339"/>
              <a:ext cx="160588" cy="23680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E49053-396D-4065-8428-41DD971151FE}"/>
                </a:ext>
              </a:extLst>
            </p:cNvPr>
            <p:cNvCxnSpPr>
              <a:cxnSpLocks/>
            </p:cNvCxnSpPr>
            <p:nvPr/>
          </p:nvCxnSpPr>
          <p:spPr>
            <a:xfrm>
              <a:off x="1381442" y="3211893"/>
              <a:ext cx="73130" cy="22905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6C221B-8569-4A1B-A04A-92859879A2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6644" y="3755063"/>
              <a:ext cx="107928" cy="32289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9264196-6609-415E-992B-042B821BE4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6308" y="3382261"/>
              <a:ext cx="162234" cy="17047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7D51446-2EEE-47E1-9CCD-62636561C6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153" y="3753063"/>
              <a:ext cx="117904" cy="22677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5CEF33A-8E13-4594-A74B-BC55B48EDC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5266" y="3900442"/>
              <a:ext cx="88375" cy="79399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24FDA29-E54A-4F2E-BCB5-41EFB4ADEACA}"/>
                </a:ext>
              </a:extLst>
            </p:cNvPr>
            <p:cNvCxnSpPr>
              <a:cxnSpLocks/>
            </p:cNvCxnSpPr>
            <p:nvPr/>
          </p:nvCxnSpPr>
          <p:spPr>
            <a:xfrm>
              <a:off x="2053641" y="3374183"/>
              <a:ext cx="35253" cy="20700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7063A74-3F5B-4A91-9AEE-D5D4B459D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1407" y="4196419"/>
              <a:ext cx="355223" cy="6059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06AE4AD-F81D-4EDA-A314-C99E3380A6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8379" y="3243426"/>
              <a:ext cx="173229" cy="8330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C1074E-ED64-478F-8994-814E5E88F9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5801" y="3279274"/>
              <a:ext cx="698415" cy="4024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437033-ECE6-4AE9-A1E4-75EDCB6EE43E}"/>
                </a:ext>
              </a:extLst>
            </p:cNvPr>
            <p:cNvGrpSpPr/>
            <p:nvPr/>
          </p:nvGrpSpPr>
          <p:grpSpPr>
            <a:xfrm>
              <a:off x="703762" y="3836733"/>
              <a:ext cx="919493" cy="816723"/>
              <a:chOff x="644813" y="3424217"/>
              <a:chExt cx="732383" cy="61581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6A539B7-A78B-4405-B241-82FD8A0AD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576" y="3424217"/>
                <a:ext cx="626620" cy="61581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9CD55B9-3B0A-4C53-AE46-93347D665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13" y="3583698"/>
                <a:ext cx="652655" cy="451963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B497BC2-4667-4E65-A2F8-9279C62C4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1001" y="3829909"/>
              <a:ext cx="675082" cy="66344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4D405EA-ECEC-46A5-885B-403C2A8D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015" y="2801930"/>
              <a:ext cx="552450" cy="54292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F475517-1156-4725-B7A4-4CA65327DA50}"/>
                </a:ext>
              </a:extLst>
            </p:cNvPr>
            <p:cNvGrpSpPr/>
            <p:nvPr/>
          </p:nvGrpSpPr>
          <p:grpSpPr>
            <a:xfrm>
              <a:off x="1829070" y="3456221"/>
              <a:ext cx="583128" cy="543177"/>
              <a:chOff x="644813" y="3424217"/>
              <a:chExt cx="732383" cy="61581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3F9F613-DD2E-4C7D-B11F-7C0C68B4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576" y="3424217"/>
                <a:ext cx="626620" cy="61581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64C3A2D-DB58-4C87-956C-D3F30CC26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13" y="3583698"/>
                <a:ext cx="652655" cy="451963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C6E1034-4944-4515-8DEE-A0F48F47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4776" y="3318959"/>
              <a:ext cx="552450" cy="54292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C75E3B0-BA72-4BC2-A22C-7361D165F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203" y="3295864"/>
              <a:ext cx="735827" cy="723140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35DDF1C-38B5-4DFD-B4B1-276F99F26EBE}"/>
                </a:ext>
              </a:extLst>
            </p:cNvPr>
            <p:cNvGrpSpPr/>
            <p:nvPr/>
          </p:nvGrpSpPr>
          <p:grpSpPr>
            <a:xfrm>
              <a:off x="1670020" y="3047323"/>
              <a:ext cx="483310" cy="444051"/>
              <a:chOff x="644813" y="3424217"/>
              <a:chExt cx="732383" cy="615816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B02B5AD-CC32-48DB-8B0B-2661818B2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576" y="3424217"/>
                <a:ext cx="626620" cy="615816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DCCDD40-43A5-44C1-84CA-83CA6093A3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813" y="3583698"/>
                <a:ext cx="652655" cy="451963"/>
              </a:xfrm>
              <a:prstGeom prst="rect">
                <a:avLst/>
              </a:prstGeom>
              <a:scene3d>
                <a:camera prst="isometricLeftDown"/>
                <a:lightRig rig="threePt" dir="t"/>
              </a:scene3d>
            </p:spPr>
          </p:pic>
        </p:grpSp>
        <p:sp>
          <p:nvSpPr>
            <p:cNvPr id="49" name="Subtitle 3">
              <a:extLst>
                <a:ext uri="{FF2B5EF4-FFF2-40B4-BE49-F238E27FC236}">
                  <a16:creationId xmlns:a16="http://schemas.microsoft.com/office/drawing/2014/main" id="{30BF9308-ABC5-453E-93B7-DCE4AE15FF6C}"/>
                </a:ext>
              </a:extLst>
            </p:cNvPr>
            <p:cNvSpPr txBox="1">
              <a:spLocks/>
            </p:cNvSpPr>
            <p:nvPr/>
          </p:nvSpPr>
          <p:spPr>
            <a:xfrm rot="21368717">
              <a:off x="4804591" y="3963815"/>
              <a:ext cx="1235603" cy="74523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b="0"/>
              </a:lvl1pPr>
              <a:lvl2pPr indent="0" algn="ctr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Wingdings" panose="05000000000000000000" pitchFamily="2" charset="2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ctr"/>
              <a:r>
                <a:rPr lang="en-GB" sz="2000" dirty="0"/>
                <a:t>Project Teams</a:t>
              </a:r>
            </a:p>
          </p:txBody>
        </p:sp>
        <p:sp>
          <p:nvSpPr>
            <p:cNvPr id="50" name="Subtitle 3">
              <a:extLst>
                <a:ext uri="{FF2B5EF4-FFF2-40B4-BE49-F238E27FC236}">
                  <a16:creationId xmlns:a16="http://schemas.microsoft.com/office/drawing/2014/main" id="{150F9B0E-7832-4F68-B03B-0EF9C2D04F6E}"/>
                </a:ext>
              </a:extLst>
            </p:cNvPr>
            <p:cNvSpPr txBox="1">
              <a:spLocks/>
            </p:cNvSpPr>
            <p:nvPr/>
          </p:nvSpPr>
          <p:spPr>
            <a:xfrm rot="21396356">
              <a:off x="6302424" y="4058871"/>
              <a:ext cx="1445874" cy="6746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000" b="0"/>
              </a:lvl1pPr>
              <a:lvl2pPr indent="0" algn="ctr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Wingdings" panose="05000000000000000000" pitchFamily="2" charset="2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algn="ctr"/>
              <a:r>
                <a:rPr lang="en-GB" dirty="0"/>
                <a:t>Operations &amp; HR</a:t>
              </a:r>
            </a:p>
          </p:txBody>
        </p:sp>
        <p:sp>
          <p:nvSpPr>
            <p:cNvPr id="52" name="Subtitle 3">
              <a:extLst>
                <a:ext uri="{FF2B5EF4-FFF2-40B4-BE49-F238E27FC236}">
                  <a16:creationId xmlns:a16="http://schemas.microsoft.com/office/drawing/2014/main" id="{564C77BC-7F76-4E00-B037-BE0A577F2753}"/>
                </a:ext>
              </a:extLst>
            </p:cNvPr>
            <p:cNvSpPr txBox="1">
              <a:spLocks/>
            </p:cNvSpPr>
            <p:nvPr/>
          </p:nvSpPr>
          <p:spPr>
            <a:xfrm rot="21409185">
              <a:off x="3073487" y="3932520"/>
              <a:ext cx="1407700" cy="7271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400" kern="1200">
                  <a:solidFill>
                    <a:srgbClr val="65666A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b="0" dirty="0">
                  <a:solidFill>
                    <a:schemeClr val="tx1"/>
                  </a:solidFill>
                </a:rPr>
                <a:t>Project Controllers</a:t>
              </a:r>
            </a:p>
          </p:txBody>
        </p:sp>
        <p:sp>
          <p:nvSpPr>
            <p:cNvPr id="54" name="Subtitle 3">
              <a:extLst>
                <a:ext uri="{FF2B5EF4-FFF2-40B4-BE49-F238E27FC236}">
                  <a16:creationId xmlns:a16="http://schemas.microsoft.com/office/drawing/2014/main" id="{6B375FA5-FA09-44EC-8C40-5D6048E28FFF}"/>
                </a:ext>
              </a:extLst>
            </p:cNvPr>
            <p:cNvSpPr txBox="1">
              <a:spLocks/>
            </p:cNvSpPr>
            <p:nvPr/>
          </p:nvSpPr>
          <p:spPr>
            <a:xfrm rot="21431319">
              <a:off x="8173621" y="4158545"/>
              <a:ext cx="1162615" cy="47526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b="0"/>
              </a:lvl1pPr>
              <a:lvl2pPr indent="0" algn="ctr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Wingdings" panose="05000000000000000000" pitchFamily="2" charset="2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r>
                <a:rPr lang="en-GB" sz="2000" dirty="0"/>
                <a:t>Finance</a:t>
              </a:r>
            </a:p>
          </p:txBody>
        </p:sp>
        <p:sp>
          <p:nvSpPr>
            <p:cNvPr id="56" name="Subtitle 3">
              <a:extLst>
                <a:ext uri="{FF2B5EF4-FFF2-40B4-BE49-F238E27FC236}">
                  <a16:creationId xmlns:a16="http://schemas.microsoft.com/office/drawing/2014/main" id="{8120F834-4D8A-4428-B77D-257F483C905A}"/>
                </a:ext>
              </a:extLst>
            </p:cNvPr>
            <p:cNvSpPr txBox="1">
              <a:spLocks/>
            </p:cNvSpPr>
            <p:nvPr/>
          </p:nvSpPr>
          <p:spPr>
            <a:xfrm rot="21310785">
              <a:off x="10085051" y="4142339"/>
              <a:ext cx="1072323" cy="37206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  <p:txBody>
            <a:bodyPr vert="horz" lIns="91440" tIns="45720" rIns="91440" bIns="45720" rtlCol="0">
              <a:normAutofit lnSpcReduction="10000"/>
            </a:bodyPr>
            <a:lstStyle>
              <a:defPPr>
                <a:defRPr lang="en-US"/>
              </a:defPPr>
              <a:lvl1pPr indent="0">
                <a:spcBef>
                  <a:spcPct val="20000"/>
                </a:spcBef>
                <a:buClr>
                  <a:srgbClr val="FF6600"/>
                </a:buClr>
                <a:buFont typeface="Wingdings" panose="05000000000000000000" pitchFamily="2" charset="2"/>
                <a:buNone/>
                <a:defRPr sz="2000" b="0"/>
              </a:lvl1pPr>
              <a:lvl2pPr indent="0" algn="ctr">
                <a:spcBef>
                  <a:spcPct val="20000"/>
                </a:spcBef>
                <a:buClr>
                  <a:srgbClr val="FF6600"/>
                </a:buClr>
                <a:buFont typeface="Arial" panose="020B0604020202020204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Clr>
                  <a:srgbClr val="FF6600"/>
                </a:buClr>
                <a:buFont typeface="Courier New" panose="02070309020205020404" pitchFamily="49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Wingdings" panose="05000000000000000000" pitchFamily="2" charset="2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r>
                <a:rPr lang="en-GB" dirty="0"/>
                <a:t>C-Suite</a:t>
              </a:r>
            </a:p>
          </p:txBody>
        </p:sp>
      </p:grpSp>
      <p:sp>
        <p:nvSpPr>
          <p:cNvPr id="51" name="Content Placeholder 63">
            <a:extLst>
              <a:ext uri="{FF2B5EF4-FFF2-40B4-BE49-F238E27FC236}">
                <a16:creationId xmlns:a16="http://schemas.microsoft.com/office/drawing/2014/main" id="{6EF1A3BB-A826-4F16-9018-C9C8BE185F9D}"/>
              </a:ext>
            </a:extLst>
          </p:cNvPr>
          <p:cNvSpPr txBox="1">
            <a:spLocks/>
          </p:cNvSpPr>
          <p:nvPr/>
        </p:nvSpPr>
        <p:spPr bwMode="auto">
          <a:xfrm>
            <a:off x="299356" y="996705"/>
            <a:ext cx="11794683" cy="120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800" b="0" dirty="0">
                <a:solidFill>
                  <a:srgbClr val="009DF0"/>
                </a:solidFill>
              </a:rPr>
              <a:t>Ramboll</a:t>
            </a:r>
            <a:r>
              <a:rPr lang="en-GB" sz="2800" b="0" dirty="0"/>
              <a:t> applied Insight to enhance and connect their Excel™ spreadsheets.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dirty="0"/>
              <a:t>Flexible and familiar, but now enterprise grade. </a:t>
            </a:r>
            <a:endParaRPr lang="en-GB" sz="2400" b="0" dirty="0"/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E17199BD-CEE1-4A02-8249-456375BE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849" y="126877"/>
            <a:ext cx="3991357" cy="592659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2BCE30"/>
                </a:solidFill>
              </a:rPr>
              <a:t>Connected </a:t>
            </a:r>
            <a:r>
              <a:rPr lang="en-GB" sz="3600" dirty="0">
                <a:solidFill>
                  <a:srgbClr val="676569"/>
                </a:solidFill>
              </a:rPr>
              <a:t>Planning</a:t>
            </a:r>
          </a:p>
        </p:txBody>
      </p:sp>
      <p:sp>
        <p:nvSpPr>
          <p:cNvPr id="104" name="Content Placeholder 63">
            <a:extLst>
              <a:ext uri="{FF2B5EF4-FFF2-40B4-BE49-F238E27FC236}">
                <a16:creationId xmlns:a16="http://schemas.microsoft.com/office/drawing/2014/main" id="{AC81F6A6-D68C-49A3-A5C2-E1EAAFFB1D03}"/>
              </a:ext>
            </a:extLst>
          </p:cNvPr>
          <p:cNvSpPr txBox="1">
            <a:spLocks/>
          </p:cNvSpPr>
          <p:nvPr/>
        </p:nvSpPr>
        <p:spPr bwMode="auto">
          <a:xfrm>
            <a:off x="226733" y="5168278"/>
            <a:ext cx="10910937" cy="139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400" b="0" dirty="0"/>
              <a:t>A shared, single version of truth in an auditable database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400" b="0" dirty="0"/>
              <a:t>Tools familiar to everyone</a:t>
            </a:r>
            <a:r>
              <a:rPr lang="en-GB" sz="2400" dirty="0"/>
              <a:t>, all Excel™ retained and all weaknesses overcome</a:t>
            </a:r>
            <a:endParaRPr lang="en-GB" sz="2400" b="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No disruptive IT deployment, Near zero training, Very high stakeholder engagement</a:t>
            </a:r>
            <a:endParaRPr lang="en-GB" sz="2400" b="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2D64322-1EA0-47EB-8113-11F546FC2E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4" y="157959"/>
            <a:ext cx="1981616" cy="5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7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99">
            <a:extLst>
              <a:ext uri="{FF2B5EF4-FFF2-40B4-BE49-F238E27FC236}">
                <a16:creationId xmlns:a16="http://schemas.microsoft.com/office/drawing/2014/main" id="{69A6DAD3-E64B-49E7-9F2B-07312696651F}"/>
              </a:ext>
            </a:extLst>
          </p:cNvPr>
          <p:cNvSpPr/>
          <p:nvPr/>
        </p:nvSpPr>
        <p:spPr>
          <a:xfrm>
            <a:off x="8874701" y="0"/>
            <a:ext cx="3305975" cy="886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C59E3-ACE2-45AD-9EC7-DE2303144985}"/>
              </a:ext>
            </a:extLst>
          </p:cNvPr>
          <p:cNvSpPr/>
          <p:nvPr/>
        </p:nvSpPr>
        <p:spPr>
          <a:xfrm>
            <a:off x="-9636" y="14959"/>
            <a:ext cx="8893303" cy="6861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F4D837-4FE3-499D-9154-B97E0B4A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34" y="8620"/>
            <a:ext cx="8076156" cy="61581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Eight Themes of Connected Planning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48684FE-369F-444F-A600-77EEB1C57FC5}"/>
              </a:ext>
            </a:extLst>
          </p:cNvPr>
          <p:cNvSpPr txBox="1">
            <a:spLocks/>
          </p:cNvSpPr>
          <p:nvPr/>
        </p:nvSpPr>
        <p:spPr>
          <a:xfrm>
            <a:off x="-17335" y="6422562"/>
            <a:ext cx="768085" cy="259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lang="en-GB" sz="2000" b="0" i="1" kern="1200" dirty="0" smtClean="0">
                <a:solidFill>
                  <a:schemeClr val="tx2"/>
                </a:solidFill>
                <a:latin typeface="+mn-lt"/>
                <a:ea typeface="+mn-ea"/>
                <a:cs typeface="Arial" charset="0"/>
              </a:defRPr>
            </a:lvl1pPr>
            <a:lvl2pPr marL="314325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2pPr>
            <a:lvl3pPr marL="568325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3pPr>
            <a:lvl4pPr marL="885825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4pPr>
            <a:lvl5pPr marL="118268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FADC2-FD90-4498-8D95-FFA69EFD1A58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4334A-88F2-455C-B24A-8D3F25AB618A}"/>
              </a:ext>
            </a:extLst>
          </p:cNvPr>
          <p:cNvSpPr txBox="1"/>
          <p:nvPr/>
        </p:nvSpPr>
        <p:spPr>
          <a:xfrm>
            <a:off x="2467223" y="6331474"/>
            <a:ext cx="399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Trends</a:t>
            </a:r>
            <a:r>
              <a:rPr lang="en-GB" sz="2000" dirty="0"/>
              <a:t>    </a:t>
            </a:r>
            <a:r>
              <a:rPr lang="en-GB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◄   </a:t>
            </a:r>
            <a:r>
              <a:rPr lang="en-GB" sz="2000" dirty="0">
                <a:solidFill>
                  <a:schemeClr val="bg1"/>
                </a:solidFill>
              </a:rPr>
              <a:t>Status</a:t>
            </a:r>
            <a:r>
              <a:rPr lang="en-GB" sz="2000" dirty="0"/>
              <a:t>   </a:t>
            </a:r>
            <a:r>
              <a:rPr lang="en-GB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</a:t>
            </a:r>
            <a:r>
              <a:rPr lang="en-GB" sz="2000" dirty="0"/>
              <a:t>  </a:t>
            </a:r>
            <a:r>
              <a:rPr lang="en-GB" sz="2000" dirty="0">
                <a:solidFill>
                  <a:schemeClr val="bg1"/>
                </a:solidFill>
              </a:rPr>
              <a:t>Forecast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6BAF5-7781-4990-8EFA-9DD32301E099}"/>
              </a:ext>
            </a:extLst>
          </p:cNvPr>
          <p:cNvSpPr/>
          <p:nvPr/>
        </p:nvSpPr>
        <p:spPr>
          <a:xfrm>
            <a:off x="305309" y="4951468"/>
            <a:ext cx="1369329" cy="1455889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88F6AC-6F89-4845-835D-0F12C1E82A39}"/>
              </a:ext>
            </a:extLst>
          </p:cNvPr>
          <p:cNvSpPr/>
          <p:nvPr/>
        </p:nvSpPr>
        <p:spPr>
          <a:xfrm>
            <a:off x="305309" y="3049322"/>
            <a:ext cx="1369329" cy="1358193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876E00-1FAF-4127-BF47-94218E3DC6BF}"/>
              </a:ext>
            </a:extLst>
          </p:cNvPr>
          <p:cNvSpPr/>
          <p:nvPr/>
        </p:nvSpPr>
        <p:spPr>
          <a:xfrm>
            <a:off x="6798940" y="4932864"/>
            <a:ext cx="1529308" cy="1489698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29B8C2-4994-4566-A7A9-CA5C4856EDF1}"/>
              </a:ext>
            </a:extLst>
          </p:cNvPr>
          <p:cNvSpPr/>
          <p:nvPr/>
        </p:nvSpPr>
        <p:spPr>
          <a:xfrm>
            <a:off x="6711685" y="2694527"/>
            <a:ext cx="1616563" cy="1816249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93A91B-6A3B-4FA2-AF5A-4DB6AF026615}"/>
              </a:ext>
            </a:extLst>
          </p:cNvPr>
          <p:cNvSpPr/>
          <p:nvPr/>
        </p:nvSpPr>
        <p:spPr>
          <a:xfrm>
            <a:off x="6703543" y="887892"/>
            <a:ext cx="1616563" cy="1358849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052FBB-FE2E-4027-B0DF-69074155E8F8}"/>
              </a:ext>
            </a:extLst>
          </p:cNvPr>
          <p:cNvSpPr/>
          <p:nvPr/>
        </p:nvSpPr>
        <p:spPr>
          <a:xfrm>
            <a:off x="4589138" y="870572"/>
            <a:ext cx="1538861" cy="1330092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667A45-9E4A-4013-92AD-D840112BBF2C}"/>
              </a:ext>
            </a:extLst>
          </p:cNvPr>
          <p:cNvSpPr/>
          <p:nvPr/>
        </p:nvSpPr>
        <p:spPr>
          <a:xfrm>
            <a:off x="2183780" y="851726"/>
            <a:ext cx="1895996" cy="1313312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825CC2-CD46-4466-A339-2C57B56209E3}"/>
              </a:ext>
            </a:extLst>
          </p:cNvPr>
          <p:cNvSpPr/>
          <p:nvPr/>
        </p:nvSpPr>
        <p:spPr>
          <a:xfrm>
            <a:off x="305309" y="861634"/>
            <a:ext cx="1343811" cy="1807626"/>
          </a:xfrm>
          <a:prstGeom prst="roundRect">
            <a:avLst/>
          </a:prstGeom>
          <a:solidFill>
            <a:srgbClr val="769D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08553-1C77-4DCB-AC87-C94524BEC440}"/>
              </a:ext>
            </a:extLst>
          </p:cNvPr>
          <p:cNvSpPr txBox="1"/>
          <p:nvPr/>
        </p:nvSpPr>
        <p:spPr>
          <a:xfrm>
            <a:off x="413342" y="3053564"/>
            <a:ext cx="124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Schedules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D5A798-6EBB-47BD-AA89-EF29CA270851}"/>
              </a:ext>
            </a:extLst>
          </p:cNvPr>
          <p:cNvSpPr txBox="1"/>
          <p:nvPr/>
        </p:nvSpPr>
        <p:spPr>
          <a:xfrm>
            <a:off x="4683767" y="888571"/>
            <a:ext cx="148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Risks &amp; Issues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0670BB-3732-4DCA-BB69-188C71908A16}"/>
              </a:ext>
            </a:extLst>
          </p:cNvPr>
          <p:cNvSpPr txBox="1"/>
          <p:nvPr/>
        </p:nvSpPr>
        <p:spPr>
          <a:xfrm>
            <a:off x="398909" y="4919707"/>
            <a:ext cx="116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517A32-5C4B-4906-AA33-61266BD5F9BE}"/>
              </a:ext>
            </a:extLst>
          </p:cNvPr>
          <p:cNvSpPr txBox="1"/>
          <p:nvPr/>
        </p:nvSpPr>
        <p:spPr>
          <a:xfrm>
            <a:off x="7255283" y="5002644"/>
            <a:ext cx="57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KPIs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F97C45-EB3B-41AA-9FC1-21AD3AECC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12" y="3331589"/>
            <a:ext cx="1247034" cy="1027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C9D89-FFDB-4773-A7D4-645AA499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64" y="5214362"/>
            <a:ext cx="1204831" cy="11669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C78DE0-89C7-495B-B2FC-8B703122D152}"/>
              </a:ext>
            </a:extLst>
          </p:cNvPr>
          <p:cNvSpPr txBox="1"/>
          <p:nvPr/>
        </p:nvSpPr>
        <p:spPr>
          <a:xfrm>
            <a:off x="6780076" y="88686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Dependencies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58A47-05E4-4BE1-B262-696AFB9A3020}"/>
              </a:ext>
            </a:extLst>
          </p:cNvPr>
          <p:cNvSpPr txBox="1"/>
          <p:nvPr/>
        </p:nvSpPr>
        <p:spPr>
          <a:xfrm>
            <a:off x="2287593" y="879279"/>
            <a:ext cx="186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Costs &amp; Revenues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15675E-8596-4B91-9DA4-84B1AB6E23CD}"/>
              </a:ext>
            </a:extLst>
          </p:cNvPr>
          <p:cNvSpPr txBox="1"/>
          <p:nvPr/>
        </p:nvSpPr>
        <p:spPr>
          <a:xfrm>
            <a:off x="410063" y="891202"/>
            <a:ext cx="124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Alignment &amp; Benefits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9E5D7A-5F45-4B79-95AA-8E074AB8A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119" y="1175650"/>
            <a:ext cx="1050786" cy="1007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0A8588-E9D0-465B-B5C2-B11F9B47B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69" y="1404778"/>
            <a:ext cx="1538861" cy="126784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423A0BB-7C48-410B-9D40-B13D77C73BAE}"/>
              </a:ext>
            </a:extLst>
          </p:cNvPr>
          <p:cNvGrpSpPr>
            <a:grpSpLocks noChangeAspect="1"/>
          </p:cNvGrpSpPr>
          <p:nvPr/>
        </p:nvGrpSpPr>
        <p:grpSpPr>
          <a:xfrm>
            <a:off x="2545269" y="1185668"/>
            <a:ext cx="1102459" cy="963043"/>
            <a:chOff x="9266927" y="2892683"/>
            <a:chExt cx="1227915" cy="107263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C95C01D-AFF3-48B0-B662-654C9AC62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7765" y="2892683"/>
              <a:ext cx="1037077" cy="107263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1B78D02-787A-4944-B48C-694D6A43C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00000">
              <a:off x="9268280" y="3299995"/>
              <a:ext cx="469341" cy="468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EC755E1-649F-4A88-9D56-489A36999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00000">
              <a:off x="9266927" y="2920872"/>
              <a:ext cx="472046" cy="4680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3E86E1A-769E-4D6B-82AE-82C2B4431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746" y="2271327"/>
            <a:ext cx="4395669" cy="2818070"/>
          </a:xfrm>
          <a:prstGeom prst="rect">
            <a:avLst/>
          </a:prstGeom>
        </p:spPr>
      </p:pic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2FD24805-748F-41C1-8674-348B2970C4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86314" y="2415639"/>
            <a:ext cx="2165601" cy="1048566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8B14487D-5F54-4655-A77C-3400A6EAB9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27915" y="2670045"/>
            <a:ext cx="1234239" cy="436805"/>
          </a:xfrm>
          <a:prstGeom prst="bentConnector3">
            <a:avLst>
              <a:gd name="adj1" fmla="val 29494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75A5E075-DAD7-4033-B299-60ED3B810838}"/>
              </a:ext>
            </a:extLst>
          </p:cNvPr>
          <p:cNvCxnSpPr>
            <a:cxnSpLocks/>
          </p:cNvCxnSpPr>
          <p:nvPr/>
        </p:nvCxnSpPr>
        <p:spPr>
          <a:xfrm rot="5400000">
            <a:off x="4448610" y="2604260"/>
            <a:ext cx="1092039" cy="53327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2B98B670-5F76-4D6F-A0FF-CB1B3F9E871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34192" y="2358198"/>
            <a:ext cx="2749641" cy="100526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E622C0EE-20AB-432D-A9E1-A5F89120E34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54854" y="3608003"/>
            <a:ext cx="645202" cy="428422"/>
          </a:xfrm>
          <a:prstGeom prst="bentConnector3">
            <a:avLst>
              <a:gd name="adj1" fmla="val 32285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7F267670-D8FB-4F4F-81BA-12E536CEB1D8}"/>
              </a:ext>
            </a:extLst>
          </p:cNvPr>
          <p:cNvCxnSpPr>
            <a:cxnSpLocks/>
          </p:cNvCxnSpPr>
          <p:nvPr/>
        </p:nvCxnSpPr>
        <p:spPr>
          <a:xfrm rot="10800000">
            <a:off x="5709221" y="4870173"/>
            <a:ext cx="992915" cy="778957"/>
          </a:xfrm>
          <a:prstGeom prst="bentConnector3">
            <a:avLst>
              <a:gd name="adj1" fmla="val 35504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6AC5AC3-5C9B-419A-901B-0772F83CF3B3}"/>
              </a:ext>
            </a:extLst>
          </p:cNvPr>
          <p:cNvCxnSpPr>
            <a:cxnSpLocks/>
          </p:cNvCxnSpPr>
          <p:nvPr/>
        </p:nvCxnSpPr>
        <p:spPr>
          <a:xfrm>
            <a:off x="1756336" y="3735881"/>
            <a:ext cx="654686" cy="461551"/>
          </a:xfrm>
          <a:prstGeom prst="bentConnector3">
            <a:avLst>
              <a:gd name="adj1" fmla="val 35035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B6212FAB-3FA1-4619-BEFA-274CAFCC4488}"/>
              </a:ext>
            </a:extLst>
          </p:cNvPr>
          <p:cNvCxnSpPr>
            <a:cxnSpLocks/>
            <a:endCxn id="72" idx="1"/>
          </p:cNvCxnSpPr>
          <p:nvPr/>
        </p:nvCxnSpPr>
        <p:spPr>
          <a:xfrm flipV="1">
            <a:off x="1779430" y="4552402"/>
            <a:ext cx="1381383" cy="1189542"/>
          </a:xfrm>
          <a:prstGeom prst="bentConnector3">
            <a:avLst>
              <a:gd name="adj1" fmla="val 40193"/>
            </a:avLst>
          </a:prstGeom>
          <a:ln w="38100">
            <a:solidFill>
              <a:schemeClr val="bg1"/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6C457DDE-E478-4D30-A781-DFD796B30F43}"/>
              </a:ext>
            </a:extLst>
          </p:cNvPr>
          <p:cNvSpPr>
            <a:spLocks noChangeAspect="1"/>
          </p:cNvSpPr>
          <p:nvPr/>
        </p:nvSpPr>
        <p:spPr>
          <a:xfrm rot="18900000">
            <a:off x="4999599" y="5453553"/>
            <a:ext cx="1174500" cy="1174500"/>
          </a:xfrm>
          <a:prstGeom prst="arc">
            <a:avLst>
              <a:gd name="adj1" fmla="val 16100422"/>
              <a:gd name="adj2" fmla="val 0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BE4E87D-814B-41C3-AADF-D7EF75355E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6826" y="5530010"/>
            <a:ext cx="910664" cy="910664"/>
          </a:xfrm>
          <a:prstGeom prst="rect">
            <a:avLst/>
          </a:prstGeom>
        </p:spPr>
      </p:pic>
      <p:sp>
        <p:nvSpPr>
          <p:cNvPr id="44" name="Arc 43">
            <a:extLst>
              <a:ext uri="{FF2B5EF4-FFF2-40B4-BE49-F238E27FC236}">
                <a16:creationId xmlns:a16="http://schemas.microsoft.com/office/drawing/2014/main" id="{A795CF09-38F1-438E-80E8-E6D009AC3A59}"/>
              </a:ext>
            </a:extLst>
          </p:cNvPr>
          <p:cNvSpPr>
            <a:spLocks noChangeAspect="1"/>
          </p:cNvSpPr>
          <p:nvPr/>
        </p:nvSpPr>
        <p:spPr>
          <a:xfrm rot="2700000" flipH="1">
            <a:off x="2345922" y="5467637"/>
            <a:ext cx="1174500" cy="1174500"/>
          </a:xfrm>
          <a:prstGeom prst="arc">
            <a:avLst>
              <a:gd name="adj1" fmla="val 16100422"/>
              <a:gd name="adj2" fmla="val 0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B68D7C-4B07-4FF5-8886-E4E825588C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858" y="5530010"/>
            <a:ext cx="910664" cy="9106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F38798-4A0F-45DD-8438-5FD819E922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7412" y="5541531"/>
            <a:ext cx="768524" cy="89914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B9524CC-4486-48DD-9762-9ED7559465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49" y="2613282"/>
            <a:ext cx="751239" cy="75123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D1DE5F1-5C57-4B5B-B1A3-F6D3E8E20D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2303" y="2762981"/>
            <a:ext cx="791496" cy="6277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162DC0E-BE5F-4A53-A478-3BF9958432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0913" y="5149413"/>
            <a:ext cx="1251984" cy="118111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903093A-0031-4A8A-A3C1-203392D44EAB}"/>
              </a:ext>
            </a:extLst>
          </p:cNvPr>
          <p:cNvGrpSpPr/>
          <p:nvPr/>
        </p:nvGrpSpPr>
        <p:grpSpPr>
          <a:xfrm>
            <a:off x="4738777" y="1248611"/>
            <a:ext cx="1311799" cy="829714"/>
            <a:chOff x="4566601" y="1521671"/>
            <a:chExt cx="1311799" cy="82971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D72634E-5652-4F99-994D-65217B15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66601" y="1521671"/>
              <a:ext cx="845959" cy="807186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1EA3A2A-F694-41A7-A45A-1960018D3919}"/>
                </a:ext>
              </a:extLst>
            </p:cNvPr>
            <p:cNvGrpSpPr/>
            <p:nvPr/>
          </p:nvGrpSpPr>
          <p:grpSpPr>
            <a:xfrm>
              <a:off x="5085439" y="1544200"/>
              <a:ext cx="792961" cy="807185"/>
              <a:chOff x="9021053" y="213352"/>
              <a:chExt cx="792961" cy="80718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D92230D-DD6B-416D-A071-C621351EEB04}"/>
                  </a:ext>
                </a:extLst>
              </p:cNvPr>
              <p:cNvSpPr/>
              <p:nvPr/>
            </p:nvSpPr>
            <p:spPr>
              <a:xfrm>
                <a:off x="9183507" y="377432"/>
                <a:ext cx="468052" cy="467390"/>
              </a:xfrm>
              <a:prstGeom prst="ellipse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E7DB14FD-73BD-442B-9CE8-C097E4C78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21053" y="213352"/>
                <a:ext cx="792961" cy="807185"/>
              </a:xfrm>
              <a:prstGeom prst="rect">
                <a:avLst/>
              </a:prstGeom>
            </p:spPr>
          </p:pic>
        </p:grpSp>
      </p:grp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16C2D5B9-5EBF-4523-A6F3-C716F91BB7F8}"/>
              </a:ext>
            </a:extLst>
          </p:cNvPr>
          <p:cNvSpPr/>
          <p:nvPr/>
        </p:nvSpPr>
        <p:spPr>
          <a:xfrm>
            <a:off x="111723" y="745194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5E313C87-6FF2-4C27-9033-3F2FBC18D858}"/>
              </a:ext>
            </a:extLst>
          </p:cNvPr>
          <p:cNvSpPr/>
          <p:nvPr/>
        </p:nvSpPr>
        <p:spPr>
          <a:xfrm>
            <a:off x="1991544" y="745194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38C73FF7-3C12-4EBF-8371-BC9EF0E34E75}"/>
              </a:ext>
            </a:extLst>
          </p:cNvPr>
          <p:cNvSpPr/>
          <p:nvPr/>
        </p:nvSpPr>
        <p:spPr>
          <a:xfrm>
            <a:off x="4377185" y="728700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CB77201D-609E-4FAA-8048-F71AAFA55CCD}"/>
              </a:ext>
            </a:extLst>
          </p:cNvPr>
          <p:cNvSpPr/>
          <p:nvPr/>
        </p:nvSpPr>
        <p:spPr>
          <a:xfrm>
            <a:off x="6492044" y="741884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6277CCE5-E103-47C1-BF36-CCDC7E3E21E4}"/>
              </a:ext>
            </a:extLst>
          </p:cNvPr>
          <p:cNvSpPr/>
          <p:nvPr/>
        </p:nvSpPr>
        <p:spPr>
          <a:xfrm>
            <a:off x="89004" y="2951190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CE7E01C4-1589-4A5D-9286-7CDF0E981143}"/>
              </a:ext>
            </a:extLst>
          </p:cNvPr>
          <p:cNvSpPr/>
          <p:nvPr/>
        </p:nvSpPr>
        <p:spPr>
          <a:xfrm>
            <a:off x="71438" y="4835855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61" name="Flowchart: Connector 60">
            <a:extLst>
              <a:ext uri="{FF2B5EF4-FFF2-40B4-BE49-F238E27FC236}">
                <a16:creationId xmlns:a16="http://schemas.microsoft.com/office/drawing/2014/main" id="{6AE717E3-7B76-48C0-A657-9D23939880A8}"/>
              </a:ext>
            </a:extLst>
          </p:cNvPr>
          <p:cNvSpPr/>
          <p:nvPr/>
        </p:nvSpPr>
        <p:spPr>
          <a:xfrm>
            <a:off x="6492044" y="2550512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118BD82F-5D6B-4AB1-A4FA-A81CA389A82A}"/>
              </a:ext>
            </a:extLst>
          </p:cNvPr>
          <p:cNvSpPr/>
          <p:nvPr/>
        </p:nvSpPr>
        <p:spPr>
          <a:xfrm>
            <a:off x="6600056" y="4824852"/>
            <a:ext cx="367852" cy="371884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4FC4D68-2595-46A4-B6A6-188E4B452E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3936" y="3216772"/>
            <a:ext cx="1311415" cy="124617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5FFEFFB-F581-4190-8316-F24701B5FE33}"/>
              </a:ext>
            </a:extLst>
          </p:cNvPr>
          <p:cNvSpPr txBox="1"/>
          <p:nvPr/>
        </p:nvSpPr>
        <p:spPr>
          <a:xfrm>
            <a:off x="6837886" y="2697635"/>
            <a:ext cx="1091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Scope &amp; Changes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C1D06FA-5FF4-48A0-8E05-99328F7D46B8}"/>
              </a:ext>
            </a:extLst>
          </p:cNvPr>
          <p:cNvSpPr/>
          <p:nvPr/>
        </p:nvSpPr>
        <p:spPr>
          <a:xfrm>
            <a:off x="2860951" y="3485857"/>
            <a:ext cx="2583488" cy="6341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8C97399-4F96-4AE9-BAD8-0F90CFC6FA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9811" y="3528374"/>
            <a:ext cx="456109" cy="42102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D39CC43-BBE9-4FD3-800F-3FB80E0E7C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8806" y="3660117"/>
            <a:ext cx="505739" cy="46683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1E728CD3-600A-4570-8D9D-79A2967F4835}"/>
              </a:ext>
            </a:extLst>
          </p:cNvPr>
          <p:cNvSpPr txBox="1"/>
          <p:nvPr/>
        </p:nvSpPr>
        <p:spPr>
          <a:xfrm>
            <a:off x="2860612" y="3478864"/>
            <a:ext cx="19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Live sync with Excel™ workbooks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BB8D04B-1CF3-4B7A-B388-0BE7682D4A24}"/>
              </a:ext>
            </a:extLst>
          </p:cNvPr>
          <p:cNvSpPr/>
          <p:nvPr/>
        </p:nvSpPr>
        <p:spPr>
          <a:xfrm>
            <a:off x="3104066" y="4236070"/>
            <a:ext cx="2583488" cy="6341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5BB70DF-8A9A-4F12-898F-09CB6011DA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51066" y="4247632"/>
            <a:ext cx="426181" cy="4119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9005F4B-FC91-433C-87F5-555EBF350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5655" y="4335507"/>
            <a:ext cx="555099" cy="53651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9FB57A4-951F-4159-84CE-F0B9D92249F4}"/>
              </a:ext>
            </a:extLst>
          </p:cNvPr>
          <p:cNvSpPr txBox="1"/>
          <p:nvPr/>
        </p:nvSpPr>
        <p:spPr>
          <a:xfrm>
            <a:off x="3160813" y="4229236"/>
            <a:ext cx="172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Integration with other Apps.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407460D-C2B5-47F8-831A-8ADACD07D1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52162" y="2729123"/>
            <a:ext cx="1891798" cy="1703078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6374657-ADA2-45A4-9839-D124C5E435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12056" y="2729123"/>
            <a:ext cx="1891489" cy="1702800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C5FAFDBA-A8E4-47B4-B291-79564F24F07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98517" y="3981967"/>
            <a:ext cx="3467262" cy="752678"/>
          </a:xfrm>
          <a:prstGeom prst="bentConnector3">
            <a:avLst>
              <a:gd name="adj1" fmla="val 14349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E7EB9A5C-76E2-44C9-B19A-9A7A7C6594A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864832" y="4359000"/>
            <a:ext cx="1826690" cy="375645"/>
          </a:xfrm>
          <a:prstGeom prst="bentConnector3">
            <a:avLst>
              <a:gd name="adj1" fmla="val 10603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3B65C8F8-5FE5-4EB6-BFE0-BD9D39B23AA9}"/>
              </a:ext>
            </a:extLst>
          </p:cNvPr>
          <p:cNvSpPr txBox="1"/>
          <p:nvPr/>
        </p:nvSpPr>
        <p:spPr>
          <a:xfrm>
            <a:off x="9202813" y="2274540"/>
            <a:ext cx="1498829" cy="830997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Business Hierarchy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CF942B6-2749-4E19-BCBA-A36870A71D5F}"/>
              </a:ext>
            </a:extLst>
          </p:cNvPr>
          <p:cNvSpPr txBox="1"/>
          <p:nvPr/>
        </p:nvSpPr>
        <p:spPr>
          <a:xfrm>
            <a:off x="10525898" y="2213948"/>
            <a:ext cx="1463803" cy="830997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Portfolio Hierarchy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7A00DB5-D5C0-42FB-879D-2805FA78047F}"/>
              </a:ext>
            </a:extLst>
          </p:cNvPr>
          <p:cNvSpPr txBox="1"/>
          <p:nvPr/>
        </p:nvSpPr>
        <p:spPr>
          <a:xfrm>
            <a:off x="9123582" y="113253"/>
            <a:ext cx="2969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65666A"/>
                </a:solidFill>
              </a:rPr>
              <a:t>Mix ‘n match any themes, connect people with the data across functions and projects.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381AE0D-C17F-4330-B94F-293D533D2FB3}"/>
              </a:ext>
            </a:extLst>
          </p:cNvPr>
          <p:cNvCxnSpPr/>
          <p:nvPr/>
        </p:nvCxnSpPr>
        <p:spPr>
          <a:xfrm>
            <a:off x="6098285" y="4734646"/>
            <a:ext cx="278538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A90DB4B-4345-4898-9762-07C989BAAF41}"/>
              </a:ext>
            </a:extLst>
          </p:cNvPr>
          <p:cNvSpPr/>
          <p:nvPr/>
        </p:nvSpPr>
        <p:spPr>
          <a:xfrm rot="5400000">
            <a:off x="7989269" y="1137026"/>
            <a:ext cx="1592014" cy="534957"/>
          </a:xfrm>
          <a:prstGeom prst="triangle">
            <a:avLst/>
          </a:prstGeom>
          <a:solidFill>
            <a:srgbClr val="355E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35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DA2C702-48EA-4FAE-9CBA-C5F6F8B3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34" y="4661261"/>
            <a:ext cx="960232" cy="6867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D45F83F-9C0C-498F-984E-F7F2776E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959" y="4295374"/>
            <a:ext cx="1277974" cy="91404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63E8B8C-EA61-44EB-ADB7-AE6F2B0BDC06}"/>
              </a:ext>
            </a:extLst>
          </p:cNvPr>
          <p:cNvSpPr/>
          <p:nvPr/>
        </p:nvSpPr>
        <p:spPr>
          <a:xfrm>
            <a:off x="0" y="0"/>
            <a:ext cx="12191559" cy="122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295AC-8C1F-4C6A-A88C-A828B0453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77146" y="5556738"/>
            <a:ext cx="596784" cy="697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F2D8C6-61F0-40E1-885D-D1534CF3F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401" y="5784040"/>
            <a:ext cx="504055" cy="591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2E69CF-E51B-4145-B3D7-8B2740033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958774" y="4883138"/>
            <a:ext cx="596784" cy="659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CC27B-BEAA-4B14-95B7-A1B2608C3B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16" y="289066"/>
            <a:ext cx="3186105" cy="3186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9C1292-B077-40BE-B664-66C398BCD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69" y="3199067"/>
            <a:ext cx="1404367" cy="105554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5F2429-16EC-44C1-9077-4E1ECEA33C5A}"/>
              </a:ext>
            </a:extLst>
          </p:cNvPr>
          <p:cNvCxnSpPr/>
          <p:nvPr/>
        </p:nvCxnSpPr>
        <p:spPr>
          <a:xfrm flipV="1">
            <a:off x="6542875" y="4354044"/>
            <a:ext cx="0" cy="77574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A2A929-6689-4DF9-B9A4-0DED60569ACB}"/>
              </a:ext>
            </a:extLst>
          </p:cNvPr>
          <p:cNvCxnSpPr/>
          <p:nvPr/>
        </p:nvCxnSpPr>
        <p:spPr>
          <a:xfrm flipV="1">
            <a:off x="8084963" y="3111521"/>
            <a:ext cx="0" cy="77574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57F2CA7-C1CE-4875-90F3-CE9DAD1F6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950" y="1111203"/>
            <a:ext cx="628886" cy="834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3AEBDF-D8BD-4088-A0F1-9C6BB48E4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608837" y="549276"/>
            <a:ext cx="612068" cy="712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FC9733-04F7-45EC-A7FD-3A7CCF1F5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427847" y="2270317"/>
            <a:ext cx="708668" cy="928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A4B137-D5F6-4CB4-8405-A4699B4A7D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7703" y="2470325"/>
            <a:ext cx="703874" cy="924697"/>
          </a:xfrm>
          <a:prstGeom prst="rect">
            <a:avLst/>
          </a:prstGeom>
        </p:spPr>
      </p:pic>
      <p:sp>
        <p:nvSpPr>
          <p:cNvPr id="28" name="Content Placeholder 63">
            <a:extLst>
              <a:ext uri="{FF2B5EF4-FFF2-40B4-BE49-F238E27FC236}">
                <a16:creationId xmlns:a16="http://schemas.microsoft.com/office/drawing/2014/main" id="{998A0436-A388-43D3-A472-DD7476B3E152}"/>
              </a:ext>
            </a:extLst>
          </p:cNvPr>
          <p:cNvSpPr txBox="1">
            <a:spLocks/>
          </p:cNvSpPr>
          <p:nvPr/>
        </p:nvSpPr>
        <p:spPr bwMode="auto">
          <a:xfrm>
            <a:off x="7099286" y="4702643"/>
            <a:ext cx="4949354" cy="167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3200" dirty="0"/>
              <a:t>Transparency is not always a good thing. Employ cadence, time is needed to ‘get ducks in a row’.</a:t>
            </a:r>
            <a:endParaRPr lang="en-GB" sz="3200" b="0" dirty="0"/>
          </a:p>
        </p:txBody>
      </p:sp>
      <p:sp>
        <p:nvSpPr>
          <p:cNvPr id="29" name="Content Placeholder 63">
            <a:extLst>
              <a:ext uri="{FF2B5EF4-FFF2-40B4-BE49-F238E27FC236}">
                <a16:creationId xmlns:a16="http://schemas.microsoft.com/office/drawing/2014/main" id="{D4ED4461-3F12-4015-8CFE-6D8601EB1F9F}"/>
              </a:ext>
            </a:extLst>
          </p:cNvPr>
          <p:cNvSpPr txBox="1">
            <a:spLocks/>
          </p:cNvSpPr>
          <p:nvPr/>
        </p:nvSpPr>
        <p:spPr bwMode="auto">
          <a:xfrm>
            <a:off x="2096338" y="4984927"/>
            <a:ext cx="1240785" cy="86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0" dirty="0"/>
              <a:t>Project teams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A60890-C988-4220-9733-B241CD6B352A}"/>
              </a:ext>
            </a:extLst>
          </p:cNvPr>
          <p:cNvCxnSpPr/>
          <p:nvPr/>
        </p:nvCxnSpPr>
        <p:spPr>
          <a:xfrm flipV="1">
            <a:off x="4949355" y="5652454"/>
            <a:ext cx="0" cy="77574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633107-314B-431F-B660-7FBC6E341E12}"/>
              </a:ext>
            </a:extLst>
          </p:cNvPr>
          <p:cNvCxnSpPr>
            <a:cxnSpLocks/>
          </p:cNvCxnSpPr>
          <p:nvPr/>
        </p:nvCxnSpPr>
        <p:spPr>
          <a:xfrm flipV="1">
            <a:off x="4949355" y="3897052"/>
            <a:ext cx="3135608" cy="253114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8A224-D02B-46E3-BC69-3DEE0549E5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034290" y="1093439"/>
            <a:ext cx="632692" cy="7429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51C68F-BFAC-4B38-8418-4D2DA709E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08" y="4689639"/>
            <a:ext cx="1766111" cy="1263179"/>
          </a:xfrm>
          <a:prstGeom prst="rect">
            <a:avLst/>
          </a:prstGeom>
        </p:spPr>
      </p:pic>
      <p:sp>
        <p:nvSpPr>
          <p:cNvPr id="46" name="Content Placeholder 63">
            <a:extLst>
              <a:ext uri="{FF2B5EF4-FFF2-40B4-BE49-F238E27FC236}">
                <a16:creationId xmlns:a16="http://schemas.microsoft.com/office/drawing/2014/main" id="{44BAB023-E6E8-4D7A-A953-C2BDBD6EB996}"/>
              </a:ext>
            </a:extLst>
          </p:cNvPr>
          <p:cNvSpPr txBox="1">
            <a:spLocks/>
          </p:cNvSpPr>
          <p:nvPr/>
        </p:nvSpPr>
        <p:spPr bwMode="auto">
          <a:xfrm>
            <a:off x="3779842" y="2656807"/>
            <a:ext cx="2105051" cy="123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0" dirty="0"/>
              <a:t>Business Unit and Programme leaders</a:t>
            </a:r>
          </a:p>
        </p:txBody>
      </p:sp>
      <p:sp>
        <p:nvSpPr>
          <p:cNvPr id="47" name="Content Placeholder 63">
            <a:extLst>
              <a:ext uri="{FF2B5EF4-FFF2-40B4-BE49-F238E27FC236}">
                <a16:creationId xmlns:a16="http://schemas.microsoft.com/office/drawing/2014/main" id="{86753D93-5AE4-46D7-B5D4-266C92E8DE6C}"/>
              </a:ext>
            </a:extLst>
          </p:cNvPr>
          <p:cNvSpPr txBox="1">
            <a:spLocks/>
          </p:cNvSpPr>
          <p:nvPr/>
        </p:nvSpPr>
        <p:spPr bwMode="auto">
          <a:xfrm>
            <a:off x="5318226" y="341673"/>
            <a:ext cx="1304795" cy="120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dirty="0"/>
              <a:t>Group Executive Board</a:t>
            </a:r>
            <a:endParaRPr lang="en-GB" sz="2400" b="0" dirty="0"/>
          </a:p>
        </p:txBody>
      </p:sp>
      <p:sp>
        <p:nvSpPr>
          <p:cNvPr id="48" name="Content Placeholder 63">
            <a:extLst>
              <a:ext uri="{FF2B5EF4-FFF2-40B4-BE49-F238E27FC236}">
                <a16:creationId xmlns:a16="http://schemas.microsoft.com/office/drawing/2014/main" id="{4507A4AA-09F7-4594-937D-AAE3201A4E74}"/>
              </a:ext>
            </a:extLst>
          </p:cNvPr>
          <p:cNvSpPr txBox="1">
            <a:spLocks/>
          </p:cNvSpPr>
          <p:nvPr/>
        </p:nvSpPr>
        <p:spPr bwMode="auto">
          <a:xfrm>
            <a:off x="444805" y="303562"/>
            <a:ext cx="3952894" cy="21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4450" rIns="0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Symbol" pitchFamily="18" charset="2"/>
              <a:buChar char="¨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738" indent="-252413" algn="l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847725" indent="-279400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181100" marR="0" indent="-295275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  <a:tabLst/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  <a:lvl5pPr marL="1485900" marR="0" indent="-30321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 lang="en-US" sz="1050" dirty="0">
                <a:solidFill>
                  <a:schemeClr val="tx1"/>
                </a:solidFill>
                <a:latin typeface="+mn-lt"/>
              </a:defRPr>
            </a:lvl5pPr>
            <a:lvl6pPr marL="19431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6pPr>
            <a:lvl7pPr marL="24003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7pPr>
            <a:lvl8pPr marL="28575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8pPr>
            <a:lvl9pPr marL="3314700" indent="-303213" algn="l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rgbClr val="008F6D"/>
              </a:buClr>
              <a:buSzPct val="110000"/>
              <a:buChar char="•"/>
              <a:defRPr sz="1400">
                <a:solidFill>
                  <a:srgbClr val="00279F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3200" b="0" dirty="0">
                <a:solidFill>
                  <a:srgbClr val="009DF0"/>
                </a:solidFill>
              </a:rPr>
              <a:t>Ramboll</a:t>
            </a:r>
            <a:r>
              <a:rPr lang="en-GB" sz="3200" b="0" dirty="0"/>
              <a:t> gain alignment, in real-time across functions and management levels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9B6C42-5E10-4788-B486-B53B8CCC1583}"/>
              </a:ext>
            </a:extLst>
          </p:cNvPr>
          <p:cNvSpPr/>
          <p:nvPr/>
        </p:nvSpPr>
        <p:spPr>
          <a:xfrm rot="21050366">
            <a:off x="4622768" y="4946713"/>
            <a:ext cx="2618637" cy="707886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 </a:t>
            </a:r>
            <a:r>
              <a:rPr lang="en-US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</a:t>
            </a:r>
            <a:endParaRPr lang="en-US" sz="4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371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4DE396A-48CF-4FE8-9CB2-E553C94EBDCA}"/>
              </a:ext>
            </a:extLst>
          </p:cNvPr>
          <p:cNvSpPr/>
          <p:nvPr/>
        </p:nvSpPr>
        <p:spPr>
          <a:xfrm>
            <a:off x="0" y="-33867"/>
            <a:ext cx="12191559" cy="825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E17199BD-CEE1-4A02-8249-456375BE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849" y="126877"/>
            <a:ext cx="6038162" cy="592659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2BCE30"/>
                </a:solidFill>
              </a:rPr>
              <a:t>Connected </a:t>
            </a:r>
            <a:r>
              <a:rPr lang="en-GB" sz="3600" dirty="0">
                <a:solidFill>
                  <a:srgbClr val="676569"/>
                </a:solidFill>
              </a:rPr>
              <a:t>Planning in </a:t>
            </a:r>
            <a:r>
              <a:rPr lang="en-GB" sz="3600" dirty="0">
                <a:solidFill>
                  <a:srgbClr val="009DF0"/>
                </a:solidFill>
              </a:rPr>
              <a:t>Ramboll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2D64322-1EA0-47EB-8113-11F546FC2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4" y="157959"/>
            <a:ext cx="1981616" cy="517121"/>
          </a:xfrm>
          <a:prstGeom prst="rect">
            <a:avLst/>
          </a:prstGeom>
        </p:spPr>
      </p:pic>
      <p:sp>
        <p:nvSpPr>
          <p:cNvPr id="55" name="Slide Number Placeholder 2">
            <a:extLst>
              <a:ext uri="{FF2B5EF4-FFF2-40B4-BE49-F238E27FC236}">
                <a16:creationId xmlns:a16="http://schemas.microsoft.com/office/drawing/2014/main" id="{C2EE3D7B-E474-4D82-9C96-94805097083F}"/>
              </a:ext>
            </a:extLst>
          </p:cNvPr>
          <p:cNvSpPr txBox="1">
            <a:spLocks/>
          </p:cNvSpPr>
          <p:nvPr/>
        </p:nvSpPr>
        <p:spPr>
          <a:xfrm>
            <a:off x="19383" y="6591734"/>
            <a:ext cx="768085" cy="25949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lang="en-GB" sz="2000" b="0" i="1" kern="1200" dirty="0" smtClean="0">
                <a:solidFill>
                  <a:schemeClr val="tx2"/>
                </a:solidFill>
                <a:latin typeface="+mn-lt"/>
                <a:ea typeface="+mn-ea"/>
                <a:cs typeface="Arial" charset="0"/>
              </a:defRPr>
            </a:lvl1pPr>
            <a:lvl2pPr marL="314325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2pPr>
            <a:lvl3pPr marL="568325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3pPr>
            <a:lvl4pPr marL="885825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4pPr>
            <a:lvl5pPr marL="1182687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4FADC2-FD90-4498-8D95-FFA69EFD1A58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D684E0B-4924-4472-816A-7AD2F3D30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03" y="1504526"/>
            <a:ext cx="413849" cy="54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837B0CC-379B-482E-86D3-0D486DD19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23" y="1837542"/>
            <a:ext cx="468000" cy="468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CF2B3D8-9000-43F0-8EAA-3CA859FAAB31}"/>
              </a:ext>
            </a:extLst>
          </p:cNvPr>
          <p:cNvSpPr txBox="1"/>
          <p:nvPr/>
        </p:nvSpPr>
        <p:spPr>
          <a:xfrm>
            <a:off x="4769030" y="796477"/>
            <a:ext cx="164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Project Dashboard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70DA25B-316F-481D-A651-4A7A9A679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999" y="1465997"/>
            <a:ext cx="540000" cy="54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90C9272-5A3C-4CCA-AE6D-C99C1BC7C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399" y="1618397"/>
            <a:ext cx="540000" cy="54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4D1E824-0235-4420-94B1-BF86B8866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799" y="1770797"/>
            <a:ext cx="540000" cy="54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B6E9D7F-EE9A-4BAC-902C-36952C141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199" y="1923197"/>
            <a:ext cx="540000" cy="54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528450-C97D-4D25-A7DF-02EBE07A6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04" y="1643913"/>
            <a:ext cx="413849" cy="54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C96B303-1994-415B-905A-B70016A16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011" y="3140968"/>
            <a:ext cx="501293" cy="62035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356F6DE-AE91-487F-8A06-868B0B2DA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705" y="1783300"/>
            <a:ext cx="501293" cy="62035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A182AD4-AAA0-4C81-8B76-AA914B2D0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50" y="2003037"/>
            <a:ext cx="413849" cy="5400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55AF218-2A1E-42F6-B4C2-6E0FA1199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552" y="2142424"/>
            <a:ext cx="501293" cy="6203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23F9746-A93C-492B-8AC4-95284E110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99" y="2075597"/>
            <a:ext cx="540000" cy="54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25E1831-7B2C-412C-967E-AD177941DE42}"/>
              </a:ext>
            </a:extLst>
          </p:cNvPr>
          <p:cNvSpPr txBox="1"/>
          <p:nvPr/>
        </p:nvSpPr>
        <p:spPr>
          <a:xfrm>
            <a:off x="6064295" y="1643822"/>
            <a:ext cx="1360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100+ Projects – will scale to 1,000s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F6F329-296E-44A3-9C5A-C793C0C44E22}"/>
              </a:ext>
            </a:extLst>
          </p:cNvPr>
          <p:cNvCxnSpPr/>
          <p:nvPr/>
        </p:nvCxnSpPr>
        <p:spPr>
          <a:xfrm flipH="1">
            <a:off x="5891557" y="2621350"/>
            <a:ext cx="62843" cy="58967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DBAF9F3-F48E-4CD9-8534-FEF0E295E957}"/>
              </a:ext>
            </a:extLst>
          </p:cNvPr>
          <p:cNvSpPr txBox="1"/>
          <p:nvPr/>
        </p:nvSpPr>
        <p:spPr>
          <a:xfrm>
            <a:off x="6663550" y="1149661"/>
            <a:ext cx="2102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Major Projects Portfolio Report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9A56DCB-BCC9-40E2-9C56-CFBB149687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70" y="3868521"/>
            <a:ext cx="327499" cy="42732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02E6494-BF19-4E73-A2DE-50859995C93A}"/>
              </a:ext>
            </a:extLst>
          </p:cNvPr>
          <p:cNvSpPr txBox="1"/>
          <p:nvPr/>
        </p:nvSpPr>
        <p:spPr>
          <a:xfrm>
            <a:off x="3313540" y="1208985"/>
            <a:ext cx="1795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2000">
                <a:solidFill>
                  <a:srgbClr val="0066CC"/>
                </a:solidFill>
              </a:defRPr>
            </a:lvl1pPr>
          </a:lstStyle>
          <a:p>
            <a:r>
              <a:rPr lang="en-GB" dirty="0"/>
              <a:t>Project Managers</a:t>
            </a:r>
          </a:p>
          <a:p>
            <a:r>
              <a:rPr lang="en-GB" dirty="0"/>
              <a:t>Project Controllers</a:t>
            </a:r>
          </a:p>
          <a:p>
            <a:r>
              <a:rPr lang="en-GB" dirty="0"/>
              <a:t>Operations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D02455D-CD3B-4C09-AA85-24D33886EBDC}"/>
              </a:ext>
            </a:extLst>
          </p:cNvPr>
          <p:cNvSpPr txBox="1"/>
          <p:nvPr/>
        </p:nvSpPr>
        <p:spPr>
          <a:xfrm>
            <a:off x="8713452" y="2970219"/>
            <a:ext cx="1611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Sylvia &amp; team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5AE77B9-4BEE-4CED-819E-A23587C22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05" y="3973537"/>
            <a:ext cx="320000" cy="396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C527C32-CB87-4927-BBD0-F6367887F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90" y="4122398"/>
            <a:ext cx="399324" cy="49416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B8ACC62-B70E-4596-B0A8-4E5801D538BA}"/>
              </a:ext>
            </a:extLst>
          </p:cNvPr>
          <p:cNvSpPr txBox="1"/>
          <p:nvPr/>
        </p:nvSpPr>
        <p:spPr>
          <a:xfrm>
            <a:off x="144158" y="4269471"/>
            <a:ext cx="145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Project Controllers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F34461C4-711D-4A05-992F-B10825B1FD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32" y="5326804"/>
            <a:ext cx="327499" cy="42732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E9C9100-ADB3-462D-A7B7-B1ADF795A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11" y="5209271"/>
            <a:ext cx="320000" cy="396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A1BF7C-A79F-4CB9-B760-ADF375572B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28" y="5506993"/>
            <a:ext cx="303489" cy="3960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1B4FBC9-9687-49CF-823B-B31AD49D2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657" y="5552437"/>
            <a:ext cx="463571" cy="57366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86ECA5B-A4FE-4D95-877A-68C7F9DF4529}"/>
              </a:ext>
            </a:extLst>
          </p:cNvPr>
          <p:cNvSpPr txBox="1"/>
          <p:nvPr/>
        </p:nvSpPr>
        <p:spPr>
          <a:xfrm>
            <a:off x="370638" y="6013596"/>
            <a:ext cx="145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Business Unit FDs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52ABC65-422D-4BD8-A412-111D17F61F69}"/>
              </a:ext>
            </a:extLst>
          </p:cNvPr>
          <p:cNvSpPr txBox="1"/>
          <p:nvPr/>
        </p:nvSpPr>
        <p:spPr>
          <a:xfrm>
            <a:off x="7916712" y="1809426"/>
            <a:ext cx="210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2 x PowerPoint slide packs, exported to PDF.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ED61DE3-40AA-4990-8BB4-89F77B642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336" y="1000780"/>
            <a:ext cx="413849" cy="5400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8EC76F8-CCB4-4090-8F4F-F0F4F9A6C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912" y="992882"/>
            <a:ext cx="413849" cy="540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9E27277-52B1-4FAE-84ED-6BB90D868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883" y="1128394"/>
            <a:ext cx="501293" cy="62035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A8CB34A-5707-4DAE-99FD-392F08F7E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47" y="1397040"/>
            <a:ext cx="413849" cy="540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6936CBA-0024-4C7F-9BD6-95670A6AB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0132" y="1275051"/>
            <a:ext cx="501293" cy="62035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73296341-E36F-4F6E-9CD5-D655908921BE}"/>
              </a:ext>
            </a:extLst>
          </p:cNvPr>
          <p:cNvSpPr txBox="1"/>
          <p:nvPr/>
        </p:nvSpPr>
        <p:spPr>
          <a:xfrm>
            <a:off x="10306637" y="1023070"/>
            <a:ext cx="1884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66CC"/>
                </a:solidFill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Group Board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C-suite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/>
              <a:t>Heads of Business Units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D3C45F3-036B-491D-99FF-E8990C8F6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04" y="2378939"/>
            <a:ext cx="327499" cy="42732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1848F38F-5A1B-488F-8BB7-68D1B2547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83" y="2261406"/>
            <a:ext cx="320000" cy="39600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4E8D201-FFB1-4036-A7BD-52A034616B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69" y="2541778"/>
            <a:ext cx="303489" cy="3960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AB8FEC96-589C-47CD-B6CA-846A14D5CBC2}"/>
              </a:ext>
            </a:extLst>
          </p:cNvPr>
          <p:cNvSpPr txBox="1"/>
          <p:nvPr/>
        </p:nvSpPr>
        <p:spPr>
          <a:xfrm>
            <a:off x="430345" y="865625"/>
            <a:ext cx="148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Insight Automation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914A338-2385-4CDF-B706-2E65F17115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43" y="3227240"/>
            <a:ext cx="3486767" cy="210391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EF81288A-0CBC-446E-8C56-CC849E2B69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61" y="3274832"/>
            <a:ext cx="1395335" cy="35262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840B313-8A73-496E-9F92-ECEDD6FEF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184" y="2345597"/>
            <a:ext cx="540000" cy="5400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ADB475-662D-4683-B7A7-7BB6EEC18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486" y="2501369"/>
            <a:ext cx="540000" cy="5400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51E917C2-D38C-44B7-8AC7-9D328571B09F}"/>
              </a:ext>
            </a:extLst>
          </p:cNvPr>
          <p:cNvSpPr txBox="1"/>
          <p:nvPr/>
        </p:nvSpPr>
        <p:spPr>
          <a:xfrm>
            <a:off x="1711679" y="1667456"/>
            <a:ext cx="131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Project Register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8439F313-E57A-4DFB-AD23-87C218910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54" y="3843883"/>
            <a:ext cx="540000" cy="54000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93E9C9EC-A0F8-4BC4-AE67-CD2F7E95C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656" y="3999655"/>
            <a:ext cx="540000" cy="54000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451EAE42-4D4F-40F7-BD5E-50216CFFA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4" y="5342169"/>
            <a:ext cx="540000" cy="5400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B5C41687-461D-4DE3-AC6C-DA30B2ABE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386" y="5497941"/>
            <a:ext cx="540000" cy="54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EDAAE955-510D-44EC-ADC9-913D6077B2CC}"/>
              </a:ext>
            </a:extLst>
          </p:cNvPr>
          <p:cNvSpPr txBox="1"/>
          <p:nvPr/>
        </p:nvSpPr>
        <p:spPr>
          <a:xfrm>
            <a:off x="2014589" y="3409293"/>
            <a:ext cx="2897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Write Ups/Downs</a:t>
            </a:r>
          </a:p>
          <a:p>
            <a:r>
              <a:rPr lang="en-GB" sz="2000" dirty="0"/>
              <a:t>Project Register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4D53CA9-7204-481F-A7FC-B9A410812934}"/>
              </a:ext>
            </a:extLst>
          </p:cNvPr>
          <p:cNvSpPr txBox="1"/>
          <p:nvPr/>
        </p:nvSpPr>
        <p:spPr>
          <a:xfrm>
            <a:off x="2333629" y="5353474"/>
            <a:ext cx="245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Write Ups/Downs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894FCE6-E11F-4FFB-960F-B65F95171E3A}"/>
              </a:ext>
            </a:extLst>
          </p:cNvPr>
          <p:cNvCxnSpPr>
            <a:stCxn id="101" idx="3"/>
          </p:cNvCxnSpPr>
          <p:nvPr/>
        </p:nvCxnSpPr>
        <p:spPr>
          <a:xfrm>
            <a:off x="2354486" y="2771369"/>
            <a:ext cx="2753708" cy="99047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1109D07-453C-43BC-BE22-5AC1137A3333}"/>
              </a:ext>
            </a:extLst>
          </p:cNvPr>
          <p:cNvCxnSpPr/>
          <p:nvPr/>
        </p:nvCxnSpPr>
        <p:spPr>
          <a:xfrm flipV="1">
            <a:off x="2405005" y="4295849"/>
            <a:ext cx="2254298" cy="5543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C7859A1-3DBB-4FB0-B452-52A9D198D784}"/>
              </a:ext>
            </a:extLst>
          </p:cNvPr>
          <p:cNvCxnSpPr/>
          <p:nvPr/>
        </p:nvCxnSpPr>
        <p:spPr>
          <a:xfrm flipV="1">
            <a:off x="2267383" y="4733502"/>
            <a:ext cx="2458219" cy="66026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112">
            <a:extLst>
              <a:ext uri="{FF2B5EF4-FFF2-40B4-BE49-F238E27FC236}">
                <a16:creationId xmlns:a16="http://schemas.microsoft.com/office/drawing/2014/main" id="{3251342F-971F-450E-885E-1802C5655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154" y="3392656"/>
            <a:ext cx="540000" cy="540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C872789-8452-4107-93B7-CC814EEF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554" y="3545056"/>
            <a:ext cx="540000" cy="5400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E11183D2-9521-429C-8538-FF4E286F02CC}"/>
              </a:ext>
            </a:extLst>
          </p:cNvPr>
          <p:cNvSpPr txBox="1"/>
          <p:nvPr/>
        </p:nvSpPr>
        <p:spPr>
          <a:xfrm>
            <a:off x="8571439" y="4109449"/>
            <a:ext cx="30936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Major Projects Portfolio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Client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 Register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 Dashboard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Write Ups/Downs</a:t>
            </a: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AC57DE6-91E7-4708-9DAA-0297ADA02B88}"/>
              </a:ext>
            </a:extLst>
          </p:cNvPr>
          <p:cNvCxnSpPr>
            <a:endCxn id="58" idx="2"/>
          </p:cNvCxnSpPr>
          <p:nvPr/>
        </p:nvCxnSpPr>
        <p:spPr>
          <a:xfrm flipH="1" flipV="1">
            <a:off x="7555923" y="2305542"/>
            <a:ext cx="834842" cy="779937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E4B9111-A026-45A8-9FAB-A7F05DE7C031}"/>
              </a:ext>
            </a:extLst>
          </p:cNvPr>
          <p:cNvCxnSpPr>
            <a:cxnSpLocks/>
            <a:endCxn id="97" idx="3"/>
          </p:cNvCxnSpPr>
          <p:nvPr/>
        </p:nvCxnSpPr>
        <p:spPr>
          <a:xfrm flipH="1">
            <a:off x="8178610" y="3849025"/>
            <a:ext cx="538346" cy="43017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B6D4CC5-3CA4-47CF-806B-787FAEAFD74E}"/>
              </a:ext>
            </a:extLst>
          </p:cNvPr>
          <p:cNvCxnSpPr/>
          <p:nvPr/>
        </p:nvCxnSpPr>
        <p:spPr>
          <a:xfrm>
            <a:off x="1754210" y="1340768"/>
            <a:ext cx="991621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3A5D6BF0-C5BF-4D13-BF85-15A4DCE50966}"/>
              </a:ext>
            </a:extLst>
          </p:cNvPr>
          <p:cNvSpPr txBox="1"/>
          <p:nvPr/>
        </p:nvSpPr>
        <p:spPr>
          <a:xfrm>
            <a:off x="94158" y="2592637"/>
            <a:ext cx="170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CC"/>
                </a:solidFill>
              </a:rPr>
              <a:t>Project Excellence Leads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7307E7C-CB04-419C-9AA8-01BEF89187F5}"/>
              </a:ext>
            </a:extLst>
          </p:cNvPr>
          <p:cNvCxnSpPr/>
          <p:nvPr/>
        </p:nvCxnSpPr>
        <p:spPr>
          <a:xfrm flipV="1">
            <a:off x="8605499" y="1498284"/>
            <a:ext cx="504599" cy="120113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88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983FE7-0BFF-462E-BCB1-E00568F1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8" y="130249"/>
            <a:ext cx="11178996" cy="40481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So what does it actually look like?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89BDDD5B-120A-4918-8CE9-577375EFDC9F}"/>
              </a:ext>
            </a:extLst>
          </p:cNvPr>
          <p:cNvSpPr txBox="1">
            <a:spLocks/>
          </p:cNvSpPr>
          <p:nvPr/>
        </p:nvSpPr>
        <p:spPr>
          <a:xfrm>
            <a:off x="1127448" y="5360599"/>
            <a:ext cx="10981220" cy="1497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Lets look at some examples.</a:t>
            </a:r>
            <a:endParaRPr lang="en-GB" sz="2600" dirty="0"/>
          </a:p>
          <a:p>
            <a:r>
              <a:rPr lang="en-GB" sz="2600" dirty="0"/>
              <a:t>Note for the eagle-eyed: The data shown in the following slides is randomised for sharing and bares no resemblance to Ramboll’s actual data.</a:t>
            </a:r>
          </a:p>
        </p:txBody>
      </p:sp>
      <p:sp>
        <p:nvSpPr>
          <p:cNvPr id="24" name="Subtitle 3">
            <a:extLst>
              <a:ext uri="{FF2B5EF4-FFF2-40B4-BE49-F238E27FC236}">
                <a16:creationId xmlns:a16="http://schemas.microsoft.com/office/drawing/2014/main" id="{775E3538-8EDB-4116-A2D1-775C342DC2EE}"/>
              </a:ext>
            </a:extLst>
          </p:cNvPr>
          <p:cNvSpPr txBox="1">
            <a:spLocks/>
          </p:cNvSpPr>
          <p:nvPr/>
        </p:nvSpPr>
        <p:spPr>
          <a:xfrm>
            <a:off x="1127448" y="889292"/>
            <a:ext cx="6912768" cy="4471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The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Cost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Revenue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Schedule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Contingency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Earned Value (fixed price projects)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Risks &amp;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/>
              <a:t>13 KPIs (financial &amp; non-financial)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C843D-B85F-4A49-9324-C0C439990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1448780"/>
            <a:ext cx="4375398" cy="251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9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983FE7-0BFF-462E-BCB1-E00568F1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88" y="130249"/>
            <a:ext cx="11178996" cy="40481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 delighted			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77B9C-E98D-4208-A386-30B7DD54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49" y="1846630"/>
            <a:ext cx="5026123" cy="3071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E9741-6C91-4066-9893-7D9F7DDD8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99858" flipH="1">
            <a:off x="10886666" y="2193755"/>
            <a:ext cx="1417333" cy="397579"/>
          </a:xfrm>
          <a:prstGeom prst="rect">
            <a:avLst/>
          </a:prstGeom>
        </p:spPr>
      </p:pic>
      <p:sp>
        <p:nvSpPr>
          <p:cNvPr id="8" name="Subtitle 3">
            <a:extLst>
              <a:ext uri="{FF2B5EF4-FFF2-40B4-BE49-F238E27FC236}">
                <a16:creationId xmlns:a16="http://schemas.microsoft.com/office/drawing/2014/main" id="{89BDDD5B-120A-4918-8CE9-577375EFDC9F}"/>
              </a:ext>
            </a:extLst>
          </p:cNvPr>
          <p:cNvSpPr txBox="1">
            <a:spLocks/>
          </p:cNvSpPr>
          <p:nvPr/>
        </p:nvSpPr>
        <p:spPr>
          <a:xfrm>
            <a:off x="7174050" y="716104"/>
            <a:ext cx="4592334" cy="143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Insight Cloud ‘understands’ portfolios of projects. It’s the ‘hub’ that connects everything.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F87E3-07CB-4A65-84A8-47DE521B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8" y="2686563"/>
            <a:ext cx="6586662" cy="29123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C3766-0067-4858-8BA9-2A9B73D55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77" y="940272"/>
            <a:ext cx="6724689" cy="23062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4FFF7F-C96C-4A1E-BBF8-474CC9B2D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44" y="5153422"/>
            <a:ext cx="716848" cy="661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33599E-AECF-40CB-84AB-96B8DBE3F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43" y="2798959"/>
            <a:ext cx="716848" cy="6617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FDE81-5FBB-477C-8435-BB148C627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2" y="5118592"/>
            <a:ext cx="1510560" cy="1317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52707E-DAB2-4F9D-AC8C-DFEB8ADA9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2484" y="4972421"/>
            <a:ext cx="859257" cy="830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82E48-EC66-4E6D-880F-1BE91CD93D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7714" y="5484275"/>
            <a:ext cx="859257" cy="830487"/>
          </a:xfrm>
          <a:prstGeom prst="rect">
            <a:avLst/>
          </a:prstGeom>
        </p:spPr>
      </p:pic>
      <p:sp>
        <p:nvSpPr>
          <p:cNvPr id="19" name="Subtitle 3">
            <a:extLst>
              <a:ext uri="{FF2B5EF4-FFF2-40B4-BE49-F238E27FC236}">
                <a16:creationId xmlns:a16="http://schemas.microsoft.com/office/drawing/2014/main" id="{1B2BC2C6-41A0-441B-B14E-CF6C9F3D2C3F}"/>
              </a:ext>
            </a:extLst>
          </p:cNvPr>
          <p:cNvSpPr txBox="1">
            <a:spLocks/>
          </p:cNvSpPr>
          <p:nvPr/>
        </p:nvSpPr>
        <p:spPr>
          <a:xfrm>
            <a:off x="6257025" y="6057326"/>
            <a:ext cx="3495352" cy="714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200" dirty="0"/>
              <a:t>Data connected from</a:t>
            </a:r>
          </a:p>
          <a:p>
            <a:pPr>
              <a:spcBef>
                <a:spcPts val="0"/>
              </a:spcBef>
            </a:pPr>
            <a:r>
              <a:rPr lang="en-GB" sz="2200" dirty="0"/>
              <a:t>other systems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BF4FBB-3CBA-4C67-B722-9643243D0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32307" flipH="1" flipV="1">
            <a:off x="8762322" y="6003743"/>
            <a:ext cx="636357" cy="335418"/>
          </a:xfrm>
          <a:prstGeom prst="rect">
            <a:avLst/>
          </a:prstGeom>
        </p:spPr>
      </p:pic>
      <p:sp>
        <p:nvSpPr>
          <p:cNvPr id="21" name="Subtitle 3">
            <a:extLst>
              <a:ext uri="{FF2B5EF4-FFF2-40B4-BE49-F238E27FC236}">
                <a16:creationId xmlns:a16="http://schemas.microsoft.com/office/drawing/2014/main" id="{21CF9C15-0FA9-48F7-9FBF-CCD3E88B97B1}"/>
              </a:ext>
            </a:extLst>
          </p:cNvPr>
          <p:cNvSpPr txBox="1">
            <a:spLocks/>
          </p:cNvSpPr>
          <p:nvPr/>
        </p:nvSpPr>
        <p:spPr>
          <a:xfrm>
            <a:off x="1022886" y="5652873"/>
            <a:ext cx="4513421" cy="11505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None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Excel™ workbooks … a few to 1,000’s bi-directionally connected (even the unstructured ones)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8F3ED1-3C02-4FDE-AEB9-E14CFF4F1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667" flipH="1" flipV="1">
            <a:off x="5216331" y="5690595"/>
            <a:ext cx="957427" cy="4477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61C0C6-F1D9-47BE-AFC4-D278BBBE376D}"/>
              </a:ext>
            </a:extLst>
          </p:cNvPr>
          <p:cNvGrpSpPr/>
          <p:nvPr/>
        </p:nvGrpSpPr>
        <p:grpSpPr>
          <a:xfrm>
            <a:off x="5879976" y="139323"/>
            <a:ext cx="1844758" cy="431480"/>
            <a:chOff x="4626124" y="159265"/>
            <a:chExt cx="1656152" cy="4374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21AAA8-8E75-472D-AE8F-E3632ADE144A}"/>
                </a:ext>
              </a:extLst>
            </p:cNvPr>
            <p:cNvSpPr/>
            <p:nvPr/>
          </p:nvSpPr>
          <p:spPr>
            <a:xfrm>
              <a:off x="4687732" y="169332"/>
              <a:ext cx="1532937" cy="392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0B32161-E132-4558-A439-314D1B224D1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26124" y="159265"/>
              <a:ext cx="1656152" cy="437401"/>
            </a:xfrm>
            <a:custGeom>
              <a:avLst/>
              <a:gdLst>
                <a:gd name="T0" fmla="*/ 545 w 1071"/>
                <a:gd name="T1" fmla="*/ 142 h 223"/>
                <a:gd name="T2" fmla="*/ 572 w 1071"/>
                <a:gd name="T3" fmla="*/ 118 h 223"/>
                <a:gd name="T4" fmla="*/ 132 w 1071"/>
                <a:gd name="T5" fmla="*/ 108 h 223"/>
                <a:gd name="T6" fmla="*/ 173 w 1071"/>
                <a:gd name="T7" fmla="*/ 92 h 223"/>
                <a:gd name="T8" fmla="*/ 568 w 1071"/>
                <a:gd name="T9" fmla="*/ 76 h 223"/>
                <a:gd name="T10" fmla="*/ 567 w 1071"/>
                <a:gd name="T11" fmla="*/ 99 h 223"/>
                <a:gd name="T12" fmla="*/ 296 w 1071"/>
                <a:gd name="T13" fmla="*/ 118 h 223"/>
                <a:gd name="T14" fmla="*/ 305 w 1071"/>
                <a:gd name="T15" fmla="*/ 138 h 223"/>
                <a:gd name="T16" fmla="*/ 240 w 1071"/>
                <a:gd name="T17" fmla="*/ 163 h 223"/>
                <a:gd name="T18" fmla="*/ 267 w 1071"/>
                <a:gd name="T19" fmla="*/ 63 h 223"/>
                <a:gd name="T20" fmla="*/ 333 w 1071"/>
                <a:gd name="T21" fmla="*/ 147 h 223"/>
                <a:gd name="T22" fmla="*/ 312 w 1071"/>
                <a:gd name="T23" fmla="*/ 156 h 223"/>
                <a:gd name="T24" fmla="*/ 1071 w 1071"/>
                <a:gd name="T25" fmla="*/ 177 h 223"/>
                <a:gd name="T26" fmla="*/ 799 w 1071"/>
                <a:gd name="T27" fmla="*/ 0 h 223"/>
                <a:gd name="T28" fmla="*/ 707 w 1071"/>
                <a:gd name="T29" fmla="*/ 76 h 223"/>
                <a:gd name="T30" fmla="*/ 670 w 1071"/>
                <a:gd name="T31" fmla="*/ 109 h 223"/>
                <a:gd name="T32" fmla="*/ 735 w 1071"/>
                <a:gd name="T33" fmla="*/ 109 h 223"/>
                <a:gd name="T34" fmla="*/ 759 w 1071"/>
                <a:gd name="T35" fmla="*/ 109 h 223"/>
                <a:gd name="T36" fmla="*/ 646 w 1071"/>
                <a:gd name="T37" fmla="*/ 109 h 223"/>
                <a:gd name="T38" fmla="*/ 712 w 1071"/>
                <a:gd name="T39" fmla="*/ 55 h 223"/>
                <a:gd name="T40" fmla="*/ 0 w 1071"/>
                <a:gd name="T41" fmla="*/ 46 h 223"/>
                <a:gd name="T42" fmla="*/ 1026 w 1071"/>
                <a:gd name="T43" fmla="*/ 223 h 223"/>
                <a:gd name="T44" fmla="*/ 453 w 1071"/>
                <a:gd name="T45" fmla="*/ 151 h 223"/>
                <a:gd name="T46" fmla="*/ 423 w 1071"/>
                <a:gd name="T47" fmla="*/ 136 h 223"/>
                <a:gd name="T48" fmla="*/ 393 w 1071"/>
                <a:gd name="T49" fmla="*/ 151 h 223"/>
                <a:gd name="T50" fmla="*/ 370 w 1071"/>
                <a:gd name="T51" fmla="*/ 66 h 223"/>
                <a:gd name="T52" fmla="*/ 424 w 1071"/>
                <a:gd name="T53" fmla="*/ 107 h 223"/>
                <a:gd name="T54" fmla="*/ 477 w 1071"/>
                <a:gd name="T55" fmla="*/ 66 h 223"/>
                <a:gd name="T56" fmla="*/ 600 w 1071"/>
                <a:gd name="T57" fmla="*/ 65 h 223"/>
                <a:gd name="T58" fmla="*/ 613 w 1071"/>
                <a:gd name="T59" fmla="*/ 133 h 223"/>
                <a:gd name="T60" fmla="*/ 522 w 1071"/>
                <a:gd name="T61" fmla="*/ 150 h 223"/>
                <a:gd name="T62" fmla="*/ 572 w 1071"/>
                <a:gd name="T63" fmla="*/ 56 h 223"/>
                <a:gd name="T64" fmla="*/ 157 w 1071"/>
                <a:gd name="T65" fmla="*/ 56 h 223"/>
                <a:gd name="T66" fmla="*/ 197 w 1071"/>
                <a:gd name="T67" fmla="*/ 91 h 223"/>
                <a:gd name="T68" fmla="*/ 196 w 1071"/>
                <a:gd name="T69" fmla="*/ 152 h 223"/>
                <a:gd name="T70" fmla="*/ 150 w 1071"/>
                <a:gd name="T71" fmla="*/ 128 h 223"/>
                <a:gd name="T72" fmla="*/ 120 w 1071"/>
                <a:gd name="T73" fmla="*/ 163 h 223"/>
                <a:gd name="T74" fmla="*/ 811 w 1071"/>
                <a:gd name="T75" fmla="*/ 162 h 223"/>
                <a:gd name="T76" fmla="*/ 811 w 1071"/>
                <a:gd name="T77" fmla="*/ 55 h 223"/>
                <a:gd name="T78" fmla="*/ 866 w 1071"/>
                <a:gd name="T79" fmla="*/ 141 h 223"/>
                <a:gd name="T80" fmla="*/ 811 w 1071"/>
                <a:gd name="T81" fmla="*/ 162 h 223"/>
                <a:gd name="T82" fmla="*/ 908 w 1071"/>
                <a:gd name="T83" fmla="*/ 67 h 223"/>
                <a:gd name="T84" fmla="*/ 931 w 1071"/>
                <a:gd name="T85" fmla="*/ 141 h 223"/>
                <a:gd name="T86" fmla="*/ 975 w 1071"/>
                <a:gd name="T87" fmla="*/ 16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23">
                  <a:moveTo>
                    <a:pt x="572" y="118"/>
                  </a:moveTo>
                  <a:cubicBezTo>
                    <a:pt x="545" y="118"/>
                    <a:pt x="545" y="118"/>
                    <a:pt x="545" y="118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73" y="142"/>
                    <a:pt x="573" y="142"/>
                    <a:pt x="573" y="142"/>
                  </a:cubicBezTo>
                  <a:cubicBezTo>
                    <a:pt x="583" y="142"/>
                    <a:pt x="590" y="138"/>
                    <a:pt x="590" y="130"/>
                  </a:cubicBezTo>
                  <a:cubicBezTo>
                    <a:pt x="590" y="123"/>
                    <a:pt x="584" y="118"/>
                    <a:pt x="572" y="118"/>
                  </a:cubicBezTo>
                  <a:moveTo>
                    <a:pt x="155" y="77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67" y="108"/>
                    <a:pt x="173" y="101"/>
                    <a:pt x="173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82"/>
                    <a:pt x="166" y="77"/>
                    <a:pt x="155" y="77"/>
                  </a:cubicBezTo>
                  <a:moveTo>
                    <a:pt x="584" y="88"/>
                  </a:moveTo>
                  <a:cubicBezTo>
                    <a:pt x="584" y="80"/>
                    <a:pt x="578" y="76"/>
                    <a:pt x="568" y="76"/>
                  </a:cubicBezTo>
                  <a:cubicBezTo>
                    <a:pt x="545" y="76"/>
                    <a:pt x="545" y="76"/>
                    <a:pt x="545" y="76"/>
                  </a:cubicBezTo>
                  <a:cubicBezTo>
                    <a:pt x="545" y="99"/>
                    <a:pt x="545" y="99"/>
                    <a:pt x="545" y="99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77" y="99"/>
                    <a:pt x="584" y="96"/>
                    <a:pt x="584" y="88"/>
                  </a:cubicBezTo>
                  <a:moveTo>
                    <a:pt x="266" y="118"/>
                  </a:moveTo>
                  <a:cubicBezTo>
                    <a:pt x="296" y="118"/>
                    <a:pt x="296" y="118"/>
                    <a:pt x="296" y="118"/>
                  </a:cubicBezTo>
                  <a:cubicBezTo>
                    <a:pt x="281" y="83"/>
                    <a:pt x="281" y="83"/>
                    <a:pt x="281" y="83"/>
                  </a:cubicBezTo>
                  <a:lnTo>
                    <a:pt x="266" y="118"/>
                  </a:lnTo>
                  <a:close/>
                  <a:moveTo>
                    <a:pt x="305" y="138"/>
                  </a:moveTo>
                  <a:cubicBezTo>
                    <a:pt x="258" y="138"/>
                    <a:pt x="258" y="138"/>
                    <a:pt x="258" y="138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8" y="161"/>
                    <a:pt x="245" y="163"/>
                    <a:pt x="240" y="163"/>
                  </a:cubicBezTo>
                  <a:cubicBezTo>
                    <a:pt x="234" y="163"/>
                    <a:pt x="229" y="159"/>
                    <a:pt x="229" y="153"/>
                  </a:cubicBezTo>
                  <a:cubicBezTo>
                    <a:pt x="229" y="151"/>
                    <a:pt x="229" y="149"/>
                    <a:pt x="230" y="147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70" y="58"/>
                    <a:pt x="274" y="54"/>
                    <a:pt x="282" y="54"/>
                  </a:cubicBezTo>
                  <a:cubicBezTo>
                    <a:pt x="289" y="54"/>
                    <a:pt x="293" y="58"/>
                    <a:pt x="296" y="63"/>
                  </a:cubicBezTo>
                  <a:cubicBezTo>
                    <a:pt x="333" y="147"/>
                    <a:pt x="333" y="147"/>
                    <a:pt x="333" y="147"/>
                  </a:cubicBezTo>
                  <a:cubicBezTo>
                    <a:pt x="334" y="149"/>
                    <a:pt x="334" y="151"/>
                    <a:pt x="334" y="153"/>
                  </a:cubicBezTo>
                  <a:cubicBezTo>
                    <a:pt x="334" y="159"/>
                    <a:pt x="329" y="163"/>
                    <a:pt x="323" y="163"/>
                  </a:cubicBezTo>
                  <a:cubicBezTo>
                    <a:pt x="318" y="163"/>
                    <a:pt x="314" y="161"/>
                    <a:pt x="312" y="156"/>
                  </a:cubicBezTo>
                  <a:lnTo>
                    <a:pt x="305" y="138"/>
                  </a:lnTo>
                  <a:close/>
                  <a:moveTo>
                    <a:pt x="1026" y="223"/>
                  </a:moveTo>
                  <a:cubicBezTo>
                    <a:pt x="1058" y="223"/>
                    <a:pt x="1071" y="209"/>
                    <a:pt x="1071" y="177"/>
                  </a:cubicBezTo>
                  <a:cubicBezTo>
                    <a:pt x="1071" y="46"/>
                    <a:pt x="1071" y="46"/>
                    <a:pt x="1071" y="46"/>
                  </a:cubicBezTo>
                  <a:cubicBezTo>
                    <a:pt x="1071" y="14"/>
                    <a:pt x="1058" y="0"/>
                    <a:pt x="1026" y="0"/>
                  </a:cubicBezTo>
                  <a:cubicBezTo>
                    <a:pt x="799" y="0"/>
                    <a:pt x="799" y="0"/>
                    <a:pt x="799" y="0"/>
                  </a:cubicBezTo>
                  <a:cubicBezTo>
                    <a:pt x="701" y="118"/>
                    <a:pt x="701" y="118"/>
                    <a:pt x="701" y="118"/>
                  </a:cubicBezTo>
                  <a:cubicBezTo>
                    <a:pt x="698" y="116"/>
                    <a:pt x="698" y="116"/>
                    <a:pt x="698" y="116"/>
                  </a:cubicBezTo>
                  <a:cubicBezTo>
                    <a:pt x="707" y="76"/>
                    <a:pt x="707" y="76"/>
                    <a:pt x="707" y="76"/>
                  </a:cubicBezTo>
                  <a:cubicBezTo>
                    <a:pt x="705" y="76"/>
                    <a:pt x="704" y="76"/>
                    <a:pt x="702" y="76"/>
                  </a:cubicBezTo>
                  <a:cubicBezTo>
                    <a:pt x="683" y="76"/>
                    <a:pt x="670" y="91"/>
                    <a:pt x="670" y="109"/>
                  </a:cubicBezTo>
                  <a:cubicBezTo>
                    <a:pt x="670" y="109"/>
                    <a:pt x="670" y="109"/>
                    <a:pt x="670" y="109"/>
                  </a:cubicBezTo>
                  <a:cubicBezTo>
                    <a:pt x="670" y="127"/>
                    <a:pt x="684" y="142"/>
                    <a:pt x="703" y="142"/>
                  </a:cubicBezTo>
                  <a:cubicBezTo>
                    <a:pt x="722" y="142"/>
                    <a:pt x="735" y="128"/>
                    <a:pt x="735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106"/>
                    <a:pt x="734" y="102"/>
                    <a:pt x="733" y="99"/>
                  </a:cubicBezTo>
                  <a:cubicBezTo>
                    <a:pt x="753" y="84"/>
                    <a:pt x="753" y="84"/>
                    <a:pt x="753" y="84"/>
                  </a:cubicBezTo>
                  <a:cubicBezTo>
                    <a:pt x="757" y="91"/>
                    <a:pt x="759" y="100"/>
                    <a:pt x="759" y="109"/>
                  </a:cubicBezTo>
                  <a:cubicBezTo>
                    <a:pt x="759" y="109"/>
                    <a:pt x="759" y="109"/>
                    <a:pt x="759" y="109"/>
                  </a:cubicBezTo>
                  <a:cubicBezTo>
                    <a:pt x="759" y="139"/>
                    <a:pt x="735" y="164"/>
                    <a:pt x="702" y="164"/>
                  </a:cubicBezTo>
                  <a:cubicBezTo>
                    <a:pt x="669" y="164"/>
                    <a:pt x="646" y="140"/>
                    <a:pt x="646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79"/>
                    <a:pt x="670" y="54"/>
                    <a:pt x="703" y="54"/>
                  </a:cubicBezTo>
                  <a:cubicBezTo>
                    <a:pt x="706" y="54"/>
                    <a:pt x="709" y="54"/>
                    <a:pt x="712" y="55"/>
                  </a:cubicBezTo>
                  <a:cubicBezTo>
                    <a:pt x="724" y="0"/>
                    <a:pt x="724" y="0"/>
                    <a:pt x="7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3" y="0"/>
                    <a:pt x="0" y="14"/>
                    <a:pt x="0" y="4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09"/>
                    <a:pt x="13" y="223"/>
                    <a:pt x="45" y="223"/>
                  </a:cubicBezTo>
                  <a:lnTo>
                    <a:pt x="1026" y="223"/>
                  </a:lnTo>
                  <a:close/>
                  <a:moveTo>
                    <a:pt x="477" y="151"/>
                  </a:moveTo>
                  <a:cubicBezTo>
                    <a:pt x="477" y="159"/>
                    <a:pt x="472" y="163"/>
                    <a:pt x="465" y="163"/>
                  </a:cubicBezTo>
                  <a:cubicBezTo>
                    <a:pt x="458" y="163"/>
                    <a:pt x="453" y="159"/>
                    <a:pt x="453" y="151"/>
                  </a:cubicBezTo>
                  <a:cubicBezTo>
                    <a:pt x="453" y="98"/>
                    <a:pt x="453" y="98"/>
                    <a:pt x="453" y="98"/>
                  </a:cubicBezTo>
                  <a:cubicBezTo>
                    <a:pt x="433" y="130"/>
                    <a:pt x="433" y="130"/>
                    <a:pt x="433" y="130"/>
                  </a:cubicBezTo>
                  <a:cubicBezTo>
                    <a:pt x="431" y="134"/>
                    <a:pt x="428" y="136"/>
                    <a:pt x="423" y="136"/>
                  </a:cubicBezTo>
                  <a:cubicBezTo>
                    <a:pt x="419" y="136"/>
                    <a:pt x="416" y="134"/>
                    <a:pt x="413" y="130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151"/>
                    <a:pt x="393" y="151"/>
                    <a:pt x="393" y="151"/>
                  </a:cubicBezTo>
                  <a:cubicBezTo>
                    <a:pt x="393" y="159"/>
                    <a:pt x="388" y="163"/>
                    <a:pt x="382" y="163"/>
                  </a:cubicBezTo>
                  <a:cubicBezTo>
                    <a:pt x="375" y="163"/>
                    <a:pt x="370" y="159"/>
                    <a:pt x="370" y="151"/>
                  </a:cubicBezTo>
                  <a:cubicBezTo>
                    <a:pt x="370" y="66"/>
                    <a:pt x="370" y="66"/>
                    <a:pt x="370" y="66"/>
                  </a:cubicBezTo>
                  <a:cubicBezTo>
                    <a:pt x="370" y="59"/>
                    <a:pt x="377" y="55"/>
                    <a:pt x="383" y="55"/>
                  </a:cubicBezTo>
                  <a:cubicBezTo>
                    <a:pt x="389" y="55"/>
                    <a:pt x="393" y="57"/>
                    <a:pt x="396" y="62"/>
                  </a:cubicBezTo>
                  <a:cubicBezTo>
                    <a:pt x="424" y="107"/>
                    <a:pt x="424" y="107"/>
                    <a:pt x="424" y="107"/>
                  </a:cubicBezTo>
                  <a:cubicBezTo>
                    <a:pt x="451" y="62"/>
                    <a:pt x="451" y="62"/>
                    <a:pt x="451" y="62"/>
                  </a:cubicBezTo>
                  <a:cubicBezTo>
                    <a:pt x="454" y="57"/>
                    <a:pt x="458" y="55"/>
                    <a:pt x="464" y="55"/>
                  </a:cubicBezTo>
                  <a:cubicBezTo>
                    <a:pt x="470" y="55"/>
                    <a:pt x="477" y="59"/>
                    <a:pt x="477" y="66"/>
                  </a:cubicBezTo>
                  <a:lnTo>
                    <a:pt x="477" y="151"/>
                  </a:lnTo>
                  <a:close/>
                  <a:moveTo>
                    <a:pt x="572" y="56"/>
                  </a:moveTo>
                  <a:cubicBezTo>
                    <a:pt x="584" y="56"/>
                    <a:pt x="594" y="59"/>
                    <a:pt x="600" y="65"/>
                  </a:cubicBezTo>
                  <a:cubicBezTo>
                    <a:pt x="605" y="70"/>
                    <a:pt x="607" y="76"/>
                    <a:pt x="607" y="83"/>
                  </a:cubicBezTo>
                  <a:cubicBezTo>
                    <a:pt x="607" y="96"/>
                    <a:pt x="601" y="102"/>
                    <a:pt x="593" y="107"/>
                  </a:cubicBezTo>
                  <a:cubicBezTo>
                    <a:pt x="605" y="111"/>
                    <a:pt x="613" y="118"/>
                    <a:pt x="613" y="133"/>
                  </a:cubicBezTo>
                  <a:cubicBezTo>
                    <a:pt x="613" y="153"/>
                    <a:pt x="597" y="162"/>
                    <a:pt x="573" y="162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27" y="162"/>
                    <a:pt x="522" y="158"/>
                    <a:pt x="522" y="150"/>
                  </a:cubicBezTo>
                  <a:cubicBezTo>
                    <a:pt x="522" y="68"/>
                    <a:pt x="522" y="68"/>
                    <a:pt x="522" y="68"/>
                  </a:cubicBezTo>
                  <a:cubicBezTo>
                    <a:pt x="522" y="60"/>
                    <a:pt x="527" y="56"/>
                    <a:pt x="534" y="56"/>
                  </a:cubicBezTo>
                  <a:lnTo>
                    <a:pt x="572" y="56"/>
                  </a:lnTo>
                  <a:close/>
                  <a:moveTo>
                    <a:pt x="108" y="68"/>
                  </a:moveTo>
                  <a:cubicBezTo>
                    <a:pt x="108" y="60"/>
                    <a:pt x="113" y="56"/>
                    <a:pt x="120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71" y="56"/>
                    <a:pt x="181" y="60"/>
                    <a:pt x="188" y="67"/>
                  </a:cubicBezTo>
                  <a:cubicBezTo>
                    <a:pt x="194" y="73"/>
                    <a:pt x="197" y="81"/>
                    <a:pt x="197" y="91"/>
                  </a:cubicBezTo>
                  <a:cubicBezTo>
                    <a:pt x="197" y="91"/>
                    <a:pt x="197" y="91"/>
                    <a:pt x="197" y="91"/>
                  </a:cubicBezTo>
                  <a:cubicBezTo>
                    <a:pt x="197" y="108"/>
                    <a:pt x="189" y="118"/>
                    <a:pt x="176" y="124"/>
                  </a:cubicBezTo>
                  <a:cubicBezTo>
                    <a:pt x="192" y="143"/>
                    <a:pt x="192" y="143"/>
                    <a:pt x="192" y="143"/>
                  </a:cubicBezTo>
                  <a:cubicBezTo>
                    <a:pt x="194" y="146"/>
                    <a:pt x="196" y="148"/>
                    <a:pt x="196" y="152"/>
                  </a:cubicBezTo>
                  <a:cubicBezTo>
                    <a:pt x="196" y="158"/>
                    <a:pt x="190" y="163"/>
                    <a:pt x="184" y="163"/>
                  </a:cubicBezTo>
                  <a:cubicBezTo>
                    <a:pt x="179" y="163"/>
                    <a:pt x="176" y="161"/>
                    <a:pt x="173" y="157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9"/>
                    <a:pt x="127" y="163"/>
                    <a:pt x="120" y="163"/>
                  </a:cubicBezTo>
                  <a:cubicBezTo>
                    <a:pt x="113" y="163"/>
                    <a:pt x="108" y="159"/>
                    <a:pt x="108" y="151"/>
                  </a:cubicBezTo>
                  <a:lnTo>
                    <a:pt x="108" y="68"/>
                  </a:lnTo>
                  <a:close/>
                  <a:moveTo>
                    <a:pt x="811" y="162"/>
                  </a:moveTo>
                  <a:cubicBezTo>
                    <a:pt x="804" y="162"/>
                    <a:pt x="799" y="158"/>
                    <a:pt x="799" y="150"/>
                  </a:cubicBezTo>
                  <a:cubicBezTo>
                    <a:pt x="799" y="67"/>
                    <a:pt x="799" y="67"/>
                    <a:pt x="799" y="67"/>
                  </a:cubicBezTo>
                  <a:cubicBezTo>
                    <a:pt x="799" y="59"/>
                    <a:pt x="804" y="55"/>
                    <a:pt x="811" y="55"/>
                  </a:cubicBezTo>
                  <a:cubicBezTo>
                    <a:pt x="818" y="55"/>
                    <a:pt x="823" y="59"/>
                    <a:pt x="823" y="67"/>
                  </a:cubicBezTo>
                  <a:cubicBezTo>
                    <a:pt x="823" y="141"/>
                    <a:pt x="823" y="141"/>
                    <a:pt x="823" y="141"/>
                  </a:cubicBezTo>
                  <a:cubicBezTo>
                    <a:pt x="866" y="141"/>
                    <a:pt x="866" y="141"/>
                    <a:pt x="866" y="141"/>
                  </a:cubicBezTo>
                  <a:cubicBezTo>
                    <a:pt x="872" y="141"/>
                    <a:pt x="877" y="145"/>
                    <a:pt x="877" y="152"/>
                  </a:cubicBezTo>
                  <a:cubicBezTo>
                    <a:pt x="877" y="158"/>
                    <a:pt x="872" y="162"/>
                    <a:pt x="866" y="162"/>
                  </a:cubicBezTo>
                  <a:lnTo>
                    <a:pt x="811" y="162"/>
                  </a:lnTo>
                  <a:close/>
                  <a:moveTo>
                    <a:pt x="919" y="162"/>
                  </a:moveTo>
                  <a:cubicBezTo>
                    <a:pt x="913" y="162"/>
                    <a:pt x="908" y="158"/>
                    <a:pt x="908" y="150"/>
                  </a:cubicBezTo>
                  <a:cubicBezTo>
                    <a:pt x="908" y="67"/>
                    <a:pt x="908" y="67"/>
                    <a:pt x="908" y="67"/>
                  </a:cubicBezTo>
                  <a:cubicBezTo>
                    <a:pt x="908" y="59"/>
                    <a:pt x="913" y="55"/>
                    <a:pt x="919" y="55"/>
                  </a:cubicBezTo>
                  <a:cubicBezTo>
                    <a:pt x="926" y="55"/>
                    <a:pt x="931" y="59"/>
                    <a:pt x="931" y="67"/>
                  </a:cubicBezTo>
                  <a:cubicBezTo>
                    <a:pt x="931" y="141"/>
                    <a:pt x="931" y="141"/>
                    <a:pt x="931" y="141"/>
                  </a:cubicBezTo>
                  <a:cubicBezTo>
                    <a:pt x="975" y="141"/>
                    <a:pt x="975" y="141"/>
                    <a:pt x="975" y="141"/>
                  </a:cubicBezTo>
                  <a:cubicBezTo>
                    <a:pt x="981" y="141"/>
                    <a:pt x="985" y="145"/>
                    <a:pt x="985" y="152"/>
                  </a:cubicBezTo>
                  <a:cubicBezTo>
                    <a:pt x="985" y="158"/>
                    <a:pt x="981" y="162"/>
                    <a:pt x="975" y="162"/>
                  </a:cubicBezTo>
                  <a:lnTo>
                    <a:pt x="919" y="162"/>
                  </a:lnTo>
                  <a:close/>
                </a:path>
              </a:pathLst>
            </a:custGeom>
            <a:solidFill>
              <a:srgbClr val="009D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endParaRPr kumimoji="0" lang="da-DK" sz="1800" b="0" i="0" u="none" strike="noStrike" kern="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/>
                <a:ea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8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4165B893-4EA0-4BC2-A66E-049F2104BF76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2"/>
            </p:custDataLst>
          </p:nvPr>
        </p:nvPicPr>
        <p:blipFill rotWithShape="1">
          <a:blip r:embed="rId5"/>
          <a:srcRect l="13715" t="19049" r="2353" b="10103"/>
          <a:stretch/>
        </p:blipFill>
        <p:spPr>
          <a:xfrm>
            <a:off x="2204" y="0"/>
            <a:ext cx="12190378" cy="6860012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8DC9C8C-3AB0-463C-B11D-49E3AAA5513C}"/>
              </a:ext>
            </a:extLst>
          </p:cNvPr>
          <p:cNvSpPr txBox="1">
            <a:spLocks/>
          </p:cNvSpPr>
          <p:nvPr/>
        </p:nvSpPr>
        <p:spPr bwMode="auto">
          <a:xfrm>
            <a:off x="800532" y="539698"/>
            <a:ext cx="10011991" cy="4725505"/>
          </a:xfrm>
          <a:prstGeom prst="roundRect">
            <a:avLst>
              <a:gd name="adj" fmla="val 2108"/>
            </a:avLst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19966" tIns="228547" rIns="319966" bIns="179958" numCol="1" spcCol="36000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342900" eaLnBrk="0" hangingPunct="0">
              <a:spcBef>
                <a:spcPts val="0"/>
              </a:spcBef>
              <a:spcAft>
                <a:spcPts val="1067"/>
              </a:spcAft>
              <a:buFontTx/>
              <a:buNone/>
              <a:tabLst/>
              <a:defRPr sz="1600">
                <a:ea typeface="ＭＳ Ｐゴシック" pitchFamily="-111" charset="-128"/>
                <a:cs typeface="ＭＳ Ｐゴシック" pitchFamily="-111" charset="-128"/>
              </a:defRPr>
            </a:lvl1pPr>
            <a:lvl2pPr marL="251975" indent="-251975" defTabSz="342900">
              <a:spcBef>
                <a:spcPts val="0"/>
              </a:spcBef>
              <a:spcAft>
                <a:spcPts val="600"/>
              </a:spcAft>
              <a:buFont typeface="Arial" pitchFamily="34" charset="0"/>
              <a:defRPr sz="1400" baseline="0">
                <a:ea typeface="ＭＳ Ｐゴシック" pitchFamily="-111" charset="-128"/>
              </a:defRPr>
            </a:lvl2pPr>
            <a:lvl3pPr marL="647936" indent="-189000" defTabSz="342900">
              <a:spcAft>
                <a:spcPts val="600"/>
              </a:spcAft>
              <a:buFont typeface="Arial" pitchFamily="34" charset="0"/>
              <a:defRPr sz="1400">
                <a:ea typeface="ＭＳ Ｐゴシック" pitchFamily="-111" charset="-128"/>
              </a:defRPr>
            </a:lvl3pPr>
            <a:lvl4pPr marL="1040513" indent="-214313" defTabSz="342900">
              <a:spcAft>
                <a:spcPts val="900"/>
              </a:spcAft>
              <a:buFont typeface="Arial" pitchFamily="34" charset="0"/>
              <a:defRPr sz="800">
                <a:ea typeface="ＭＳ Ｐゴシック" pitchFamily="-111" charset="-128"/>
              </a:defRPr>
            </a:lvl4pPr>
            <a:lvl5pPr marL="1275413" indent="-214313" defTabSz="342900">
              <a:lnSpc>
                <a:spcPct val="100000"/>
              </a:lnSpc>
              <a:spcAft>
                <a:spcPts val="900"/>
              </a:spcAft>
              <a:buChar char="•"/>
              <a:defRPr sz="800">
                <a:ea typeface="ＭＳ Ｐゴシック" pitchFamily="-111" charset="-128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>
                <a:solidFill>
                  <a:schemeClr val="tx1"/>
                </a:solidFill>
              </a:defRPr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>
                <a:solidFill>
                  <a:schemeClr val="tx1"/>
                </a:solidFill>
              </a:defRPr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>
              <a:defRPr/>
            </a:pPr>
            <a:r>
              <a:rPr lang="en-GB" sz="2400" b="1" cap="all" dirty="0">
                <a:solidFill>
                  <a:srgbClr val="333333"/>
                </a:solidFill>
                <a:effectLst>
                  <a:outerShdw blurRad="660400" dist="50800" dir="3600000" sx="102000" sy="102000" algn="ctr" rotWithShape="0">
                    <a:srgbClr val="FFFFFF">
                      <a:alpha val="40000"/>
                    </a:srgbClr>
                  </a:outerShdw>
                </a:effectLst>
              </a:rPr>
              <a:t>Ramboll in brief</a:t>
            </a:r>
            <a:endParaRPr lang="en-GB" sz="2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B79C0-427C-481B-A6C9-95F81AB8F9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36732-689A-4472-9554-4B058CABB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421AFA-3AE7-4CEA-BC9B-447859BED57B}" type="slidenum">
              <a:rPr lang="en-GB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C22479-E072-4EDF-B23D-60ED910E299E}"/>
              </a:ext>
            </a:extLst>
          </p:cNvPr>
          <p:cNvSpPr txBox="1">
            <a:spLocks/>
          </p:cNvSpPr>
          <p:nvPr/>
        </p:nvSpPr>
        <p:spPr bwMode="auto">
          <a:xfrm>
            <a:off x="5703690" y="1792384"/>
            <a:ext cx="3652351" cy="33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endParaRPr lang="en-GB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47DC02-959D-4F9B-904B-96E9DB49F6AE}"/>
              </a:ext>
            </a:extLst>
          </p:cNvPr>
          <p:cNvSpPr txBox="1"/>
          <p:nvPr/>
        </p:nvSpPr>
        <p:spPr bwMode="auto">
          <a:xfrm>
            <a:off x="1119390" y="1792385"/>
            <a:ext cx="8354231" cy="3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Independent engineering and  design consultancy  and provider of project management consultancy</a:t>
            </a:r>
          </a:p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Founded 1945 in Denmark</a:t>
            </a:r>
          </a:p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15,000 experts</a:t>
            </a:r>
          </a:p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Close to 300 offices in 35 countries</a:t>
            </a:r>
          </a:p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Particularly strong presence in the Nordics, the UK, North America, Continental Europe, Middle East and Asia Pacific</a:t>
            </a:r>
          </a:p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EUR 1.5 billion revenue</a:t>
            </a:r>
          </a:p>
          <a:p>
            <a:pPr marL="800100" lvl="1" indent="-342900">
              <a:spcAft>
                <a:spcPts val="600"/>
              </a:spcAft>
              <a:buClr>
                <a:srgbClr val="FF944D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Owned by </a:t>
            </a:r>
            <a:r>
              <a:rPr lang="en-GB" sz="2000" dirty="0" err="1"/>
              <a:t>Rambøll</a:t>
            </a:r>
            <a:r>
              <a:rPr lang="en-GB" sz="2000" dirty="0"/>
              <a:t> </a:t>
            </a:r>
            <a:r>
              <a:rPr lang="en-GB" sz="2000" dirty="0" err="1"/>
              <a:t>Fonden</a:t>
            </a:r>
            <a:r>
              <a:rPr lang="en-GB" sz="2000" dirty="0"/>
              <a:t> – The Ramboll Foundation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56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578A-9B27-46CC-A957-833A4EB9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Views at Project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55EE-D7E9-4F91-9814-F6E4C340AA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30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E9E06-55F0-4578-8236-329D03DB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" y="728269"/>
            <a:ext cx="6651020" cy="5727592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C258D-0C86-4767-87F6-6617E4A20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62" y="3292676"/>
            <a:ext cx="5061631" cy="3555452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FF3B4-1DCC-41EF-831F-6FD62A0E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097114"/>
            <a:ext cx="7139459" cy="5502079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</p:spTree>
    <p:extLst>
      <p:ext uri="{BB962C8B-B14F-4D97-AF65-F5344CB8AC3E}">
        <p14:creationId xmlns:p14="http://schemas.microsoft.com/office/powerpoint/2010/main" val="15301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D00D-C080-4DEC-A055-9AA58307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Views at Senior Leadership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E2ECE-1FE6-41D5-A6F5-B2022A9BE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31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A528E-D342-4F69-9AF0-16B7DBD7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3" y="1448780"/>
            <a:ext cx="10272465" cy="3106368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62A2F-4569-426E-AD72-2DB2986E4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2636912"/>
            <a:ext cx="9732404" cy="4181537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0C224-B6F2-4100-8C95-8ACB54D14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1160748"/>
            <a:ext cx="5195900" cy="2603904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6717D69E-D6FE-435D-83CF-025BABB8F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708845"/>
            <a:ext cx="11089232" cy="490559"/>
          </a:xfrm>
        </p:spPr>
        <p:txBody>
          <a:bodyPr>
            <a:normAutofit/>
          </a:bodyPr>
          <a:lstStyle/>
          <a:p>
            <a:r>
              <a:rPr lang="en-GB" dirty="0"/>
              <a:t>…to Board level reports that can be written to PowerPoint or PDF in minutes.</a:t>
            </a:r>
          </a:p>
        </p:txBody>
      </p:sp>
    </p:spTree>
    <p:extLst>
      <p:ext uri="{BB962C8B-B14F-4D97-AF65-F5344CB8AC3E}">
        <p14:creationId xmlns:p14="http://schemas.microsoft.com/office/powerpoint/2010/main" val="273235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6EB5-0466-46CB-8EA9-6E53ADDF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3" y="-10877"/>
            <a:ext cx="12172617" cy="615817"/>
          </a:xfrm>
        </p:spPr>
        <p:txBody>
          <a:bodyPr/>
          <a:lstStyle/>
          <a:p>
            <a:r>
              <a:rPr lang="en-GB" dirty="0"/>
              <a:t>Lessons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B75A5-8E44-48D2-84EA-00D87BDC37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21D1EAC0-E5D8-4077-BA8C-AD2B4F6C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729" y="1484784"/>
            <a:ext cx="3626027" cy="9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Engage stakeholders from the start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CE3BE9C9-988E-4127-B7C9-C762F3BFE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2972949"/>
            <a:ext cx="3771801" cy="11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Think about people, process AND technology at the same time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202A443-7893-4232-8ED2-7A08C8F79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4327606"/>
            <a:ext cx="3960440" cy="174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Challenge tech vendors. How they will meet unique needs and cope with inevitable change?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7A724E9-1F8F-4A10-8F53-4B9F05FD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726" y="1433235"/>
            <a:ext cx="4237709" cy="11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We’ve been conditioned to treat spreadsheets as the pariah</a:t>
            </a:r>
            <a:r>
              <a:rPr lang="en-US" altLang="en-US" sz="2400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that’s no longer justified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85C1BD5B-32B4-40F4-8D3F-E572C434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726" y="2912701"/>
            <a:ext cx="4557734" cy="124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Have the courage to initiate change … it’s often a battle, but the gains are significant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166871B4-F2C7-4C6C-9912-AE74E530D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726" y="4310107"/>
            <a:ext cx="4638667" cy="174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out the strategy, but look for incremental improvements along the journey … be aware IT disruption is a double-edge sword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0D19591F-17BB-40EE-8C82-46B52D05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931" y="1659297"/>
            <a:ext cx="1566325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3074" name="Picture 2" descr="Image result for graduate icon">
            <a:hlinkClick r:id="rId2"/>
            <a:extLst>
              <a:ext uri="{FF2B5EF4-FFF2-40B4-BE49-F238E27FC236}">
                <a16:creationId xmlns:a16="http://schemas.microsoft.com/office/drawing/2014/main" id="{D11D3DD5-C540-4A12-96A7-D95B50FF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60" y="1511874"/>
            <a:ext cx="553727" cy="5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 result for graduate icon">
            <a:hlinkClick r:id="rId2"/>
            <a:extLst>
              <a:ext uri="{FF2B5EF4-FFF2-40B4-BE49-F238E27FC236}">
                <a16:creationId xmlns:a16="http://schemas.microsoft.com/office/drawing/2014/main" id="{806D66C6-D26E-49EC-9356-375999AD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60" y="3028328"/>
            <a:ext cx="553727" cy="5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graduate icon">
            <a:hlinkClick r:id="rId2"/>
            <a:extLst>
              <a:ext uri="{FF2B5EF4-FFF2-40B4-BE49-F238E27FC236}">
                <a16:creationId xmlns:a16="http://schemas.microsoft.com/office/drawing/2014/main" id="{DEFBC8FD-2E2A-452E-AB72-159E6480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60" y="4385312"/>
            <a:ext cx="553727" cy="5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graduate icon">
            <a:hlinkClick r:id="rId2"/>
            <a:extLst>
              <a:ext uri="{FF2B5EF4-FFF2-40B4-BE49-F238E27FC236}">
                <a16:creationId xmlns:a16="http://schemas.microsoft.com/office/drawing/2014/main" id="{6BD6B72F-BDE8-46E9-A6DF-9EA34B59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3" y="1549246"/>
            <a:ext cx="553727" cy="5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graduate icon">
            <a:hlinkClick r:id="rId2"/>
            <a:extLst>
              <a:ext uri="{FF2B5EF4-FFF2-40B4-BE49-F238E27FC236}">
                <a16:creationId xmlns:a16="http://schemas.microsoft.com/office/drawing/2014/main" id="{E7DF7938-A30A-4092-B09D-ADD1174F3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3" y="3065700"/>
            <a:ext cx="553727" cy="5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graduate icon">
            <a:hlinkClick r:id="rId2"/>
            <a:extLst>
              <a:ext uri="{FF2B5EF4-FFF2-40B4-BE49-F238E27FC236}">
                <a16:creationId xmlns:a16="http://schemas.microsoft.com/office/drawing/2014/main" id="{B3BA85C7-75D2-4A2A-9087-4CB22C53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3" y="4422684"/>
            <a:ext cx="553727" cy="5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75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06EB5-0466-46CB-8EA9-6E53ADDF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760" y="-10877"/>
            <a:ext cx="3354626" cy="615817"/>
          </a:xfrm>
        </p:spPr>
        <p:txBody>
          <a:bodyPr/>
          <a:lstStyle/>
          <a:p>
            <a:r>
              <a:rPr lang="en-GB" dirty="0"/>
              <a:t>- Benefits Recap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B75A5-8E44-48D2-84EA-00D87BDC37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33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B46884-A42E-4B49-8072-DE70336BF5AE}"/>
              </a:ext>
            </a:extLst>
          </p:cNvPr>
          <p:cNvGrpSpPr/>
          <p:nvPr/>
        </p:nvGrpSpPr>
        <p:grpSpPr>
          <a:xfrm>
            <a:off x="4159538" y="102272"/>
            <a:ext cx="1844758" cy="431480"/>
            <a:chOff x="4626124" y="159265"/>
            <a:chExt cx="1656152" cy="4374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FBEE02-5083-4157-9AD6-010F1A16FFB0}"/>
                </a:ext>
              </a:extLst>
            </p:cNvPr>
            <p:cNvSpPr/>
            <p:nvPr/>
          </p:nvSpPr>
          <p:spPr>
            <a:xfrm>
              <a:off x="4687732" y="169332"/>
              <a:ext cx="1532937" cy="392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8BF6D89-564D-4438-BC8F-3CFF1AF202E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26124" y="159265"/>
              <a:ext cx="1656152" cy="437401"/>
            </a:xfrm>
            <a:custGeom>
              <a:avLst/>
              <a:gdLst>
                <a:gd name="T0" fmla="*/ 545 w 1071"/>
                <a:gd name="T1" fmla="*/ 142 h 223"/>
                <a:gd name="T2" fmla="*/ 572 w 1071"/>
                <a:gd name="T3" fmla="*/ 118 h 223"/>
                <a:gd name="T4" fmla="*/ 132 w 1071"/>
                <a:gd name="T5" fmla="*/ 108 h 223"/>
                <a:gd name="T6" fmla="*/ 173 w 1071"/>
                <a:gd name="T7" fmla="*/ 92 h 223"/>
                <a:gd name="T8" fmla="*/ 568 w 1071"/>
                <a:gd name="T9" fmla="*/ 76 h 223"/>
                <a:gd name="T10" fmla="*/ 567 w 1071"/>
                <a:gd name="T11" fmla="*/ 99 h 223"/>
                <a:gd name="T12" fmla="*/ 296 w 1071"/>
                <a:gd name="T13" fmla="*/ 118 h 223"/>
                <a:gd name="T14" fmla="*/ 305 w 1071"/>
                <a:gd name="T15" fmla="*/ 138 h 223"/>
                <a:gd name="T16" fmla="*/ 240 w 1071"/>
                <a:gd name="T17" fmla="*/ 163 h 223"/>
                <a:gd name="T18" fmla="*/ 267 w 1071"/>
                <a:gd name="T19" fmla="*/ 63 h 223"/>
                <a:gd name="T20" fmla="*/ 333 w 1071"/>
                <a:gd name="T21" fmla="*/ 147 h 223"/>
                <a:gd name="T22" fmla="*/ 312 w 1071"/>
                <a:gd name="T23" fmla="*/ 156 h 223"/>
                <a:gd name="T24" fmla="*/ 1071 w 1071"/>
                <a:gd name="T25" fmla="*/ 177 h 223"/>
                <a:gd name="T26" fmla="*/ 799 w 1071"/>
                <a:gd name="T27" fmla="*/ 0 h 223"/>
                <a:gd name="T28" fmla="*/ 707 w 1071"/>
                <a:gd name="T29" fmla="*/ 76 h 223"/>
                <a:gd name="T30" fmla="*/ 670 w 1071"/>
                <a:gd name="T31" fmla="*/ 109 h 223"/>
                <a:gd name="T32" fmla="*/ 735 w 1071"/>
                <a:gd name="T33" fmla="*/ 109 h 223"/>
                <a:gd name="T34" fmla="*/ 759 w 1071"/>
                <a:gd name="T35" fmla="*/ 109 h 223"/>
                <a:gd name="T36" fmla="*/ 646 w 1071"/>
                <a:gd name="T37" fmla="*/ 109 h 223"/>
                <a:gd name="T38" fmla="*/ 712 w 1071"/>
                <a:gd name="T39" fmla="*/ 55 h 223"/>
                <a:gd name="T40" fmla="*/ 0 w 1071"/>
                <a:gd name="T41" fmla="*/ 46 h 223"/>
                <a:gd name="T42" fmla="*/ 1026 w 1071"/>
                <a:gd name="T43" fmla="*/ 223 h 223"/>
                <a:gd name="T44" fmla="*/ 453 w 1071"/>
                <a:gd name="T45" fmla="*/ 151 h 223"/>
                <a:gd name="T46" fmla="*/ 423 w 1071"/>
                <a:gd name="T47" fmla="*/ 136 h 223"/>
                <a:gd name="T48" fmla="*/ 393 w 1071"/>
                <a:gd name="T49" fmla="*/ 151 h 223"/>
                <a:gd name="T50" fmla="*/ 370 w 1071"/>
                <a:gd name="T51" fmla="*/ 66 h 223"/>
                <a:gd name="T52" fmla="*/ 424 w 1071"/>
                <a:gd name="T53" fmla="*/ 107 h 223"/>
                <a:gd name="T54" fmla="*/ 477 w 1071"/>
                <a:gd name="T55" fmla="*/ 66 h 223"/>
                <a:gd name="T56" fmla="*/ 600 w 1071"/>
                <a:gd name="T57" fmla="*/ 65 h 223"/>
                <a:gd name="T58" fmla="*/ 613 w 1071"/>
                <a:gd name="T59" fmla="*/ 133 h 223"/>
                <a:gd name="T60" fmla="*/ 522 w 1071"/>
                <a:gd name="T61" fmla="*/ 150 h 223"/>
                <a:gd name="T62" fmla="*/ 572 w 1071"/>
                <a:gd name="T63" fmla="*/ 56 h 223"/>
                <a:gd name="T64" fmla="*/ 157 w 1071"/>
                <a:gd name="T65" fmla="*/ 56 h 223"/>
                <a:gd name="T66" fmla="*/ 197 w 1071"/>
                <a:gd name="T67" fmla="*/ 91 h 223"/>
                <a:gd name="T68" fmla="*/ 196 w 1071"/>
                <a:gd name="T69" fmla="*/ 152 h 223"/>
                <a:gd name="T70" fmla="*/ 150 w 1071"/>
                <a:gd name="T71" fmla="*/ 128 h 223"/>
                <a:gd name="T72" fmla="*/ 120 w 1071"/>
                <a:gd name="T73" fmla="*/ 163 h 223"/>
                <a:gd name="T74" fmla="*/ 811 w 1071"/>
                <a:gd name="T75" fmla="*/ 162 h 223"/>
                <a:gd name="T76" fmla="*/ 811 w 1071"/>
                <a:gd name="T77" fmla="*/ 55 h 223"/>
                <a:gd name="T78" fmla="*/ 866 w 1071"/>
                <a:gd name="T79" fmla="*/ 141 h 223"/>
                <a:gd name="T80" fmla="*/ 811 w 1071"/>
                <a:gd name="T81" fmla="*/ 162 h 223"/>
                <a:gd name="T82" fmla="*/ 908 w 1071"/>
                <a:gd name="T83" fmla="*/ 67 h 223"/>
                <a:gd name="T84" fmla="*/ 931 w 1071"/>
                <a:gd name="T85" fmla="*/ 141 h 223"/>
                <a:gd name="T86" fmla="*/ 975 w 1071"/>
                <a:gd name="T87" fmla="*/ 16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23">
                  <a:moveTo>
                    <a:pt x="572" y="118"/>
                  </a:moveTo>
                  <a:cubicBezTo>
                    <a:pt x="545" y="118"/>
                    <a:pt x="545" y="118"/>
                    <a:pt x="545" y="118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73" y="142"/>
                    <a:pt x="573" y="142"/>
                    <a:pt x="573" y="142"/>
                  </a:cubicBezTo>
                  <a:cubicBezTo>
                    <a:pt x="583" y="142"/>
                    <a:pt x="590" y="138"/>
                    <a:pt x="590" y="130"/>
                  </a:cubicBezTo>
                  <a:cubicBezTo>
                    <a:pt x="590" y="123"/>
                    <a:pt x="584" y="118"/>
                    <a:pt x="572" y="118"/>
                  </a:cubicBezTo>
                  <a:moveTo>
                    <a:pt x="155" y="77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67" y="108"/>
                    <a:pt x="173" y="101"/>
                    <a:pt x="173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82"/>
                    <a:pt x="166" y="77"/>
                    <a:pt x="155" y="77"/>
                  </a:cubicBezTo>
                  <a:moveTo>
                    <a:pt x="584" y="88"/>
                  </a:moveTo>
                  <a:cubicBezTo>
                    <a:pt x="584" y="80"/>
                    <a:pt x="578" y="76"/>
                    <a:pt x="568" y="76"/>
                  </a:cubicBezTo>
                  <a:cubicBezTo>
                    <a:pt x="545" y="76"/>
                    <a:pt x="545" y="76"/>
                    <a:pt x="545" y="76"/>
                  </a:cubicBezTo>
                  <a:cubicBezTo>
                    <a:pt x="545" y="99"/>
                    <a:pt x="545" y="99"/>
                    <a:pt x="545" y="99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77" y="99"/>
                    <a:pt x="584" y="96"/>
                    <a:pt x="584" y="88"/>
                  </a:cubicBezTo>
                  <a:moveTo>
                    <a:pt x="266" y="118"/>
                  </a:moveTo>
                  <a:cubicBezTo>
                    <a:pt x="296" y="118"/>
                    <a:pt x="296" y="118"/>
                    <a:pt x="296" y="118"/>
                  </a:cubicBezTo>
                  <a:cubicBezTo>
                    <a:pt x="281" y="83"/>
                    <a:pt x="281" y="83"/>
                    <a:pt x="281" y="83"/>
                  </a:cubicBezTo>
                  <a:lnTo>
                    <a:pt x="266" y="118"/>
                  </a:lnTo>
                  <a:close/>
                  <a:moveTo>
                    <a:pt x="305" y="138"/>
                  </a:moveTo>
                  <a:cubicBezTo>
                    <a:pt x="258" y="138"/>
                    <a:pt x="258" y="138"/>
                    <a:pt x="258" y="138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8" y="161"/>
                    <a:pt x="245" y="163"/>
                    <a:pt x="240" y="163"/>
                  </a:cubicBezTo>
                  <a:cubicBezTo>
                    <a:pt x="234" y="163"/>
                    <a:pt x="229" y="159"/>
                    <a:pt x="229" y="153"/>
                  </a:cubicBezTo>
                  <a:cubicBezTo>
                    <a:pt x="229" y="151"/>
                    <a:pt x="229" y="149"/>
                    <a:pt x="230" y="147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70" y="58"/>
                    <a:pt x="274" y="54"/>
                    <a:pt x="282" y="54"/>
                  </a:cubicBezTo>
                  <a:cubicBezTo>
                    <a:pt x="289" y="54"/>
                    <a:pt x="293" y="58"/>
                    <a:pt x="296" y="63"/>
                  </a:cubicBezTo>
                  <a:cubicBezTo>
                    <a:pt x="333" y="147"/>
                    <a:pt x="333" y="147"/>
                    <a:pt x="333" y="147"/>
                  </a:cubicBezTo>
                  <a:cubicBezTo>
                    <a:pt x="334" y="149"/>
                    <a:pt x="334" y="151"/>
                    <a:pt x="334" y="153"/>
                  </a:cubicBezTo>
                  <a:cubicBezTo>
                    <a:pt x="334" y="159"/>
                    <a:pt x="329" y="163"/>
                    <a:pt x="323" y="163"/>
                  </a:cubicBezTo>
                  <a:cubicBezTo>
                    <a:pt x="318" y="163"/>
                    <a:pt x="314" y="161"/>
                    <a:pt x="312" y="156"/>
                  </a:cubicBezTo>
                  <a:lnTo>
                    <a:pt x="305" y="138"/>
                  </a:lnTo>
                  <a:close/>
                  <a:moveTo>
                    <a:pt x="1026" y="223"/>
                  </a:moveTo>
                  <a:cubicBezTo>
                    <a:pt x="1058" y="223"/>
                    <a:pt x="1071" y="209"/>
                    <a:pt x="1071" y="177"/>
                  </a:cubicBezTo>
                  <a:cubicBezTo>
                    <a:pt x="1071" y="46"/>
                    <a:pt x="1071" y="46"/>
                    <a:pt x="1071" y="46"/>
                  </a:cubicBezTo>
                  <a:cubicBezTo>
                    <a:pt x="1071" y="14"/>
                    <a:pt x="1058" y="0"/>
                    <a:pt x="1026" y="0"/>
                  </a:cubicBezTo>
                  <a:cubicBezTo>
                    <a:pt x="799" y="0"/>
                    <a:pt x="799" y="0"/>
                    <a:pt x="799" y="0"/>
                  </a:cubicBezTo>
                  <a:cubicBezTo>
                    <a:pt x="701" y="118"/>
                    <a:pt x="701" y="118"/>
                    <a:pt x="701" y="118"/>
                  </a:cubicBezTo>
                  <a:cubicBezTo>
                    <a:pt x="698" y="116"/>
                    <a:pt x="698" y="116"/>
                    <a:pt x="698" y="116"/>
                  </a:cubicBezTo>
                  <a:cubicBezTo>
                    <a:pt x="707" y="76"/>
                    <a:pt x="707" y="76"/>
                    <a:pt x="707" y="76"/>
                  </a:cubicBezTo>
                  <a:cubicBezTo>
                    <a:pt x="705" y="76"/>
                    <a:pt x="704" y="76"/>
                    <a:pt x="702" y="76"/>
                  </a:cubicBezTo>
                  <a:cubicBezTo>
                    <a:pt x="683" y="76"/>
                    <a:pt x="670" y="91"/>
                    <a:pt x="670" y="109"/>
                  </a:cubicBezTo>
                  <a:cubicBezTo>
                    <a:pt x="670" y="109"/>
                    <a:pt x="670" y="109"/>
                    <a:pt x="670" y="109"/>
                  </a:cubicBezTo>
                  <a:cubicBezTo>
                    <a:pt x="670" y="127"/>
                    <a:pt x="684" y="142"/>
                    <a:pt x="703" y="142"/>
                  </a:cubicBezTo>
                  <a:cubicBezTo>
                    <a:pt x="722" y="142"/>
                    <a:pt x="735" y="128"/>
                    <a:pt x="735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106"/>
                    <a:pt x="734" y="102"/>
                    <a:pt x="733" y="99"/>
                  </a:cubicBezTo>
                  <a:cubicBezTo>
                    <a:pt x="753" y="84"/>
                    <a:pt x="753" y="84"/>
                    <a:pt x="753" y="84"/>
                  </a:cubicBezTo>
                  <a:cubicBezTo>
                    <a:pt x="757" y="91"/>
                    <a:pt x="759" y="100"/>
                    <a:pt x="759" y="109"/>
                  </a:cubicBezTo>
                  <a:cubicBezTo>
                    <a:pt x="759" y="109"/>
                    <a:pt x="759" y="109"/>
                    <a:pt x="759" y="109"/>
                  </a:cubicBezTo>
                  <a:cubicBezTo>
                    <a:pt x="759" y="139"/>
                    <a:pt x="735" y="164"/>
                    <a:pt x="702" y="164"/>
                  </a:cubicBezTo>
                  <a:cubicBezTo>
                    <a:pt x="669" y="164"/>
                    <a:pt x="646" y="140"/>
                    <a:pt x="646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79"/>
                    <a:pt x="670" y="54"/>
                    <a:pt x="703" y="54"/>
                  </a:cubicBezTo>
                  <a:cubicBezTo>
                    <a:pt x="706" y="54"/>
                    <a:pt x="709" y="54"/>
                    <a:pt x="712" y="55"/>
                  </a:cubicBezTo>
                  <a:cubicBezTo>
                    <a:pt x="724" y="0"/>
                    <a:pt x="724" y="0"/>
                    <a:pt x="7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3" y="0"/>
                    <a:pt x="0" y="14"/>
                    <a:pt x="0" y="4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09"/>
                    <a:pt x="13" y="223"/>
                    <a:pt x="45" y="223"/>
                  </a:cubicBezTo>
                  <a:lnTo>
                    <a:pt x="1026" y="223"/>
                  </a:lnTo>
                  <a:close/>
                  <a:moveTo>
                    <a:pt x="477" y="151"/>
                  </a:moveTo>
                  <a:cubicBezTo>
                    <a:pt x="477" y="159"/>
                    <a:pt x="472" y="163"/>
                    <a:pt x="465" y="163"/>
                  </a:cubicBezTo>
                  <a:cubicBezTo>
                    <a:pt x="458" y="163"/>
                    <a:pt x="453" y="159"/>
                    <a:pt x="453" y="151"/>
                  </a:cubicBezTo>
                  <a:cubicBezTo>
                    <a:pt x="453" y="98"/>
                    <a:pt x="453" y="98"/>
                    <a:pt x="453" y="98"/>
                  </a:cubicBezTo>
                  <a:cubicBezTo>
                    <a:pt x="433" y="130"/>
                    <a:pt x="433" y="130"/>
                    <a:pt x="433" y="130"/>
                  </a:cubicBezTo>
                  <a:cubicBezTo>
                    <a:pt x="431" y="134"/>
                    <a:pt x="428" y="136"/>
                    <a:pt x="423" y="136"/>
                  </a:cubicBezTo>
                  <a:cubicBezTo>
                    <a:pt x="419" y="136"/>
                    <a:pt x="416" y="134"/>
                    <a:pt x="413" y="130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151"/>
                    <a:pt x="393" y="151"/>
                    <a:pt x="393" y="151"/>
                  </a:cubicBezTo>
                  <a:cubicBezTo>
                    <a:pt x="393" y="159"/>
                    <a:pt x="388" y="163"/>
                    <a:pt x="382" y="163"/>
                  </a:cubicBezTo>
                  <a:cubicBezTo>
                    <a:pt x="375" y="163"/>
                    <a:pt x="370" y="159"/>
                    <a:pt x="370" y="151"/>
                  </a:cubicBezTo>
                  <a:cubicBezTo>
                    <a:pt x="370" y="66"/>
                    <a:pt x="370" y="66"/>
                    <a:pt x="370" y="66"/>
                  </a:cubicBezTo>
                  <a:cubicBezTo>
                    <a:pt x="370" y="59"/>
                    <a:pt x="377" y="55"/>
                    <a:pt x="383" y="55"/>
                  </a:cubicBezTo>
                  <a:cubicBezTo>
                    <a:pt x="389" y="55"/>
                    <a:pt x="393" y="57"/>
                    <a:pt x="396" y="62"/>
                  </a:cubicBezTo>
                  <a:cubicBezTo>
                    <a:pt x="424" y="107"/>
                    <a:pt x="424" y="107"/>
                    <a:pt x="424" y="107"/>
                  </a:cubicBezTo>
                  <a:cubicBezTo>
                    <a:pt x="451" y="62"/>
                    <a:pt x="451" y="62"/>
                    <a:pt x="451" y="62"/>
                  </a:cubicBezTo>
                  <a:cubicBezTo>
                    <a:pt x="454" y="57"/>
                    <a:pt x="458" y="55"/>
                    <a:pt x="464" y="55"/>
                  </a:cubicBezTo>
                  <a:cubicBezTo>
                    <a:pt x="470" y="55"/>
                    <a:pt x="477" y="59"/>
                    <a:pt x="477" y="66"/>
                  </a:cubicBezTo>
                  <a:lnTo>
                    <a:pt x="477" y="151"/>
                  </a:lnTo>
                  <a:close/>
                  <a:moveTo>
                    <a:pt x="572" y="56"/>
                  </a:moveTo>
                  <a:cubicBezTo>
                    <a:pt x="584" y="56"/>
                    <a:pt x="594" y="59"/>
                    <a:pt x="600" y="65"/>
                  </a:cubicBezTo>
                  <a:cubicBezTo>
                    <a:pt x="605" y="70"/>
                    <a:pt x="607" y="76"/>
                    <a:pt x="607" y="83"/>
                  </a:cubicBezTo>
                  <a:cubicBezTo>
                    <a:pt x="607" y="96"/>
                    <a:pt x="601" y="102"/>
                    <a:pt x="593" y="107"/>
                  </a:cubicBezTo>
                  <a:cubicBezTo>
                    <a:pt x="605" y="111"/>
                    <a:pt x="613" y="118"/>
                    <a:pt x="613" y="133"/>
                  </a:cubicBezTo>
                  <a:cubicBezTo>
                    <a:pt x="613" y="153"/>
                    <a:pt x="597" y="162"/>
                    <a:pt x="573" y="162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27" y="162"/>
                    <a:pt x="522" y="158"/>
                    <a:pt x="522" y="150"/>
                  </a:cubicBezTo>
                  <a:cubicBezTo>
                    <a:pt x="522" y="68"/>
                    <a:pt x="522" y="68"/>
                    <a:pt x="522" y="68"/>
                  </a:cubicBezTo>
                  <a:cubicBezTo>
                    <a:pt x="522" y="60"/>
                    <a:pt x="527" y="56"/>
                    <a:pt x="534" y="56"/>
                  </a:cubicBezTo>
                  <a:lnTo>
                    <a:pt x="572" y="56"/>
                  </a:lnTo>
                  <a:close/>
                  <a:moveTo>
                    <a:pt x="108" y="68"/>
                  </a:moveTo>
                  <a:cubicBezTo>
                    <a:pt x="108" y="60"/>
                    <a:pt x="113" y="56"/>
                    <a:pt x="120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71" y="56"/>
                    <a:pt x="181" y="60"/>
                    <a:pt x="188" y="67"/>
                  </a:cubicBezTo>
                  <a:cubicBezTo>
                    <a:pt x="194" y="73"/>
                    <a:pt x="197" y="81"/>
                    <a:pt x="197" y="91"/>
                  </a:cubicBezTo>
                  <a:cubicBezTo>
                    <a:pt x="197" y="91"/>
                    <a:pt x="197" y="91"/>
                    <a:pt x="197" y="91"/>
                  </a:cubicBezTo>
                  <a:cubicBezTo>
                    <a:pt x="197" y="108"/>
                    <a:pt x="189" y="118"/>
                    <a:pt x="176" y="124"/>
                  </a:cubicBezTo>
                  <a:cubicBezTo>
                    <a:pt x="192" y="143"/>
                    <a:pt x="192" y="143"/>
                    <a:pt x="192" y="143"/>
                  </a:cubicBezTo>
                  <a:cubicBezTo>
                    <a:pt x="194" y="146"/>
                    <a:pt x="196" y="148"/>
                    <a:pt x="196" y="152"/>
                  </a:cubicBezTo>
                  <a:cubicBezTo>
                    <a:pt x="196" y="158"/>
                    <a:pt x="190" y="163"/>
                    <a:pt x="184" y="163"/>
                  </a:cubicBezTo>
                  <a:cubicBezTo>
                    <a:pt x="179" y="163"/>
                    <a:pt x="176" y="161"/>
                    <a:pt x="173" y="157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9"/>
                    <a:pt x="127" y="163"/>
                    <a:pt x="120" y="163"/>
                  </a:cubicBezTo>
                  <a:cubicBezTo>
                    <a:pt x="113" y="163"/>
                    <a:pt x="108" y="159"/>
                    <a:pt x="108" y="151"/>
                  </a:cubicBezTo>
                  <a:lnTo>
                    <a:pt x="108" y="68"/>
                  </a:lnTo>
                  <a:close/>
                  <a:moveTo>
                    <a:pt x="811" y="162"/>
                  </a:moveTo>
                  <a:cubicBezTo>
                    <a:pt x="804" y="162"/>
                    <a:pt x="799" y="158"/>
                    <a:pt x="799" y="150"/>
                  </a:cubicBezTo>
                  <a:cubicBezTo>
                    <a:pt x="799" y="67"/>
                    <a:pt x="799" y="67"/>
                    <a:pt x="799" y="67"/>
                  </a:cubicBezTo>
                  <a:cubicBezTo>
                    <a:pt x="799" y="59"/>
                    <a:pt x="804" y="55"/>
                    <a:pt x="811" y="55"/>
                  </a:cubicBezTo>
                  <a:cubicBezTo>
                    <a:pt x="818" y="55"/>
                    <a:pt x="823" y="59"/>
                    <a:pt x="823" y="67"/>
                  </a:cubicBezTo>
                  <a:cubicBezTo>
                    <a:pt x="823" y="141"/>
                    <a:pt x="823" y="141"/>
                    <a:pt x="823" y="141"/>
                  </a:cubicBezTo>
                  <a:cubicBezTo>
                    <a:pt x="866" y="141"/>
                    <a:pt x="866" y="141"/>
                    <a:pt x="866" y="141"/>
                  </a:cubicBezTo>
                  <a:cubicBezTo>
                    <a:pt x="872" y="141"/>
                    <a:pt x="877" y="145"/>
                    <a:pt x="877" y="152"/>
                  </a:cubicBezTo>
                  <a:cubicBezTo>
                    <a:pt x="877" y="158"/>
                    <a:pt x="872" y="162"/>
                    <a:pt x="866" y="162"/>
                  </a:cubicBezTo>
                  <a:lnTo>
                    <a:pt x="811" y="162"/>
                  </a:lnTo>
                  <a:close/>
                  <a:moveTo>
                    <a:pt x="919" y="162"/>
                  </a:moveTo>
                  <a:cubicBezTo>
                    <a:pt x="913" y="162"/>
                    <a:pt x="908" y="158"/>
                    <a:pt x="908" y="150"/>
                  </a:cubicBezTo>
                  <a:cubicBezTo>
                    <a:pt x="908" y="67"/>
                    <a:pt x="908" y="67"/>
                    <a:pt x="908" y="67"/>
                  </a:cubicBezTo>
                  <a:cubicBezTo>
                    <a:pt x="908" y="59"/>
                    <a:pt x="913" y="55"/>
                    <a:pt x="919" y="55"/>
                  </a:cubicBezTo>
                  <a:cubicBezTo>
                    <a:pt x="926" y="55"/>
                    <a:pt x="931" y="59"/>
                    <a:pt x="931" y="67"/>
                  </a:cubicBezTo>
                  <a:cubicBezTo>
                    <a:pt x="931" y="141"/>
                    <a:pt x="931" y="141"/>
                    <a:pt x="931" y="141"/>
                  </a:cubicBezTo>
                  <a:cubicBezTo>
                    <a:pt x="975" y="141"/>
                    <a:pt x="975" y="141"/>
                    <a:pt x="975" y="141"/>
                  </a:cubicBezTo>
                  <a:cubicBezTo>
                    <a:pt x="981" y="141"/>
                    <a:pt x="985" y="145"/>
                    <a:pt x="985" y="152"/>
                  </a:cubicBezTo>
                  <a:cubicBezTo>
                    <a:pt x="985" y="158"/>
                    <a:pt x="981" y="162"/>
                    <a:pt x="975" y="162"/>
                  </a:cubicBezTo>
                  <a:lnTo>
                    <a:pt x="919" y="162"/>
                  </a:lnTo>
                  <a:close/>
                </a:path>
              </a:pathLst>
            </a:custGeom>
            <a:solidFill>
              <a:srgbClr val="009D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endParaRPr kumimoji="0" lang="da-DK" sz="1800" b="0" i="0" u="none" strike="noStrike" kern="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/>
                <a:ea typeface="Verdana" pitchFamily="34" charset="0"/>
              </a:endParaRPr>
            </a:p>
          </p:txBody>
        </p:sp>
      </p:grpSp>
      <p:sp>
        <p:nvSpPr>
          <p:cNvPr id="5" name="Subtitle 3">
            <a:extLst>
              <a:ext uri="{FF2B5EF4-FFF2-40B4-BE49-F238E27FC236}">
                <a16:creationId xmlns:a16="http://schemas.microsoft.com/office/drawing/2014/main" id="{21D1EAC0-E5D8-4077-BA8C-AD2B4F6C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369" y="1551835"/>
            <a:ext cx="3127505" cy="90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Sustainable savings of over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£4m pa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6BD293C9-7A3A-4B11-BFA9-E1ECD5A2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9" y="1421648"/>
            <a:ext cx="1023822" cy="102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2">
            <a:extLst>
              <a:ext uri="{FF2B5EF4-FFF2-40B4-BE49-F238E27FC236}">
                <a16:creationId xmlns:a16="http://schemas.microsoft.com/office/drawing/2014/main" id="{96468AF9-0AE5-4B8E-BD8A-BCD60DC8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4" y="3088155"/>
            <a:ext cx="828031" cy="8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432C8AB4-1E0D-4F70-B07D-530598EA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4" y="4635068"/>
            <a:ext cx="797438" cy="79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CE3BE9C9-988E-4127-B7C9-C762F3BFE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060" y="2972949"/>
            <a:ext cx="3253237" cy="117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Effort to maintain data quality and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build reports reduced by 97%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202A443-7893-4232-8ED2-7A08C8F79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86" y="4639135"/>
            <a:ext cx="3415941" cy="95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Began with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100 projects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566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 route to &gt;2,000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11">
            <a:extLst>
              <a:ext uri="{FF2B5EF4-FFF2-40B4-BE49-F238E27FC236}">
                <a16:creationId xmlns:a16="http://schemas.microsoft.com/office/drawing/2014/main" id="{AB2E2F29-D31E-460D-A564-80356250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551"/>
            <a:ext cx="750531" cy="7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A7A724E9-1F8F-4A10-8F53-4B9F05FD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519" y="1350565"/>
            <a:ext cx="4237709" cy="11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Elapsed time to build the monthly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Board report pack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reduced from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days to 1 day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85C1BD5B-32B4-40F4-8D3F-E572C434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258" y="2940946"/>
            <a:ext cx="4557734" cy="124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requirements analysis to globally live in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35 countries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566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full engagement in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&lt;4 months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FB83F1-CB6A-44AA-8D36-520132142886}"/>
              </a:ext>
            </a:extLst>
          </p:cNvPr>
          <p:cNvGrpSpPr/>
          <p:nvPr/>
        </p:nvGrpSpPr>
        <p:grpSpPr>
          <a:xfrm>
            <a:off x="6179990" y="4635068"/>
            <a:ext cx="776235" cy="773051"/>
            <a:chOff x="6888088" y="5538410"/>
            <a:chExt cx="776235" cy="7730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B643E54-DCD8-42E3-8281-8A3F70E0AF18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088" y="5538410"/>
              <a:ext cx="713820" cy="6912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576F80-C2E2-4431-A854-E820C09E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0294" y="5939420"/>
              <a:ext cx="394029" cy="372041"/>
            </a:xfrm>
            <a:prstGeom prst="rect">
              <a:avLst/>
            </a:prstGeom>
          </p:spPr>
        </p:pic>
      </p:grpSp>
      <p:pic>
        <p:nvPicPr>
          <p:cNvPr id="2063" name="Picture 22">
            <a:extLst>
              <a:ext uri="{FF2B5EF4-FFF2-40B4-BE49-F238E27FC236}">
                <a16:creationId xmlns:a16="http://schemas.microsoft.com/office/drawing/2014/main" id="{A6035098-45DC-407F-BF32-CF3FDB16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96" y="3144241"/>
            <a:ext cx="693425" cy="71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>
            <a:extLst>
              <a:ext uri="{FF2B5EF4-FFF2-40B4-BE49-F238E27FC236}">
                <a16:creationId xmlns:a16="http://schemas.microsoft.com/office/drawing/2014/main" id="{166871B4-F2C7-4C6C-9912-AE74E530D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57" y="4579128"/>
            <a:ext cx="4818687" cy="115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Gains unlocked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44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without expensive &amp; risky disruption.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65666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Cross-functional governance moved to real-time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0D19591F-17BB-40EE-8C82-46B52D05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931" y="1659297"/>
            <a:ext cx="1566325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48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32D41-83EE-48D7-9152-57B230DF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16A4DC-A0E2-48EA-BEE6-BD674CB755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DD57-1E46-481A-85FA-EF3292492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2257261"/>
            <a:ext cx="1983139" cy="908939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A811A0A-87DB-4589-B64D-6C00897A5001}"/>
              </a:ext>
            </a:extLst>
          </p:cNvPr>
          <p:cNvSpPr txBox="1">
            <a:spLocks/>
          </p:cNvSpPr>
          <p:nvPr/>
        </p:nvSpPr>
        <p:spPr>
          <a:xfrm>
            <a:off x="979490" y="3229369"/>
            <a:ext cx="2200943" cy="4680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v"/>
              <a:defRPr sz="32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Sean Blencowe, CEO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4BB3D57-16D4-46EC-8250-B490A3B04DBC}"/>
              </a:ext>
            </a:extLst>
          </p:cNvPr>
          <p:cNvSpPr txBox="1">
            <a:spLocks/>
          </p:cNvSpPr>
          <p:nvPr/>
        </p:nvSpPr>
        <p:spPr>
          <a:xfrm>
            <a:off x="979489" y="3573016"/>
            <a:ext cx="3568339" cy="6158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v"/>
              <a:defRPr sz="32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sean.blencowe@greenlightchange.com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+44 7896 557172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E019395-4A27-4452-AFA5-B6C750D68065}"/>
              </a:ext>
            </a:extLst>
          </p:cNvPr>
          <p:cNvSpPr txBox="1">
            <a:spLocks/>
          </p:cNvSpPr>
          <p:nvPr/>
        </p:nvSpPr>
        <p:spPr>
          <a:xfrm>
            <a:off x="5375921" y="3229369"/>
            <a:ext cx="6408712" cy="4680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v"/>
              <a:defRPr sz="32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Sylvia Sciuchetti,  Global Senior Consultant, Operational Excellence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67AD40-E626-43B0-B2D5-5D9882BBB178}"/>
              </a:ext>
            </a:extLst>
          </p:cNvPr>
          <p:cNvGrpSpPr>
            <a:grpSpLocks noChangeAspect="1"/>
          </p:cNvGrpSpPr>
          <p:nvPr/>
        </p:nvGrpSpPr>
        <p:grpSpPr>
          <a:xfrm>
            <a:off x="5411923" y="2371896"/>
            <a:ext cx="2988333" cy="698957"/>
            <a:chOff x="4626124" y="159265"/>
            <a:chExt cx="1656152" cy="4374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34874F-190A-4700-9A29-35569E411A65}"/>
                </a:ext>
              </a:extLst>
            </p:cNvPr>
            <p:cNvSpPr/>
            <p:nvPr/>
          </p:nvSpPr>
          <p:spPr>
            <a:xfrm>
              <a:off x="4687732" y="169332"/>
              <a:ext cx="1532937" cy="392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556F101-2145-42B2-9B40-4DC621E6D0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26124" y="159265"/>
              <a:ext cx="1656152" cy="437401"/>
            </a:xfrm>
            <a:custGeom>
              <a:avLst/>
              <a:gdLst>
                <a:gd name="T0" fmla="*/ 545 w 1071"/>
                <a:gd name="T1" fmla="*/ 142 h 223"/>
                <a:gd name="T2" fmla="*/ 572 w 1071"/>
                <a:gd name="T3" fmla="*/ 118 h 223"/>
                <a:gd name="T4" fmla="*/ 132 w 1071"/>
                <a:gd name="T5" fmla="*/ 108 h 223"/>
                <a:gd name="T6" fmla="*/ 173 w 1071"/>
                <a:gd name="T7" fmla="*/ 92 h 223"/>
                <a:gd name="T8" fmla="*/ 568 w 1071"/>
                <a:gd name="T9" fmla="*/ 76 h 223"/>
                <a:gd name="T10" fmla="*/ 567 w 1071"/>
                <a:gd name="T11" fmla="*/ 99 h 223"/>
                <a:gd name="T12" fmla="*/ 296 w 1071"/>
                <a:gd name="T13" fmla="*/ 118 h 223"/>
                <a:gd name="T14" fmla="*/ 305 w 1071"/>
                <a:gd name="T15" fmla="*/ 138 h 223"/>
                <a:gd name="T16" fmla="*/ 240 w 1071"/>
                <a:gd name="T17" fmla="*/ 163 h 223"/>
                <a:gd name="T18" fmla="*/ 267 w 1071"/>
                <a:gd name="T19" fmla="*/ 63 h 223"/>
                <a:gd name="T20" fmla="*/ 333 w 1071"/>
                <a:gd name="T21" fmla="*/ 147 h 223"/>
                <a:gd name="T22" fmla="*/ 312 w 1071"/>
                <a:gd name="T23" fmla="*/ 156 h 223"/>
                <a:gd name="T24" fmla="*/ 1071 w 1071"/>
                <a:gd name="T25" fmla="*/ 177 h 223"/>
                <a:gd name="T26" fmla="*/ 799 w 1071"/>
                <a:gd name="T27" fmla="*/ 0 h 223"/>
                <a:gd name="T28" fmla="*/ 707 w 1071"/>
                <a:gd name="T29" fmla="*/ 76 h 223"/>
                <a:gd name="T30" fmla="*/ 670 w 1071"/>
                <a:gd name="T31" fmla="*/ 109 h 223"/>
                <a:gd name="T32" fmla="*/ 735 w 1071"/>
                <a:gd name="T33" fmla="*/ 109 h 223"/>
                <a:gd name="T34" fmla="*/ 759 w 1071"/>
                <a:gd name="T35" fmla="*/ 109 h 223"/>
                <a:gd name="T36" fmla="*/ 646 w 1071"/>
                <a:gd name="T37" fmla="*/ 109 h 223"/>
                <a:gd name="T38" fmla="*/ 712 w 1071"/>
                <a:gd name="T39" fmla="*/ 55 h 223"/>
                <a:gd name="T40" fmla="*/ 0 w 1071"/>
                <a:gd name="T41" fmla="*/ 46 h 223"/>
                <a:gd name="T42" fmla="*/ 1026 w 1071"/>
                <a:gd name="T43" fmla="*/ 223 h 223"/>
                <a:gd name="T44" fmla="*/ 453 w 1071"/>
                <a:gd name="T45" fmla="*/ 151 h 223"/>
                <a:gd name="T46" fmla="*/ 423 w 1071"/>
                <a:gd name="T47" fmla="*/ 136 h 223"/>
                <a:gd name="T48" fmla="*/ 393 w 1071"/>
                <a:gd name="T49" fmla="*/ 151 h 223"/>
                <a:gd name="T50" fmla="*/ 370 w 1071"/>
                <a:gd name="T51" fmla="*/ 66 h 223"/>
                <a:gd name="T52" fmla="*/ 424 w 1071"/>
                <a:gd name="T53" fmla="*/ 107 h 223"/>
                <a:gd name="T54" fmla="*/ 477 w 1071"/>
                <a:gd name="T55" fmla="*/ 66 h 223"/>
                <a:gd name="T56" fmla="*/ 600 w 1071"/>
                <a:gd name="T57" fmla="*/ 65 h 223"/>
                <a:gd name="T58" fmla="*/ 613 w 1071"/>
                <a:gd name="T59" fmla="*/ 133 h 223"/>
                <a:gd name="T60" fmla="*/ 522 w 1071"/>
                <a:gd name="T61" fmla="*/ 150 h 223"/>
                <a:gd name="T62" fmla="*/ 572 w 1071"/>
                <a:gd name="T63" fmla="*/ 56 h 223"/>
                <a:gd name="T64" fmla="*/ 157 w 1071"/>
                <a:gd name="T65" fmla="*/ 56 h 223"/>
                <a:gd name="T66" fmla="*/ 197 w 1071"/>
                <a:gd name="T67" fmla="*/ 91 h 223"/>
                <a:gd name="T68" fmla="*/ 196 w 1071"/>
                <a:gd name="T69" fmla="*/ 152 h 223"/>
                <a:gd name="T70" fmla="*/ 150 w 1071"/>
                <a:gd name="T71" fmla="*/ 128 h 223"/>
                <a:gd name="T72" fmla="*/ 120 w 1071"/>
                <a:gd name="T73" fmla="*/ 163 h 223"/>
                <a:gd name="T74" fmla="*/ 811 w 1071"/>
                <a:gd name="T75" fmla="*/ 162 h 223"/>
                <a:gd name="T76" fmla="*/ 811 w 1071"/>
                <a:gd name="T77" fmla="*/ 55 h 223"/>
                <a:gd name="T78" fmla="*/ 866 w 1071"/>
                <a:gd name="T79" fmla="*/ 141 h 223"/>
                <a:gd name="T80" fmla="*/ 811 w 1071"/>
                <a:gd name="T81" fmla="*/ 162 h 223"/>
                <a:gd name="T82" fmla="*/ 908 w 1071"/>
                <a:gd name="T83" fmla="*/ 67 h 223"/>
                <a:gd name="T84" fmla="*/ 931 w 1071"/>
                <a:gd name="T85" fmla="*/ 141 h 223"/>
                <a:gd name="T86" fmla="*/ 975 w 1071"/>
                <a:gd name="T87" fmla="*/ 16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223">
                  <a:moveTo>
                    <a:pt x="572" y="118"/>
                  </a:moveTo>
                  <a:cubicBezTo>
                    <a:pt x="545" y="118"/>
                    <a:pt x="545" y="118"/>
                    <a:pt x="545" y="118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73" y="142"/>
                    <a:pt x="573" y="142"/>
                    <a:pt x="573" y="142"/>
                  </a:cubicBezTo>
                  <a:cubicBezTo>
                    <a:pt x="583" y="142"/>
                    <a:pt x="590" y="138"/>
                    <a:pt x="590" y="130"/>
                  </a:cubicBezTo>
                  <a:cubicBezTo>
                    <a:pt x="590" y="123"/>
                    <a:pt x="584" y="118"/>
                    <a:pt x="572" y="118"/>
                  </a:cubicBezTo>
                  <a:moveTo>
                    <a:pt x="155" y="77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67" y="108"/>
                    <a:pt x="173" y="101"/>
                    <a:pt x="173" y="92"/>
                  </a:cubicBezTo>
                  <a:cubicBezTo>
                    <a:pt x="173" y="92"/>
                    <a:pt x="173" y="92"/>
                    <a:pt x="173" y="92"/>
                  </a:cubicBezTo>
                  <a:cubicBezTo>
                    <a:pt x="173" y="82"/>
                    <a:pt x="166" y="77"/>
                    <a:pt x="155" y="77"/>
                  </a:cubicBezTo>
                  <a:moveTo>
                    <a:pt x="584" y="88"/>
                  </a:moveTo>
                  <a:cubicBezTo>
                    <a:pt x="584" y="80"/>
                    <a:pt x="578" y="76"/>
                    <a:pt x="568" y="76"/>
                  </a:cubicBezTo>
                  <a:cubicBezTo>
                    <a:pt x="545" y="76"/>
                    <a:pt x="545" y="76"/>
                    <a:pt x="545" y="76"/>
                  </a:cubicBezTo>
                  <a:cubicBezTo>
                    <a:pt x="545" y="99"/>
                    <a:pt x="545" y="99"/>
                    <a:pt x="545" y="99"/>
                  </a:cubicBezTo>
                  <a:cubicBezTo>
                    <a:pt x="567" y="99"/>
                    <a:pt x="567" y="99"/>
                    <a:pt x="567" y="99"/>
                  </a:cubicBezTo>
                  <a:cubicBezTo>
                    <a:pt x="577" y="99"/>
                    <a:pt x="584" y="96"/>
                    <a:pt x="584" y="88"/>
                  </a:cubicBezTo>
                  <a:moveTo>
                    <a:pt x="266" y="118"/>
                  </a:moveTo>
                  <a:cubicBezTo>
                    <a:pt x="296" y="118"/>
                    <a:pt x="296" y="118"/>
                    <a:pt x="296" y="118"/>
                  </a:cubicBezTo>
                  <a:cubicBezTo>
                    <a:pt x="281" y="83"/>
                    <a:pt x="281" y="83"/>
                    <a:pt x="281" y="83"/>
                  </a:cubicBezTo>
                  <a:lnTo>
                    <a:pt x="266" y="118"/>
                  </a:lnTo>
                  <a:close/>
                  <a:moveTo>
                    <a:pt x="305" y="138"/>
                  </a:moveTo>
                  <a:cubicBezTo>
                    <a:pt x="258" y="138"/>
                    <a:pt x="258" y="138"/>
                    <a:pt x="258" y="138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8" y="161"/>
                    <a:pt x="245" y="163"/>
                    <a:pt x="240" y="163"/>
                  </a:cubicBezTo>
                  <a:cubicBezTo>
                    <a:pt x="234" y="163"/>
                    <a:pt x="229" y="159"/>
                    <a:pt x="229" y="153"/>
                  </a:cubicBezTo>
                  <a:cubicBezTo>
                    <a:pt x="229" y="151"/>
                    <a:pt x="229" y="149"/>
                    <a:pt x="230" y="147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70" y="58"/>
                    <a:pt x="274" y="54"/>
                    <a:pt x="282" y="54"/>
                  </a:cubicBezTo>
                  <a:cubicBezTo>
                    <a:pt x="289" y="54"/>
                    <a:pt x="293" y="58"/>
                    <a:pt x="296" y="63"/>
                  </a:cubicBezTo>
                  <a:cubicBezTo>
                    <a:pt x="333" y="147"/>
                    <a:pt x="333" y="147"/>
                    <a:pt x="333" y="147"/>
                  </a:cubicBezTo>
                  <a:cubicBezTo>
                    <a:pt x="334" y="149"/>
                    <a:pt x="334" y="151"/>
                    <a:pt x="334" y="153"/>
                  </a:cubicBezTo>
                  <a:cubicBezTo>
                    <a:pt x="334" y="159"/>
                    <a:pt x="329" y="163"/>
                    <a:pt x="323" y="163"/>
                  </a:cubicBezTo>
                  <a:cubicBezTo>
                    <a:pt x="318" y="163"/>
                    <a:pt x="314" y="161"/>
                    <a:pt x="312" y="156"/>
                  </a:cubicBezTo>
                  <a:lnTo>
                    <a:pt x="305" y="138"/>
                  </a:lnTo>
                  <a:close/>
                  <a:moveTo>
                    <a:pt x="1026" y="223"/>
                  </a:moveTo>
                  <a:cubicBezTo>
                    <a:pt x="1058" y="223"/>
                    <a:pt x="1071" y="209"/>
                    <a:pt x="1071" y="177"/>
                  </a:cubicBezTo>
                  <a:cubicBezTo>
                    <a:pt x="1071" y="46"/>
                    <a:pt x="1071" y="46"/>
                    <a:pt x="1071" y="46"/>
                  </a:cubicBezTo>
                  <a:cubicBezTo>
                    <a:pt x="1071" y="14"/>
                    <a:pt x="1058" y="0"/>
                    <a:pt x="1026" y="0"/>
                  </a:cubicBezTo>
                  <a:cubicBezTo>
                    <a:pt x="799" y="0"/>
                    <a:pt x="799" y="0"/>
                    <a:pt x="799" y="0"/>
                  </a:cubicBezTo>
                  <a:cubicBezTo>
                    <a:pt x="701" y="118"/>
                    <a:pt x="701" y="118"/>
                    <a:pt x="701" y="118"/>
                  </a:cubicBezTo>
                  <a:cubicBezTo>
                    <a:pt x="698" y="116"/>
                    <a:pt x="698" y="116"/>
                    <a:pt x="698" y="116"/>
                  </a:cubicBezTo>
                  <a:cubicBezTo>
                    <a:pt x="707" y="76"/>
                    <a:pt x="707" y="76"/>
                    <a:pt x="707" y="76"/>
                  </a:cubicBezTo>
                  <a:cubicBezTo>
                    <a:pt x="705" y="76"/>
                    <a:pt x="704" y="76"/>
                    <a:pt x="702" y="76"/>
                  </a:cubicBezTo>
                  <a:cubicBezTo>
                    <a:pt x="683" y="76"/>
                    <a:pt x="670" y="91"/>
                    <a:pt x="670" y="109"/>
                  </a:cubicBezTo>
                  <a:cubicBezTo>
                    <a:pt x="670" y="109"/>
                    <a:pt x="670" y="109"/>
                    <a:pt x="670" y="109"/>
                  </a:cubicBezTo>
                  <a:cubicBezTo>
                    <a:pt x="670" y="127"/>
                    <a:pt x="684" y="142"/>
                    <a:pt x="703" y="142"/>
                  </a:cubicBezTo>
                  <a:cubicBezTo>
                    <a:pt x="722" y="142"/>
                    <a:pt x="735" y="128"/>
                    <a:pt x="735" y="109"/>
                  </a:cubicBezTo>
                  <a:cubicBezTo>
                    <a:pt x="735" y="109"/>
                    <a:pt x="735" y="109"/>
                    <a:pt x="735" y="109"/>
                  </a:cubicBezTo>
                  <a:cubicBezTo>
                    <a:pt x="735" y="106"/>
                    <a:pt x="734" y="102"/>
                    <a:pt x="733" y="99"/>
                  </a:cubicBezTo>
                  <a:cubicBezTo>
                    <a:pt x="753" y="84"/>
                    <a:pt x="753" y="84"/>
                    <a:pt x="753" y="84"/>
                  </a:cubicBezTo>
                  <a:cubicBezTo>
                    <a:pt x="757" y="91"/>
                    <a:pt x="759" y="100"/>
                    <a:pt x="759" y="109"/>
                  </a:cubicBezTo>
                  <a:cubicBezTo>
                    <a:pt x="759" y="109"/>
                    <a:pt x="759" y="109"/>
                    <a:pt x="759" y="109"/>
                  </a:cubicBezTo>
                  <a:cubicBezTo>
                    <a:pt x="759" y="139"/>
                    <a:pt x="735" y="164"/>
                    <a:pt x="702" y="164"/>
                  </a:cubicBezTo>
                  <a:cubicBezTo>
                    <a:pt x="669" y="164"/>
                    <a:pt x="646" y="140"/>
                    <a:pt x="646" y="109"/>
                  </a:cubicBezTo>
                  <a:cubicBezTo>
                    <a:pt x="646" y="109"/>
                    <a:pt x="646" y="109"/>
                    <a:pt x="646" y="109"/>
                  </a:cubicBezTo>
                  <a:cubicBezTo>
                    <a:pt x="646" y="79"/>
                    <a:pt x="670" y="54"/>
                    <a:pt x="703" y="54"/>
                  </a:cubicBezTo>
                  <a:cubicBezTo>
                    <a:pt x="706" y="54"/>
                    <a:pt x="709" y="54"/>
                    <a:pt x="712" y="55"/>
                  </a:cubicBezTo>
                  <a:cubicBezTo>
                    <a:pt x="724" y="0"/>
                    <a:pt x="724" y="0"/>
                    <a:pt x="7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13" y="0"/>
                    <a:pt x="0" y="14"/>
                    <a:pt x="0" y="4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09"/>
                    <a:pt x="13" y="223"/>
                    <a:pt x="45" y="223"/>
                  </a:cubicBezTo>
                  <a:lnTo>
                    <a:pt x="1026" y="223"/>
                  </a:lnTo>
                  <a:close/>
                  <a:moveTo>
                    <a:pt x="477" y="151"/>
                  </a:moveTo>
                  <a:cubicBezTo>
                    <a:pt x="477" y="159"/>
                    <a:pt x="472" y="163"/>
                    <a:pt x="465" y="163"/>
                  </a:cubicBezTo>
                  <a:cubicBezTo>
                    <a:pt x="458" y="163"/>
                    <a:pt x="453" y="159"/>
                    <a:pt x="453" y="151"/>
                  </a:cubicBezTo>
                  <a:cubicBezTo>
                    <a:pt x="453" y="98"/>
                    <a:pt x="453" y="98"/>
                    <a:pt x="453" y="98"/>
                  </a:cubicBezTo>
                  <a:cubicBezTo>
                    <a:pt x="433" y="130"/>
                    <a:pt x="433" y="130"/>
                    <a:pt x="433" y="130"/>
                  </a:cubicBezTo>
                  <a:cubicBezTo>
                    <a:pt x="431" y="134"/>
                    <a:pt x="428" y="136"/>
                    <a:pt x="423" y="136"/>
                  </a:cubicBezTo>
                  <a:cubicBezTo>
                    <a:pt x="419" y="136"/>
                    <a:pt x="416" y="134"/>
                    <a:pt x="413" y="130"/>
                  </a:cubicBezTo>
                  <a:cubicBezTo>
                    <a:pt x="393" y="99"/>
                    <a:pt x="393" y="99"/>
                    <a:pt x="393" y="99"/>
                  </a:cubicBezTo>
                  <a:cubicBezTo>
                    <a:pt x="393" y="151"/>
                    <a:pt x="393" y="151"/>
                    <a:pt x="393" y="151"/>
                  </a:cubicBezTo>
                  <a:cubicBezTo>
                    <a:pt x="393" y="159"/>
                    <a:pt x="388" y="163"/>
                    <a:pt x="382" y="163"/>
                  </a:cubicBezTo>
                  <a:cubicBezTo>
                    <a:pt x="375" y="163"/>
                    <a:pt x="370" y="159"/>
                    <a:pt x="370" y="151"/>
                  </a:cubicBezTo>
                  <a:cubicBezTo>
                    <a:pt x="370" y="66"/>
                    <a:pt x="370" y="66"/>
                    <a:pt x="370" y="66"/>
                  </a:cubicBezTo>
                  <a:cubicBezTo>
                    <a:pt x="370" y="59"/>
                    <a:pt x="377" y="55"/>
                    <a:pt x="383" y="55"/>
                  </a:cubicBezTo>
                  <a:cubicBezTo>
                    <a:pt x="389" y="55"/>
                    <a:pt x="393" y="57"/>
                    <a:pt x="396" y="62"/>
                  </a:cubicBezTo>
                  <a:cubicBezTo>
                    <a:pt x="424" y="107"/>
                    <a:pt x="424" y="107"/>
                    <a:pt x="424" y="107"/>
                  </a:cubicBezTo>
                  <a:cubicBezTo>
                    <a:pt x="451" y="62"/>
                    <a:pt x="451" y="62"/>
                    <a:pt x="451" y="62"/>
                  </a:cubicBezTo>
                  <a:cubicBezTo>
                    <a:pt x="454" y="57"/>
                    <a:pt x="458" y="55"/>
                    <a:pt x="464" y="55"/>
                  </a:cubicBezTo>
                  <a:cubicBezTo>
                    <a:pt x="470" y="55"/>
                    <a:pt x="477" y="59"/>
                    <a:pt x="477" y="66"/>
                  </a:cubicBezTo>
                  <a:lnTo>
                    <a:pt x="477" y="151"/>
                  </a:lnTo>
                  <a:close/>
                  <a:moveTo>
                    <a:pt x="572" y="56"/>
                  </a:moveTo>
                  <a:cubicBezTo>
                    <a:pt x="584" y="56"/>
                    <a:pt x="594" y="59"/>
                    <a:pt x="600" y="65"/>
                  </a:cubicBezTo>
                  <a:cubicBezTo>
                    <a:pt x="605" y="70"/>
                    <a:pt x="607" y="76"/>
                    <a:pt x="607" y="83"/>
                  </a:cubicBezTo>
                  <a:cubicBezTo>
                    <a:pt x="607" y="96"/>
                    <a:pt x="601" y="102"/>
                    <a:pt x="593" y="107"/>
                  </a:cubicBezTo>
                  <a:cubicBezTo>
                    <a:pt x="605" y="111"/>
                    <a:pt x="613" y="118"/>
                    <a:pt x="613" y="133"/>
                  </a:cubicBezTo>
                  <a:cubicBezTo>
                    <a:pt x="613" y="153"/>
                    <a:pt x="597" y="162"/>
                    <a:pt x="573" y="162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27" y="162"/>
                    <a:pt x="522" y="158"/>
                    <a:pt x="522" y="150"/>
                  </a:cubicBezTo>
                  <a:cubicBezTo>
                    <a:pt x="522" y="68"/>
                    <a:pt x="522" y="68"/>
                    <a:pt x="522" y="68"/>
                  </a:cubicBezTo>
                  <a:cubicBezTo>
                    <a:pt x="522" y="60"/>
                    <a:pt x="527" y="56"/>
                    <a:pt x="534" y="56"/>
                  </a:cubicBezTo>
                  <a:lnTo>
                    <a:pt x="572" y="56"/>
                  </a:lnTo>
                  <a:close/>
                  <a:moveTo>
                    <a:pt x="108" y="68"/>
                  </a:moveTo>
                  <a:cubicBezTo>
                    <a:pt x="108" y="60"/>
                    <a:pt x="113" y="56"/>
                    <a:pt x="120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71" y="56"/>
                    <a:pt x="181" y="60"/>
                    <a:pt x="188" y="67"/>
                  </a:cubicBezTo>
                  <a:cubicBezTo>
                    <a:pt x="194" y="73"/>
                    <a:pt x="197" y="81"/>
                    <a:pt x="197" y="91"/>
                  </a:cubicBezTo>
                  <a:cubicBezTo>
                    <a:pt x="197" y="91"/>
                    <a:pt x="197" y="91"/>
                    <a:pt x="197" y="91"/>
                  </a:cubicBezTo>
                  <a:cubicBezTo>
                    <a:pt x="197" y="108"/>
                    <a:pt x="189" y="118"/>
                    <a:pt x="176" y="124"/>
                  </a:cubicBezTo>
                  <a:cubicBezTo>
                    <a:pt x="192" y="143"/>
                    <a:pt x="192" y="143"/>
                    <a:pt x="192" y="143"/>
                  </a:cubicBezTo>
                  <a:cubicBezTo>
                    <a:pt x="194" y="146"/>
                    <a:pt x="196" y="148"/>
                    <a:pt x="196" y="152"/>
                  </a:cubicBezTo>
                  <a:cubicBezTo>
                    <a:pt x="196" y="158"/>
                    <a:pt x="190" y="163"/>
                    <a:pt x="184" y="163"/>
                  </a:cubicBezTo>
                  <a:cubicBezTo>
                    <a:pt x="179" y="163"/>
                    <a:pt x="176" y="161"/>
                    <a:pt x="173" y="157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51"/>
                    <a:pt x="132" y="151"/>
                    <a:pt x="132" y="151"/>
                  </a:cubicBezTo>
                  <a:cubicBezTo>
                    <a:pt x="132" y="159"/>
                    <a:pt x="127" y="163"/>
                    <a:pt x="120" y="163"/>
                  </a:cubicBezTo>
                  <a:cubicBezTo>
                    <a:pt x="113" y="163"/>
                    <a:pt x="108" y="159"/>
                    <a:pt x="108" y="151"/>
                  </a:cubicBezTo>
                  <a:lnTo>
                    <a:pt x="108" y="68"/>
                  </a:lnTo>
                  <a:close/>
                  <a:moveTo>
                    <a:pt x="811" y="162"/>
                  </a:moveTo>
                  <a:cubicBezTo>
                    <a:pt x="804" y="162"/>
                    <a:pt x="799" y="158"/>
                    <a:pt x="799" y="150"/>
                  </a:cubicBezTo>
                  <a:cubicBezTo>
                    <a:pt x="799" y="67"/>
                    <a:pt x="799" y="67"/>
                    <a:pt x="799" y="67"/>
                  </a:cubicBezTo>
                  <a:cubicBezTo>
                    <a:pt x="799" y="59"/>
                    <a:pt x="804" y="55"/>
                    <a:pt x="811" y="55"/>
                  </a:cubicBezTo>
                  <a:cubicBezTo>
                    <a:pt x="818" y="55"/>
                    <a:pt x="823" y="59"/>
                    <a:pt x="823" y="67"/>
                  </a:cubicBezTo>
                  <a:cubicBezTo>
                    <a:pt x="823" y="141"/>
                    <a:pt x="823" y="141"/>
                    <a:pt x="823" y="141"/>
                  </a:cubicBezTo>
                  <a:cubicBezTo>
                    <a:pt x="866" y="141"/>
                    <a:pt x="866" y="141"/>
                    <a:pt x="866" y="141"/>
                  </a:cubicBezTo>
                  <a:cubicBezTo>
                    <a:pt x="872" y="141"/>
                    <a:pt x="877" y="145"/>
                    <a:pt x="877" y="152"/>
                  </a:cubicBezTo>
                  <a:cubicBezTo>
                    <a:pt x="877" y="158"/>
                    <a:pt x="872" y="162"/>
                    <a:pt x="866" y="162"/>
                  </a:cubicBezTo>
                  <a:lnTo>
                    <a:pt x="811" y="162"/>
                  </a:lnTo>
                  <a:close/>
                  <a:moveTo>
                    <a:pt x="919" y="162"/>
                  </a:moveTo>
                  <a:cubicBezTo>
                    <a:pt x="913" y="162"/>
                    <a:pt x="908" y="158"/>
                    <a:pt x="908" y="150"/>
                  </a:cubicBezTo>
                  <a:cubicBezTo>
                    <a:pt x="908" y="67"/>
                    <a:pt x="908" y="67"/>
                    <a:pt x="908" y="67"/>
                  </a:cubicBezTo>
                  <a:cubicBezTo>
                    <a:pt x="908" y="59"/>
                    <a:pt x="913" y="55"/>
                    <a:pt x="919" y="55"/>
                  </a:cubicBezTo>
                  <a:cubicBezTo>
                    <a:pt x="926" y="55"/>
                    <a:pt x="931" y="59"/>
                    <a:pt x="931" y="67"/>
                  </a:cubicBezTo>
                  <a:cubicBezTo>
                    <a:pt x="931" y="141"/>
                    <a:pt x="931" y="141"/>
                    <a:pt x="931" y="141"/>
                  </a:cubicBezTo>
                  <a:cubicBezTo>
                    <a:pt x="975" y="141"/>
                    <a:pt x="975" y="141"/>
                    <a:pt x="975" y="141"/>
                  </a:cubicBezTo>
                  <a:cubicBezTo>
                    <a:pt x="981" y="141"/>
                    <a:pt x="985" y="145"/>
                    <a:pt x="985" y="152"/>
                  </a:cubicBezTo>
                  <a:cubicBezTo>
                    <a:pt x="985" y="158"/>
                    <a:pt x="981" y="162"/>
                    <a:pt x="975" y="162"/>
                  </a:cubicBezTo>
                  <a:lnTo>
                    <a:pt x="919" y="162"/>
                  </a:lnTo>
                  <a:close/>
                </a:path>
              </a:pathLst>
            </a:custGeom>
            <a:solidFill>
              <a:srgbClr val="009D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​"/>
                <a:tabLst/>
                <a:defRPr/>
              </a:pPr>
              <a:endParaRPr kumimoji="0" lang="da-DK" sz="1800" b="0" i="0" u="none" strike="noStrike" kern="0" cap="none" spc="-5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Verdana"/>
                <a:ea typeface="Verdana" pitchFamily="34" charset="0"/>
              </a:endParaRPr>
            </a:p>
          </p:txBody>
        </p:sp>
      </p:grp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E56F99-B409-4DE2-A440-A02EFD6D6C50}"/>
              </a:ext>
            </a:extLst>
          </p:cNvPr>
          <p:cNvSpPr txBox="1">
            <a:spLocks/>
          </p:cNvSpPr>
          <p:nvPr/>
        </p:nvSpPr>
        <p:spPr>
          <a:xfrm>
            <a:off x="5375920" y="3573016"/>
            <a:ext cx="3309143" cy="64081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v"/>
              <a:defRPr sz="32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65666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SYSC@ramboll.com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+45 51617866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5DF11D-AFD1-4E58-B187-5D971ED6B724}"/>
              </a:ext>
            </a:extLst>
          </p:cNvPr>
          <p:cNvSpPr/>
          <p:nvPr/>
        </p:nvSpPr>
        <p:spPr>
          <a:xfrm>
            <a:off x="0" y="-33867"/>
            <a:ext cx="12191559" cy="825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7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98B17B-5A1E-4754-87F6-E2BF6FA56BE8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think-cell Slide" r:id="rId6" imgW="553" imgH="553" progId="TCLayout.ActiveDocument.1">
                  <p:embed/>
                </p:oleObj>
              </mc:Choice>
              <mc:Fallback>
                <p:oleObj name="think-cell Slide" r:id="rId6" imgW="553" imgH="55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98B17B-5A1E-4754-87F6-E2BF6FA56B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DC017B9-8FB6-490F-A8EC-EE117FAB0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583919"/>
              </p:ext>
            </p:extLst>
          </p:nvPr>
        </p:nvGraphicFramePr>
        <p:xfrm>
          <a:off x="812445" y="1649146"/>
          <a:ext cx="10560768" cy="966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0128">
                  <a:extLst>
                    <a:ext uri="{9D8B030D-6E8A-4147-A177-3AD203B41FA5}">
                      <a16:colId xmlns:a16="http://schemas.microsoft.com/office/drawing/2014/main" val="1906492998"/>
                    </a:ext>
                  </a:extLst>
                </a:gridCol>
                <a:gridCol w="1760128">
                  <a:extLst>
                    <a:ext uri="{9D8B030D-6E8A-4147-A177-3AD203B41FA5}">
                      <a16:colId xmlns:a16="http://schemas.microsoft.com/office/drawing/2014/main" val="3285169546"/>
                    </a:ext>
                  </a:extLst>
                </a:gridCol>
                <a:gridCol w="1760128">
                  <a:extLst>
                    <a:ext uri="{9D8B030D-6E8A-4147-A177-3AD203B41FA5}">
                      <a16:colId xmlns:a16="http://schemas.microsoft.com/office/drawing/2014/main" val="2659879972"/>
                    </a:ext>
                  </a:extLst>
                </a:gridCol>
                <a:gridCol w="1760128">
                  <a:extLst>
                    <a:ext uri="{9D8B030D-6E8A-4147-A177-3AD203B41FA5}">
                      <a16:colId xmlns:a16="http://schemas.microsoft.com/office/drawing/2014/main" val="1322667868"/>
                    </a:ext>
                  </a:extLst>
                </a:gridCol>
                <a:gridCol w="1760128">
                  <a:extLst>
                    <a:ext uri="{9D8B030D-6E8A-4147-A177-3AD203B41FA5}">
                      <a16:colId xmlns:a16="http://schemas.microsoft.com/office/drawing/2014/main" val="412278263"/>
                    </a:ext>
                  </a:extLst>
                </a:gridCol>
                <a:gridCol w="1760128">
                  <a:extLst>
                    <a:ext uri="{9D8B030D-6E8A-4147-A177-3AD203B41FA5}">
                      <a16:colId xmlns:a16="http://schemas.microsoft.com/office/drawing/2014/main" val="2549791731"/>
                    </a:ext>
                  </a:extLst>
                </a:gridCol>
              </a:tblGrid>
              <a:tr h="783899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BUILDINGS</a:t>
                      </a:r>
                    </a:p>
                    <a:p>
                      <a:endParaRPr lang="en-GB" sz="1400" dirty="0"/>
                    </a:p>
                  </a:txBody>
                  <a:tcPr marL="71983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TRANSPORT</a:t>
                      </a:r>
                    </a:p>
                    <a:p>
                      <a:endParaRPr lang="en-GB" sz="1800" dirty="0"/>
                    </a:p>
                  </a:txBody>
                  <a:tcPr marL="71983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WATER</a:t>
                      </a:r>
                    </a:p>
                    <a:p>
                      <a:endParaRPr lang="en-GB" sz="1800" dirty="0"/>
                    </a:p>
                  </a:txBody>
                  <a:tcPr marL="71983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ENVIRONMENT</a:t>
                      </a:r>
                      <a:br>
                        <a:rPr lang="en-GB" sz="18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&amp; HEALTH</a:t>
                      </a:r>
                    </a:p>
                    <a:p>
                      <a:endParaRPr lang="en-GB" sz="1800" dirty="0"/>
                    </a:p>
                  </a:txBody>
                  <a:tcPr marL="71983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endParaRPr lang="en-GB" sz="1800" dirty="0"/>
                    </a:p>
                  </a:txBody>
                  <a:tcPr marL="71983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</a:rPr>
                        <a:t>MANAGEMENT CONSULTING</a:t>
                      </a:r>
                    </a:p>
                    <a:p>
                      <a:endParaRPr lang="en-GB" sz="1800" dirty="0"/>
                    </a:p>
                  </a:txBody>
                  <a:tcPr marL="71983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276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43322B-50F2-45C4-BEBD-433F08B09A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4</a:t>
            </a:fld>
            <a:endParaRPr lang="en-GB" dirty="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868FCDF9-6B4A-4DE6-984E-45146C486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68387"/>
              </p:ext>
            </p:extLst>
          </p:nvPr>
        </p:nvGraphicFramePr>
        <p:xfrm>
          <a:off x="798945" y="2827944"/>
          <a:ext cx="10574262" cy="2312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377">
                  <a:extLst>
                    <a:ext uri="{9D8B030D-6E8A-4147-A177-3AD203B41FA5}">
                      <a16:colId xmlns:a16="http://schemas.microsoft.com/office/drawing/2014/main" val="1906492998"/>
                    </a:ext>
                  </a:extLst>
                </a:gridCol>
                <a:gridCol w="1762377">
                  <a:extLst>
                    <a:ext uri="{9D8B030D-6E8A-4147-A177-3AD203B41FA5}">
                      <a16:colId xmlns:a16="http://schemas.microsoft.com/office/drawing/2014/main" val="3285169546"/>
                    </a:ext>
                  </a:extLst>
                </a:gridCol>
                <a:gridCol w="1762377">
                  <a:extLst>
                    <a:ext uri="{9D8B030D-6E8A-4147-A177-3AD203B41FA5}">
                      <a16:colId xmlns:a16="http://schemas.microsoft.com/office/drawing/2014/main" val="2659879972"/>
                    </a:ext>
                  </a:extLst>
                </a:gridCol>
                <a:gridCol w="1762377">
                  <a:extLst>
                    <a:ext uri="{9D8B030D-6E8A-4147-A177-3AD203B41FA5}">
                      <a16:colId xmlns:a16="http://schemas.microsoft.com/office/drawing/2014/main" val="1322667868"/>
                    </a:ext>
                  </a:extLst>
                </a:gridCol>
                <a:gridCol w="1762377">
                  <a:extLst>
                    <a:ext uri="{9D8B030D-6E8A-4147-A177-3AD203B41FA5}">
                      <a16:colId xmlns:a16="http://schemas.microsoft.com/office/drawing/2014/main" val="412278263"/>
                    </a:ext>
                  </a:extLst>
                </a:gridCol>
                <a:gridCol w="1762377">
                  <a:extLst>
                    <a:ext uri="{9D8B030D-6E8A-4147-A177-3AD203B41FA5}">
                      <a16:colId xmlns:a16="http://schemas.microsoft.com/office/drawing/2014/main" val="2549791731"/>
                    </a:ext>
                  </a:extLst>
                </a:gridCol>
              </a:tblGrid>
              <a:tr h="2312187"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 ‘18: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496.6 m€</a:t>
                      </a:r>
                    </a:p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Employees: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(FTEE) 4,499</a:t>
                      </a:r>
                    </a:p>
                    <a:p>
                      <a:endParaRPr lang="en-GB" sz="1800" dirty="0"/>
                    </a:p>
                  </a:txBody>
                  <a:tcPr marL="91419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 ‘18: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351.4 m€</a:t>
                      </a:r>
                    </a:p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Employees: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(FTEE) 2,853</a:t>
                      </a:r>
                    </a:p>
                  </a:txBody>
                  <a:tcPr marL="91419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 ‘18: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84.4 m€</a:t>
                      </a:r>
                    </a:p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Employees (Jan ’19):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(FTEE) 940</a:t>
                      </a:r>
                    </a:p>
                  </a:txBody>
                  <a:tcPr marL="91419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 ‘18: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365.7 m€</a:t>
                      </a:r>
                    </a:p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Employees (Jan ’19):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(FTEE) 2,443</a:t>
                      </a:r>
                    </a:p>
                    <a:p>
                      <a:endParaRPr lang="en-GB" sz="1800" dirty="0"/>
                    </a:p>
                  </a:txBody>
                  <a:tcPr marL="91419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 ‘18: 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162.9 m€</a:t>
                      </a:r>
                    </a:p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Employees (Jan ’19):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(FTEE) 1,821</a:t>
                      </a:r>
                    </a:p>
                  </a:txBody>
                  <a:tcPr marL="91419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Revenue ‘18: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62.7 m€</a:t>
                      </a:r>
                    </a:p>
                    <a:p>
                      <a:pPr marL="0" marR="0" lvl="0" indent="0" algn="l" defTabSz="457189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​"/>
                        <a:tabLst/>
                        <a:defRPr/>
                      </a:pPr>
                      <a: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Employees: </a:t>
                      </a:r>
                      <a:br>
                        <a:rPr kumimoji="0" lang="en-GB" sz="18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8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(FTEE) 436</a:t>
                      </a:r>
                    </a:p>
                  </a:txBody>
                  <a:tcPr marL="91419" marR="71983" marT="71983" marB="7198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2768"/>
                  </a:ext>
                </a:extLst>
              </a:tr>
            </a:tbl>
          </a:graphicData>
        </a:graphic>
      </p:graphicFrame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C7879850-D764-42EA-AE0D-20DA34A4FD9E}"/>
              </a:ext>
            </a:extLst>
          </p:cNvPr>
          <p:cNvSpPr/>
          <p:nvPr/>
        </p:nvSpPr>
        <p:spPr>
          <a:xfrm>
            <a:off x="787469" y="4525821"/>
            <a:ext cx="10614672" cy="5950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83" tIns="71983" rIns="71983" bIns="71983" rtlCol="0" anchor="ctr" anchorCtr="0"/>
          <a:lstStyle/>
          <a:p>
            <a:pPr algn="ctr"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</a:rPr>
              <a:t>PLANNING &amp; URBAN DESIGN</a:t>
            </a:r>
          </a:p>
          <a:p>
            <a:pPr algn="ctr">
              <a:spcAft>
                <a:spcPts val="600"/>
              </a:spcAft>
            </a:pPr>
            <a:r>
              <a:rPr lang="en-GB" sz="1600" dirty="0">
                <a:solidFill>
                  <a:schemeClr val="tx1"/>
                </a:solidFill>
              </a:rPr>
              <a:t>Revenue and employee numbers included in the other markets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E84B9-88D4-4CE0-BA56-AB3EB0E82386}"/>
              </a:ext>
            </a:extLst>
          </p:cNvPr>
          <p:cNvSpPr txBox="1">
            <a:spLocks/>
          </p:cNvSpPr>
          <p:nvPr/>
        </p:nvSpPr>
        <p:spPr>
          <a:xfrm>
            <a:off x="0" y="4874"/>
            <a:ext cx="12192000" cy="615817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Markets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877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BB46-A24D-4818-90CE-62F12B56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Ramboll’s Mission with Major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72885-EA9B-458D-9E59-856A9B19C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B6C37-F47F-4CEB-B261-F24F64207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381" y="1088740"/>
            <a:ext cx="11089232" cy="3600400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00B0F0"/>
              </a:buClr>
              <a:buAutoNum type="arabicPeriod"/>
            </a:pPr>
            <a:endParaRPr lang="en-GB" sz="3200" dirty="0">
              <a:solidFill>
                <a:srgbClr val="00B0F0"/>
              </a:solidFill>
            </a:endParaRPr>
          </a:p>
          <a:p>
            <a:pPr marL="457200" indent="-457200">
              <a:buClr>
                <a:srgbClr val="FF944D"/>
              </a:buClr>
              <a:buAutoNum type="arabicPeriod"/>
            </a:pPr>
            <a:r>
              <a:rPr lang="en-GB" sz="3200" dirty="0">
                <a:solidFill>
                  <a:srgbClr val="676569"/>
                </a:solidFill>
              </a:rPr>
              <a:t>Successful projects</a:t>
            </a:r>
          </a:p>
          <a:p>
            <a:pPr marL="457200" indent="-457200">
              <a:buClr>
                <a:srgbClr val="FF944D"/>
              </a:buClr>
              <a:buAutoNum type="arabicPeriod"/>
            </a:pPr>
            <a:endParaRPr lang="en-GB" sz="3200" dirty="0">
              <a:solidFill>
                <a:srgbClr val="676569"/>
              </a:solidFill>
            </a:endParaRPr>
          </a:p>
          <a:p>
            <a:pPr marL="457200" indent="-457200">
              <a:buClr>
                <a:srgbClr val="FF944D"/>
              </a:buClr>
              <a:buAutoNum type="arabicPeriod"/>
            </a:pPr>
            <a:r>
              <a:rPr lang="en-GB" sz="3200" dirty="0">
                <a:solidFill>
                  <a:srgbClr val="676569"/>
                </a:solidFill>
              </a:rPr>
              <a:t>Increase customer satisfaction and repeat business</a:t>
            </a:r>
          </a:p>
          <a:p>
            <a:pPr marL="457200" indent="-457200">
              <a:buClr>
                <a:srgbClr val="FF944D"/>
              </a:buClr>
              <a:buAutoNum type="arabicPeriod"/>
            </a:pPr>
            <a:endParaRPr lang="en-GB" sz="3200" dirty="0">
              <a:solidFill>
                <a:srgbClr val="676569"/>
              </a:solidFill>
            </a:endParaRPr>
          </a:p>
          <a:p>
            <a:pPr marL="457200" indent="-457200">
              <a:buClr>
                <a:srgbClr val="FF944D"/>
              </a:buClr>
              <a:buAutoNum type="arabicPeriod"/>
            </a:pPr>
            <a:r>
              <a:rPr lang="en-GB" sz="3200" dirty="0">
                <a:solidFill>
                  <a:srgbClr val="676569"/>
                </a:solidFill>
              </a:rPr>
              <a:t>Attract and retain key talent</a:t>
            </a:r>
          </a:p>
        </p:txBody>
      </p:sp>
    </p:spTree>
    <p:extLst>
      <p:ext uri="{BB962C8B-B14F-4D97-AF65-F5344CB8AC3E}">
        <p14:creationId xmlns:p14="http://schemas.microsoft.com/office/powerpoint/2010/main" val="93225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8AEEA3F-20F1-4CF3-8B08-F76B8FD6EB2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think-cell Slide" r:id="rId5" imgW="553" imgH="553" progId="TCLayout.ActiveDocument.1">
                  <p:embed/>
                </p:oleObj>
              </mc:Choice>
              <mc:Fallback>
                <p:oleObj name="think-cell Slide" r:id="rId5" imgW="553" imgH="55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8AEEA3F-20F1-4CF3-8B08-F76B8FD6E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88FD0C6-2B36-459E-9098-8647B2FEC3C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360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9BB46-A24D-4818-90CE-62F12B56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things go wrong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72885-EA9B-458D-9E59-856A9B19C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EB6C37-F47F-4CEB-B261-F24F64207A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Project is late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Project does not get completed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Project does not achieve benefits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Project is over budget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Health, safety environment issues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Stakeholder issues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Reputational issues</a:t>
            </a:r>
          </a:p>
          <a:p>
            <a:pPr marL="457200" indent="-457200">
              <a:buClr>
                <a:srgbClr val="FF944D"/>
              </a:buClr>
              <a:buFont typeface="Wingdings" panose="05000000000000000000" pitchFamily="2" charset="2"/>
              <a:buAutoNum type="arabicPeriod"/>
            </a:pPr>
            <a:r>
              <a:rPr lang="en-GB" sz="2800" dirty="0">
                <a:solidFill>
                  <a:srgbClr val="676569"/>
                </a:solidFill>
              </a:rPr>
              <a:t>A high % of large projects fail</a:t>
            </a:r>
          </a:p>
          <a:p>
            <a:pPr>
              <a:buClr>
                <a:srgbClr val="00B0F0"/>
              </a:buClr>
            </a:pPr>
            <a:endParaRPr lang="en-GB" dirty="0">
              <a:solidFill>
                <a:srgbClr val="00B0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FB2DB-EB62-4962-B0DA-933A25D49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1155251"/>
            <a:ext cx="5421981" cy="50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2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BB46-A24D-4818-90CE-62F12B56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Excellence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72885-EA9B-458D-9E59-856A9B19C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EDD0C-15D6-4B1C-ACD9-D14E8173C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0"/>
          <a:stretch/>
        </p:blipFill>
        <p:spPr>
          <a:xfrm>
            <a:off x="1570951" y="908720"/>
            <a:ext cx="9050098" cy="58534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891DB-2A45-4C31-906B-F2CB0CF3F0A3}"/>
              </a:ext>
            </a:extLst>
          </p:cNvPr>
          <p:cNvSpPr/>
          <p:nvPr/>
        </p:nvSpPr>
        <p:spPr>
          <a:xfrm>
            <a:off x="9804412" y="5949280"/>
            <a:ext cx="2315580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86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BB46-A24D-4818-90CE-62F12B56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Lifecycle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72885-EA9B-458D-9E59-856A9B19C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4FADC2-FD90-4498-8D95-FFA69EFD1A58}" type="slidenum">
              <a:rPr lang="en-GB" smtClean="0"/>
              <a:t>8</a:t>
            </a:fld>
            <a:endParaRPr lang="en-GB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A42F93D-F19E-4F4D-968D-ABB695EF1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553" b="1"/>
          <a:stretch/>
        </p:blipFill>
        <p:spPr>
          <a:xfrm>
            <a:off x="19383" y="2329933"/>
            <a:ext cx="12190463" cy="25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8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BDE3FF-4CE3-46E9-A9F2-90906E1AE96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think-cell Slide" r:id="rId6" imgW="553" imgH="553" progId="TCLayout.ActiveDocument.1">
                  <p:embed/>
                </p:oleObj>
              </mc:Choice>
              <mc:Fallback>
                <p:oleObj name="think-cell Slide" r:id="rId6" imgW="553" imgH="55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BDE3FF-4CE3-46E9-A9F2-90906E1AE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AE4D3BF-A3F6-40D1-9244-8A9DCB735C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063A2B-1776-48C1-BF63-9AB0EE60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776"/>
            <a:ext cx="2289466" cy="3816424"/>
          </a:xfrm>
        </p:spPr>
        <p:txBody>
          <a:bodyPr>
            <a:noAutofit/>
          </a:bodyPr>
          <a:lstStyle/>
          <a:p>
            <a:r>
              <a:rPr lang="en-GB" sz="2400" dirty="0"/>
              <a:t>Project performance reporting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Early warning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74D5C0-48DA-458A-93D7-C2B8A17EA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59" y="44624"/>
            <a:ext cx="7911859" cy="6768752"/>
          </a:xfrm>
          <a:prstGeom prst="rect">
            <a:avLst/>
          </a:prstGeom>
          <a:ln w="22225">
            <a:solidFill>
              <a:srgbClr val="2BCE30"/>
            </a:solidFill>
          </a:ln>
        </p:spPr>
      </p:pic>
    </p:spTree>
    <p:extLst>
      <p:ext uri="{BB962C8B-B14F-4D97-AF65-F5344CB8AC3E}">
        <p14:creationId xmlns:p14="http://schemas.microsoft.com/office/powerpoint/2010/main" val="178082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118288881074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RON\AppData\Local\Temp\Templafy\PowerPointVsto\Assets\RIB-0020856.jpg"/>
  <p:tag name="TEMPLAFYSLIDEID" val="6368850015277057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885001528643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zd2KHHXS4y8cqhzv8HDJ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1p4sELyQ7KW3VBrHczn5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ntu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Synapse</Template>
  <TotalTime>5972</TotalTime>
  <Words>1577</Words>
  <Application>Microsoft Office PowerPoint</Application>
  <PresentationFormat>Widescreen</PresentationFormat>
  <Paragraphs>314</Paragraphs>
  <Slides>34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BacktalkSerif BTN</vt:lpstr>
      <vt:lpstr>Bradley Hand ITC</vt:lpstr>
      <vt:lpstr>Calibri</vt:lpstr>
      <vt:lpstr>Courier New</vt:lpstr>
      <vt:lpstr>Symbol</vt:lpstr>
      <vt:lpstr>Tahoma</vt:lpstr>
      <vt:lpstr>Verdana</vt:lpstr>
      <vt:lpstr>Wingdings</vt:lpstr>
      <vt:lpstr>Entuit</vt:lpstr>
      <vt:lpstr>think-cell Slide</vt:lpstr>
      <vt:lpstr>Real-time control of project performance from the front-line to the Board</vt:lpstr>
      <vt:lpstr>Achievements</vt:lpstr>
      <vt:lpstr>PowerPoint Presentation</vt:lpstr>
      <vt:lpstr>PowerPoint Presentation</vt:lpstr>
      <vt:lpstr>Ramboll’s Mission with Major Projects</vt:lpstr>
      <vt:lpstr>But things go wrong</vt:lpstr>
      <vt:lpstr>Project Excellence</vt:lpstr>
      <vt:lpstr>Project Lifecycle</vt:lpstr>
      <vt:lpstr>Project performance reporting    Early warning system</vt:lpstr>
      <vt:lpstr>PowerPoint Presentation</vt:lpstr>
      <vt:lpstr>The Data</vt:lpstr>
      <vt:lpstr>What shape is a typical project?</vt:lpstr>
      <vt:lpstr>PowerPoint Presentation</vt:lpstr>
      <vt:lpstr>Reality check: Ever changing complexity &amp; uniqueness</vt:lpstr>
      <vt:lpstr>So how did we solve the data problems?</vt:lpstr>
      <vt:lpstr>PowerPoint Presentation</vt:lpstr>
      <vt:lpstr>The TOP DOWN approach : Enterprise IT Vendors</vt:lpstr>
      <vt:lpstr>The BOTTOM UP+ approach</vt:lpstr>
      <vt:lpstr>Early Benefits</vt:lpstr>
      <vt:lpstr>Final hurdle - breaking away from Excel’s major limitations … </vt:lpstr>
      <vt:lpstr>Can we combine the best of TOP DOWN &amp; BOTTOM UP?</vt:lpstr>
      <vt:lpstr>Connected Planning</vt:lpstr>
      <vt:lpstr>PowerPoint Presentation</vt:lpstr>
      <vt:lpstr>Connected Planning</vt:lpstr>
      <vt:lpstr>Eight Themes of Connected Planning</vt:lpstr>
      <vt:lpstr>PowerPoint Presentation</vt:lpstr>
      <vt:lpstr>Connected Planning in Ramboll</vt:lpstr>
      <vt:lpstr>So what does it actually look like?</vt:lpstr>
      <vt:lpstr>A delighted   team</vt:lpstr>
      <vt:lpstr>Example Views at Project Level</vt:lpstr>
      <vt:lpstr>Example Views at Senior Leadership Level</vt:lpstr>
      <vt:lpstr>Lessons Learned</vt:lpstr>
      <vt:lpstr>- Benefits Recap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SeanBlencowe</dc:creator>
  <cp:lastModifiedBy>Sean Blencowe</cp:lastModifiedBy>
  <cp:revision>1173</cp:revision>
  <dcterms:created xsi:type="dcterms:W3CDTF">2012-03-26T15:45:24Z</dcterms:created>
  <dcterms:modified xsi:type="dcterms:W3CDTF">2019-09-26T11:53:59Z</dcterms:modified>
</cp:coreProperties>
</file>