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79" r:id="rId4"/>
  </p:sldMasterIdLst>
  <p:notesMasterIdLst>
    <p:notesMasterId r:id="rId36"/>
  </p:notesMasterIdLst>
  <p:handoutMasterIdLst>
    <p:handoutMasterId r:id="rId37"/>
  </p:handoutMasterIdLst>
  <p:sldIdLst>
    <p:sldId id="274" r:id="rId5"/>
    <p:sldId id="298" r:id="rId6"/>
    <p:sldId id="297" r:id="rId7"/>
    <p:sldId id="295" r:id="rId8"/>
    <p:sldId id="300" r:id="rId9"/>
    <p:sldId id="293" r:id="rId10"/>
    <p:sldId id="301" r:id="rId11"/>
    <p:sldId id="294" r:id="rId12"/>
    <p:sldId id="302" r:id="rId13"/>
    <p:sldId id="299" r:id="rId14"/>
    <p:sldId id="289" r:id="rId15"/>
    <p:sldId id="290" r:id="rId16"/>
    <p:sldId id="308" r:id="rId17"/>
    <p:sldId id="303" r:id="rId18"/>
    <p:sldId id="283" r:id="rId19"/>
    <p:sldId id="309" r:id="rId20"/>
    <p:sldId id="267" r:id="rId21"/>
    <p:sldId id="306" r:id="rId22"/>
    <p:sldId id="305" r:id="rId23"/>
    <p:sldId id="307" r:id="rId24"/>
    <p:sldId id="271" r:id="rId25"/>
    <p:sldId id="264" r:id="rId26"/>
    <p:sldId id="291" r:id="rId27"/>
    <p:sldId id="304" r:id="rId28"/>
    <p:sldId id="287" r:id="rId29"/>
    <p:sldId id="288" r:id="rId30"/>
    <p:sldId id="286" r:id="rId31"/>
    <p:sldId id="265" r:id="rId32"/>
    <p:sldId id="270" r:id="rId33"/>
    <p:sldId id="257" r:id="rId34"/>
    <p:sldId id="282" r:id="rId35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49C"/>
    <a:srgbClr val="335684"/>
    <a:srgbClr val="990099"/>
    <a:srgbClr val="EFF5F9"/>
    <a:srgbClr val="43639C"/>
    <a:srgbClr val="4274A9"/>
    <a:srgbClr val="9933FF"/>
    <a:srgbClr val="85AEFF"/>
    <a:srgbClr val="F9FA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6" autoAdjust="0"/>
    <p:restoredTop sz="71036" autoAdjust="0"/>
  </p:normalViewPr>
  <p:slideViewPr>
    <p:cSldViewPr snapToGrid="0">
      <p:cViewPr varScale="1">
        <p:scale>
          <a:sx n="61" d="100"/>
          <a:sy n="61" d="100"/>
        </p:scale>
        <p:origin x="185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1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6CD7DB-3AB2-425E-A4D1-16BEAB9EC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0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2"/>
            <a:ext cx="5438140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119"/>
            <a:ext cx="2945659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9119"/>
            <a:ext cx="2945659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95" tIns="45497" rIns="90995" bIns="454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0A2528B-EAEE-472B-BA0A-B8D4E4BDFF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0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11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Trying to determine the “value” of a piece of work to the organisation is not easy and may not be valuable. However, estimating the cost at which point work is no longer worthwhile is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03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1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the first issues we face is being clear what indicators are indicating!</a:t>
            </a:r>
          </a:p>
          <a:p>
            <a:endParaRPr lang="en-GB" dirty="0"/>
          </a:p>
          <a:p>
            <a:r>
              <a:rPr lang="en-GB" dirty="0"/>
              <a:t>Are they indicators of health? Or indicators of performance, what has been done?</a:t>
            </a:r>
          </a:p>
          <a:p>
            <a:endParaRPr lang="en-GB" dirty="0"/>
          </a:p>
          <a:p>
            <a:r>
              <a:rPr lang="en-GB" dirty="0"/>
              <a:t>I’m going to assume that the key thing we want to measure is whether the work will be successful in delivering value to the organisation.</a:t>
            </a:r>
          </a:p>
          <a:p>
            <a:endParaRPr lang="en-GB" dirty="0"/>
          </a:p>
          <a:p>
            <a:r>
              <a:rPr lang="en-GB" dirty="0"/>
              <a:t>Does that work for you? If so, how well do you think that existing approaches are working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46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Project failure is the elephant in the room. We are trained to expect that failure in projects in commonplace but what does fail really mean and does it help 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2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1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77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3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47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80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Trying to determine the “value” of a piece of work to the organisation is not easy and may not be valuable. However, estimating the cost at which point work is no longer worthwhile is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2528B-EAEE-472B-BA0A-B8D4E4BDFF00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2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ci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" y="6131985"/>
            <a:ext cx="1286933" cy="160867"/>
          </a:xfrm>
          <a:prstGeom prst="rect">
            <a:avLst/>
          </a:prstGeom>
        </p:spPr>
      </p:pic>
      <p:pic>
        <p:nvPicPr>
          <p:cNvPr id="13" name="Picture 12" descr="social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2" y="6136218"/>
            <a:ext cx="1523809" cy="144000"/>
          </a:xfrm>
          <a:prstGeom prst="rect">
            <a:avLst/>
          </a:prstGeom>
        </p:spPr>
      </p:pic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4" y="6432553"/>
            <a:ext cx="457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ontCoverBG2.png">
            <a:extLst>
              <a:ext uri="{FF2B5EF4-FFF2-40B4-BE49-F238E27FC236}">
                <a16:creationId xmlns:a16="http://schemas.microsoft.com/office/drawing/2014/main" id="{47877F44-DC96-4413-88D4-8B3B3F342B8A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8588" cy="6840000"/>
          </a:xfrm>
          <a:prstGeom prst="rect">
            <a:avLst/>
          </a:prstGeom>
        </p:spPr>
      </p:pic>
      <p:pic>
        <p:nvPicPr>
          <p:cNvPr id="14" name="Picture 13" descr="bestoutcomelogo.png">
            <a:extLst>
              <a:ext uri="{FF2B5EF4-FFF2-40B4-BE49-F238E27FC236}">
                <a16:creationId xmlns:a16="http://schemas.microsoft.com/office/drawing/2014/main" id="{C0944114-526B-4443-9140-358713998F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20" y="6057900"/>
            <a:ext cx="4304781" cy="6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7021" y="1219200"/>
            <a:ext cx="10972800" cy="406400"/>
          </a:xfrm>
        </p:spPr>
        <p:txBody>
          <a:bodyPr/>
          <a:lstStyle>
            <a:lvl1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1633535"/>
            <a:ext cx="10983384" cy="1549400"/>
          </a:xfr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  <a:lvl3pPr marL="914377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3199868"/>
            <a:ext cx="10983384" cy="1549400"/>
          </a:xfrm>
        </p:spPr>
        <p:txBody>
          <a:bodyPr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3pPr marL="914377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4749271"/>
            <a:ext cx="10983384" cy="728665"/>
          </a:xfrm>
        </p:spPr>
        <p:txBody>
          <a:bodyPr/>
          <a:lstStyle>
            <a:lvl1pPr marL="171446" indent="-171446">
              <a:buSzPct val="100000"/>
              <a:buFontTx/>
              <a:buBlip>
                <a:blip r:embed="rId2"/>
              </a:buBlip>
              <a:defRPr sz="1200">
                <a:solidFill>
                  <a:srgbClr val="404040"/>
                </a:solidFill>
              </a:defRPr>
            </a:lvl1pPr>
            <a:lvl3pPr marL="914377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8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Bestoutcome</a:t>
            </a:r>
            <a:endParaRPr lang="en-US" dirty="0"/>
          </a:p>
        </p:txBody>
      </p:sp>
      <p:pic>
        <p:nvPicPr>
          <p:cNvPr id="5" name="Picture 4" descr="BO_about_graph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54" y="1765079"/>
            <a:ext cx="4677559" cy="2895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3155" y="1388535"/>
            <a:ext cx="4933244" cy="364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996" indent="-179996">
              <a:lnSpc>
                <a:spcPct val="90000"/>
              </a:lnSpc>
              <a:spcBef>
                <a:spcPts val="400"/>
              </a:spcBef>
            </a:pPr>
            <a:r>
              <a:rPr lang="en-GB" sz="1800" dirty="0">
                <a:solidFill>
                  <a:srgbClr val="4274A9"/>
                </a:solidFill>
                <a:latin typeface="Calibri"/>
                <a:cs typeface="Calibri"/>
              </a:rPr>
              <a:t>The Company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Specialist Project &amp; Programme Management Consultancy, founded in 2000</a:t>
            </a:r>
          </a:p>
          <a:p>
            <a:pPr marL="179996" lvl="1" indent="-179996">
              <a:lnSpc>
                <a:spcPct val="90000"/>
              </a:lnSpc>
              <a:spcBef>
                <a:spcPts val="400"/>
              </a:spcBef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179996" indent="-179996">
              <a:lnSpc>
                <a:spcPct val="90000"/>
              </a:lnSpc>
              <a:spcBef>
                <a:spcPts val="400"/>
              </a:spcBef>
            </a:pPr>
            <a:r>
              <a:rPr lang="en-GB" sz="1800" dirty="0">
                <a:solidFill>
                  <a:srgbClr val="4274A9"/>
                </a:solidFill>
                <a:latin typeface="Calibri"/>
                <a:cs typeface="Calibri"/>
              </a:rPr>
              <a:t>Services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Project audits and turn-around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Project training and project</a:t>
            </a:r>
            <a:r>
              <a:rPr lang="en-GB" sz="1200" baseline="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health checks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Project management and system delivery processes</a:t>
            </a:r>
          </a:p>
          <a:p>
            <a:pPr marL="179996" lvl="1" indent="-179996">
              <a:lnSpc>
                <a:spcPct val="90000"/>
              </a:lnSpc>
              <a:spcBef>
                <a:spcPts val="400"/>
              </a:spcBef>
            </a:pPr>
            <a:endParaRPr lang="en-GB" sz="1600" dirty="0">
              <a:latin typeface="Calibri"/>
              <a:cs typeface="Calibri"/>
            </a:endParaRPr>
          </a:p>
          <a:p>
            <a:pPr marL="179996" indent="-179996">
              <a:lnSpc>
                <a:spcPct val="90000"/>
              </a:lnSpc>
              <a:spcBef>
                <a:spcPts val="400"/>
              </a:spcBef>
            </a:pPr>
            <a:r>
              <a:rPr lang="en-GB" sz="1800" dirty="0">
                <a:solidFill>
                  <a:srgbClr val="4274A9"/>
                </a:solidFill>
                <a:latin typeface="Calibri"/>
                <a:cs typeface="Calibri"/>
              </a:rPr>
              <a:t>Solutions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b="1" dirty="0">
                <a:solidFill>
                  <a:srgbClr val="404040"/>
                </a:solidFill>
                <a:latin typeface="Calibri"/>
                <a:cs typeface="Calibri"/>
              </a:rPr>
              <a:t>PM3</a:t>
            </a:r>
            <a:r>
              <a:rPr lang="en-GB" sz="1200" baseline="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Project Portfolio Management tool: </a:t>
            </a:r>
            <a:b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</a:b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“developed </a:t>
            </a:r>
            <a:r>
              <a:rPr lang="en-GB" sz="1200" i="1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 practitioners </a:t>
            </a:r>
            <a:r>
              <a:rPr lang="en-GB" sz="1200" i="1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 practitioners”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b="1" dirty="0">
                <a:solidFill>
                  <a:srgbClr val="404040"/>
                </a:solidFill>
                <a:latin typeface="Calibri"/>
                <a:cs typeface="Calibri"/>
              </a:rPr>
              <a:t>PM3time</a:t>
            </a: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: professional timesheet service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  <a:buFontTx/>
              <a:buBlip>
                <a:blip r:embed="rId3"/>
              </a:buBlip>
            </a:pPr>
            <a:r>
              <a:rPr lang="en-GB" sz="1200" dirty="0">
                <a:solidFill>
                  <a:srgbClr val="404040"/>
                </a:solidFill>
                <a:latin typeface="Calibri"/>
                <a:cs typeface="Calibri"/>
              </a:rPr>
              <a:t>Project Management Apps</a:t>
            </a:r>
          </a:p>
          <a:p>
            <a:pPr marL="179996" indent="-179996">
              <a:lnSpc>
                <a:spcPct val="90000"/>
              </a:lnSpc>
              <a:spcBef>
                <a:spcPts val="400"/>
              </a:spcBef>
            </a:pPr>
            <a:endParaRPr lang="en-GB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62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65443" y="530614"/>
            <a:ext cx="11031611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4274A9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2800" dirty="0"/>
              <a:t>Our customers include: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228434" y="1203454"/>
            <a:ext cx="9478359" cy="4648095"/>
            <a:chOff x="389466" y="1062566"/>
            <a:chExt cx="8322734" cy="4982636"/>
          </a:xfrm>
        </p:grpSpPr>
        <p:pic>
          <p:nvPicPr>
            <p:cNvPr id="24" name="Picture 23" descr="Case_Study_Thumb_BBC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67" y="1134533"/>
              <a:ext cx="1657195" cy="905933"/>
            </a:xfrm>
            <a:prstGeom prst="rect">
              <a:avLst/>
            </a:prstGeom>
          </p:spPr>
        </p:pic>
        <p:pic>
          <p:nvPicPr>
            <p:cNvPr id="25" name="Picture 24" descr="Case_Study_Thumb_BP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599" y="3462866"/>
              <a:ext cx="1574801" cy="1574801"/>
            </a:xfrm>
            <a:prstGeom prst="rect">
              <a:avLst/>
            </a:prstGeom>
          </p:spPr>
        </p:pic>
        <p:pic>
          <p:nvPicPr>
            <p:cNvPr id="26" name="Picture 25" descr="Case_Study_Thumb_British_council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333" y="1098548"/>
              <a:ext cx="1735667" cy="934368"/>
            </a:xfrm>
            <a:prstGeom prst="rect">
              <a:avLst/>
            </a:prstGeom>
          </p:spPr>
        </p:pic>
        <p:pic>
          <p:nvPicPr>
            <p:cNvPr id="27" name="Picture 26" descr="Case_Study_Thumb_debenhams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069" y="2019300"/>
              <a:ext cx="2057398" cy="829818"/>
            </a:xfrm>
            <a:prstGeom prst="rect">
              <a:avLst/>
            </a:prstGeom>
          </p:spPr>
        </p:pic>
        <p:pic>
          <p:nvPicPr>
            <p:cNvPr id="28" name="Picture 27" descr="Case_Study_Thumb_Dever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78" y="4809178"/>
              <a:ext cx="1650556" cy="1202155"/>
            </a:xfrm>
            <a:prstGeom prst="rect">
              <a:avLst/>
            </a:prstGeom>
          </p:spPr>
        </p:pic>
        <p:pic>
          <p:nvPicPr>
            <p:cNvPr id="37" name="Picture 36" descr="Case_Study_Thumb_Dixons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0" y="1147233"/>
              <a:ext cx="1930400" cy="817203"/>
            </a:xfrm>
            <a:prstGeom prst="rect">
              <a:avLst/>
            </a:prstGeom>
          </p:spPr>
        </p:pic>
        <p:pic>
          <p:nvPicPr>
            <p:cNvPr id="38" name="Picture 37" descr="Case_Study_Thumb_John_Lewis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934" y="1062566"/>
              <a:ext cx="1810426" cy="850900"/>
            </a:xfrm>
            <a:prstGeom prst="rect">
              <a:avLst/>
            </a:prstGeom>
          </p:spPr>
        </p:pic>
        <p:pic>
          <p:nvPicPr>
            <p:cNvPr id="39" name="Picture 38" descr="Case_Study_Thumb_Laing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1" y="4797216"/>
              <a:ext cx="1701799" cy="1247986"/>
            </a:xfrm>
            <a:prstGeom prst="rect">
              <a:avLst/>
            </a:prstGeom>
          </p:spPr>
        </p:pic>
        <p:pic>
          <p:nvPicPr>
            <p:cNvPr id="40" name="Picture 39" descr="Case_Study_Thumb_M_and_S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6" y="2743199"/>
              <a:ext cx="1499683" cy="939801"/>
            </a:xfrm>
            <a:prstGeom prst="rect">
              <a:avLst/>
            </a:prstGeom>
          </p:spPr>
        </p:pic>
        <p:pic>
          <p:nvPicPr>
            <p:cNvPr id="41" name="Picture 40" descr="Case_Study_Thumb_premier_inn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160" y="3606800"/>
              <a:ext cx="1484440" cy="1358263"/>
            </a:xfrm>
            <a:prstGeom prst="rect">
              <a:avLst/>
            </a:prstGeom>
          </p:spPr>
        </p:pic>
        <p:pic>
          <p:nvPicPr>
            <p:cNvPr id="42" name="Picture 41" descr="Case_Study_Thumb_signet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66" y="1970618"/>
              <a:ext cx="1939269" cy="1018116"/>
            </a:xfrm>
            <a:prstGeom prst="rect">
              <a:avLst/>
            </a:prstGeom>
          </p:spPr>
        </p:pic>
        <p:pic>
          <p:nvPicPr>
            <p:cNvPr id="43" name="Picture 42" descr="Case_Study_Thumb_sky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243" y="1873251"/>
              <a:ext cx="1264489" cy="971549"/>
            </a:xfrm>
            <a:prstGeom prst="rect">
              <a:avLst/>
            </a:prstGeom>
          </p:spPr>
        </p:pic>
        <p:pic>
          <p:nvPicPr>
            <p:cNvPr id="44" name="Picture 43" descr="Case_Study_Thumb_stadco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35" y="3591983"/>
              <a:ext cx="1545773" cy="1352551"/>
            </a:xfrm>
            <a:prstGeom prst="rect">
              <a:avLst/>
            </a:prstGeom>
          </p:spPr>
        </p:pic>
        <p:pic>
          <p:nvPicPr>
            <p:cNvPr id="45" name="Picture 44" descr="Case_Study_Thumb_uni-of_surrey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735" y="1885951"/>
              <a:ext cx="1820332" cy="967810"/>
            </a:xfrm>
            <a:prstGeom prst="rect">
              <a:avLst/>
            </a:prstGeom>
          </p:spPr>
        </p:pic>
        <p:pic>
          <p:nvPicPr>
            <p:cNvPr id="46" name="Picture 45" descr="Case_Study_Thumb_whitbred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0065" y="2832101"/>
              <a:ext cx="1811867" cy="742865"/>
            </a:xfrm>
            <a:prstGeom prst="rect">
              <a:avLst/>
            </a:prstGeom>
          </p:spPr>
        </p:pic>
        <p:pic>
          <p:nvPicPr>
            <p:cNvPr id="47" name="Picture 46" descr="Case_Study_Thumb_WHsmit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35" y="4902411"/>
              <a:ext cx="1651000" cy="1108922"/>
            </a:xfrm>
            <a:prstGeom prst="rect">
              <a:avLst/>
            </a:prstGeom>
          </p:spPr>
        </p:pic>
        <p:pic>
          <p:nvPicPr>
            <p:cNvPr id="48" name="Picture 47" descr="Case_Study_Thumb_willmott_dixon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649134"/>
              <a:ext cx="1669142" cy="1363133"/>
            </a:xfrm>
            <a:prstGeom prst="rect">
              <a:avLst/>
            </a:prstGeom>
          </p:spPr>
        </p:pic>
        <p:pic>
          <p:nvPicPr>
            <p:cNvPr id="49" name="Picture 48" descr="Case_Study_Thumb_Bank_of_Tokyo.png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24"/>
            <a:stretch/>
          </p:blipFill>
          <p:spPr>
            <a:xfrm>
              <a:off x="753533" y="2836335"/>
              <a:ext cx="1202267" cy="937482"/>
            </a:xfrm>
            <a:prstGeom prst="rect">
              <a:avLst/>
            </a:prstGeom>
          </p:spPr>
        </p:pic>
        <p:pic>
          <p:nvPicPr>
            <p:cNvPr id="50" name="Picture 49" descr="Case_Study_Thumb_NHS_Brent.png"/>
            <p:cNvPicPr>
              <a:picLocks noChangeAspect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74"/>
            <a:stretch/>
          </p:blipFill>
          <p:spPr>
            <a:xfrm>
              <a:off x="4885266" y="4757011"/>
              <a:ext cx="1735667" cy="1144255"/>
            </a:xfrm>
            <a:prstGeom prst="rect">
              <a:avLst/>
            </a:prstGeom>
          </p:spPr>
        </p:pic>
        <p:pic>
          <p:nvPicPr>
            <p:cNvPr id="51" name="Picture 50" descr="MRN-Logo.png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33" y="2882900"/>
              <a:ext cx="1473200" cy="73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33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65955"/>
            <a:ext cx="10972799" cy="779462"/>
          </a:xfrm>
        </p:spPr>
        <p:txBody>
          <a:bodyPr/>
          <a:lstStyle>
            <a:lvl1pPr algn="ctr">
              <a:defRPr sz="2400" b="0" i="0">
                <a:latin typeface="Calibri"/>
                <a:cs typeface="Calibri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50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902619"/>
            <a:ext cx="7315200" cy="282495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44512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592017" y="556419"/>
            <a:ext cx="1099624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4274A9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9pPr>
          </a:lstStyle>
          <a:p>
            <a:r>
              <a:rPr lang="en-US" sz="2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37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362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609602" y="274638"/>
            <a:ext cx="804897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i="0">
                <a:solidFill>
                  <a:srgbClr val="4274A9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9pPr>
          </a:lstStyle>
          <a:p>
            <a:r>
              <a:rPr lang="en-US" sz="2800" dirty="0"/>
              <a:t>Click to edit Master title style</a:t>
            </a:r>
          </a:p>
        </p:txBody>
      </p:sp>
      <p:pic>
        <p:nvPicPr>
          <p:cNvPr id="9" name="Picture 8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" b="7206"/>
          <a:stretch/>
        </p:blipFill>
        <p:spPr>
          <a:xfrm>
            <a:off x="0" y="0"/>
            <a:ext cx="12199747" cy="6919547"/>
          </a:xfrm>
          <a:prstGeom prst="rect">
            <a:avLst/>
          </a:prstGeom>
        </p:spPr>
      </p:pic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5896222"/>
            <a:ext cx="4572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3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8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77991"/>
            <a:ext cx="10972799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3350"/>
            <a:ext cx="10972800" cy="397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3" name="Picture 12" descr="bestoutcome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5" y="6176156"/>
            <a:ext cx="2755501" cy="395408"/>
          </a:xfrm>
          <a:prstGeom prst="rect">
            <a:avLst/>
          </a:prstGeom>
        </p:spPr>
      </p:pic>
      <p:pic>
        <p:nvPicPr>
          <p:cNvPr id="16" name="Picture 15" descr="tic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28" y="577991"/>
            <a:ext cx="878071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9" r:id="rId2"/>
    <p:sldLayoutId id="2147485982" r:id="rId3"/>
    <p:sldLayoutId id="2147485987" r:id="rId4"/>
    <p:sldLayoutId id="2147485988" r:id="rId5"/>
    <p:sldLayoutId id="2147485984" r:id="rId6"/>
    <p:sldLayoutId id="2147485983" r:id="rId7"/>
    <p:sldLayoutId id="2147485985" r:id="rId8"/>
    <p:sldLayoutId id="2147486051" r:id="rId9"/>
  </p:sldLayoutIdLst>
  <p:hf sldNum="0" hdr="0" ftr="0" dt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 b="0" i="0">
          <a:solidFill>
            <a:srgbClr val="4274A9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74085"/>
          </a:solidFill>
          <a:latin typeface="Trebuchet MS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1800" b="0" i="0">
          <a:solidFill>
            <a:srgbClr val="4274A9"/>
          </a:solidFill>
          <a:latin typeface="Calibri"/>
          <a:ea typeface="+mn-ea"/>
          <a:cs typeface="Calibri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1400" b="0" i="0">
          <a:solidFill>
            <a:schemeClr val="tx1">
              <a:lumMod val="75000"/>
              <a:lumOff val="25000"/>
            </a:schemeClr>
          </a:solidFill>
          <a:latin typeface="Calibri"/>
          <a:cs typeface="Calibri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3"/>
        </a:buBlip>
        <a:defRPr sz="1200" b="0" i="0">
          <a:solidFill>
            <a:schemeClr val="tx1">
              <a:lumMod val="75000"/>
              <a:lumOff val="25000"/>
            </a:schemeClr>
          </a:solidFill>
          <a:latin typeface="Calibri"/>
          <a:cs typeface="Calibri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Tx/>
        <a:buBlip>
          <a:blip r:embed="rId13"/>
        </a:buBlip>
        <a:defRPr sz="1200" b="0" i="0">
          <a:solidFill>
            <a:schemeClr val="tx1">
              <a:lumMod val="75000"/>
              <a:lumOff val="25000"/>
            </a:schemeClr>
          </a:solidFill>
          <a:latin typeface="Calibri"/>
          <a:cs typeface="Calibri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•"/>
        <a:defRPr sz="1600" b="0" i="0">
          <a:solidFill>
            <a:srgbClr val="4977C3"/>
          </a:solidFill>
          <a:latin typeface="Calibri"/>
          <a:cs typeface="Calibri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77C3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77C3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77C3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977C3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tetia.com/la-muy-dificil-pero-no-imposible-ciencia-de-incentivar-al-personal-administrativo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3065375@N05/2246558373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3065375@N05/2246558373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3065375@N05/2246558373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vintagevixon.blogspot.com/2010/08/going-going-gon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llgolick.com/2011/11/canada-transmedia-heaven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tackoverflow.com/questions/24907210/insert-pandas-chart-into-an-excel-file-using-xlsxwriter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commons.wikimedia.org/wiki/File:Pie_Chart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outcom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direction-indicator-motorcycle-bike-16686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direction-indicator-motorcycle-bike-16686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11FF-7294-4AE8-8758-22E6F8EC5F89}"/>
              </a:ext>
            </a:extLst>
          </p:cNvPr>
          <p:cNvSpPr txBox="1">
            <a:spLocks/>
          </p:cNvSpPr>
          <p:nvPr/>
        </p:nvSpPr>
        <p:spPr>
          <a:xfrm>
            <a:off x="2530258" y="3866696"/>
            <a:ext cx="8284350" cy="94329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4274A9"/>
                </a:solidFill>
                <a:latin typeface="Calibri"/>
                <a:ea typeface="+mj-ea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74085"/>
                </a:solidFill>
                <a:latin typeface="Trebuchet MS" pitchFamily="34" charset="0"/>
              </a:defRPr>
            </a:lvl9pPr>
          </a:lstStyle>
          <a:p>
            <a:r>
              <a:rPr lang="en-GB" sz="6000" kern="0" dirty="0"/>
              <a:t>Early warning 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F2A9F-35BE-4FF7-9C5E-B9F5FDF2C190}"/>
              </a:ext>
            </a:extLst>
          </p:cNvPr>
          <p:cNvSpPr txBox="1">
            <a:spLocks/>
          </p:cNvSpPr>
          <p:nvPr/>
        </p:nvSpPr>
        <p:spPr>
          <a:xfrm>
            <a:off x="5615521" y="3650834"/>
            <a:ext cx="6000751" cy="1646757"/>
          </a:xfrm>
          <a:prstGeom prst="rect">
            <a:avLst/>
          </a:prstGeom>
        </p:spPr>
        <p:txBody>
          <a:bodyPr/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800" b="0" i="0">
                <a:solidFill>
                  <a:srgbClr val="4274A9"/>
                </a:solidFill>
                <a:latin typeface="Calibri"/>
                <a:ea typeface="+mn-ea"/>
                <a:cs typeface="Calibri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rgbClr val="4977C3"/>
                </a:solidFill>
                <a:latin typeface="Calibri"/>
                <a:cs typeface="Calibri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47141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023315" cy="779462"/>
          </a:xfrm>
        </p:spPr>
        <p:txBody>
          <a:bodyPr/>
          <a:lstStyle/>
          <a:p>
            <a:r>
              <a:rPr lang="en-GB" sz="3200" dirty="0"/>
              <a:t>Are we measuring the right things?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4" y="1823353"/>
            <a:ext cx="6588713" cy="4105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B4A0F-1C9C-44A6-AF78-327549284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2" t="18082" r="21199" b="5206"/>
          <a:stretch/>
        </p:blipFill>
        <p:spPr>
          <a:xfrm>
            <a:off x="559084" y="1376178"/>
            <a:ext cx="5884757" cy="4105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59BD3-8CDD-40E3-A8B3-E1E5A63C2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3" t="17012" r="43473" b="35891"/>
          <a:stretch/>
        </p:blipFill>
        <p:spPr>
          <a:xfrm>
            <a:off x="3425551" y="3100495"/>
            <a:ext cx="7033572" cy="353883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332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010789" cy="779462"/>
          </a:xfrm>
        </p:spPr>
        <p:txBody>
          <a:bodyPr/>
          <a:lstStyle/>
          <a:p>
            <a:r>
              <a:rPr lang="en-GB" sz="3200" dirty="0"/>
              <a:t>The Iron Triangle </a:t>
            </a:r>
            <a:br>
              <a:rPr lang="en-GB" sz="3600" dirty="0"/>
            </a:br>
            <a:r>
              <a:rPr lang="en-GB" sz="2800" i="1" dirty="0"/>
              <a:t>We know it’s insufficient but we still use it!</a:t>
            </a:r>
            <a:endParaRPr lang="en-GB" sz="3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0E499-CC66-4138-8BC8-1F786E0D8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8" t="33398" r="59700" b="43560"/>
          <a:stretch/>
        </p:blipFill>
        <p:spPr>
          <a:xfrm>
            <a:off x="3730620" y="1997475"/>
            <a:ext cx="4730759" cy="316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035841" cy="779462"/>
          </a:xfrm>
        </p:spPr>
        <p:txBody>
          <a:bodyPr/>
          <a:lstStyle/>
          <a:p>
            <a:r>
              <a:rPr lang="en-GB" sz="3200" dirty="0"/>
              <a:t>Leading and Lagging indicators</a:t>
            </a:r>
            <a:endParaRPr lang="en-GB" sz="3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8CF15-00FB-4571-826C-765042BED9E7}"/>
              </a:ext>
            </a:extLst>
          </p:cNvPr>
          <p:cNvSpPr txBox="1"/>
          <p:nvPr/>
        </p:nvSpPr>
        <p:spPr>
          <a:xfrm>
            <a:off x="682079" y="2073532"/>
            <a:ext cx="10823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35684"/>
                </a:solidFill>
                <a:latin typeface="+mn-lt"/>
              </a:rPr>
              <a:t>Leading indicators </a:t>
            </a:r>
            <a:r>
              <a:rPr lang="en-GB" sz="2400" dirty="0">
                <a:solidFill>
                  <a:srgbClr val="335684"/>
                </a:solidFill>
                <a:latin typeface="+mn-lt"/>
              </a:rPr>
              <a:t>– useful as they warn us BEFORE something happens</a:t>
            </a:r>
          </a:p>
          <a:p>
            <a:pPr algn="ctr"/>
            <a:endParaRPr lang="en-GB" sz="2400" dirty="0">
              <a:solidFill>
                <a:srgbClr val="335684"/>
              </a:solidFill>
              <a:latin typeface="+mn-lt"/>
            </a:endParaRPr>
          </a:p>
          <a:p>
            <a:pPr algn="ctr"/>
            <a:r>
              <a:rPr lang="en-GB" sz="2400" b="1" dirty="0">
                <a:solidFill>
                  <a:srgbClr val="335684"/>
                </a:solidFill>
                <a:latin typeface="+mn-lt"/>
              </a:rPr>
              <a:t>Lagging indicators </a:t>
            </a:r>
            <a:r>
              <a:rPr lang="en-GB" sz="2400" dirty="0">
                <a:solidFill>
                  <a:srgbClr val="335684"/>
                </a:solidFill>
                <a:latin typeface="+mn-lt"/>
              </a:rPr>
              <a:t>– accurate because they measure something that has happened</a:t>
            </a:r>
          </a:p>
        </p:txBody>
      </p:sp>
    </p:spTree>
    <p:extLst>
      <p:ext uri="{BB962C8B-B14F-4D97-AF65-F5344CB8AC3E}">
        <p14:creationId xmlns:p14="http://schemas.microsoft.com/office/powerpoint/2010/main" val="30858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0923107" cy="779462"/>
          </a:xfrm>
        </p:spPr>
        <p:txBody>
          <a:bodyPr/>
          <a:lstStyle/>
          <a:p>
            <a:r>
              <a:rPr lang="en-GB" sz="3200" dirty="0"/>
              <a:t>Aren’t all projects unique?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4" y="1823353"/>
            <a:ext cx="6588713" cy="4105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7D752-6305-4053-A5AA-96D9B43FE332}"/>
              </a:ext>
            </a:extLst>
          </p:cNvPr>
          <p:cNvSpPr txBox="1"/>
          <p:nvPr/>
        </p:nvSpPr>
        <p:spPr>
          <a:xfrm>
            <a:off x="842162" y="1823353"/>
            <a:ext cx="106567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By definition, all projects are unique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So are people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But we can make assumptions about the way that they will behave and the more information we have, the more accurate we can be</a:t>
            </a:r>
          </a:p>
          <a:p>
            <a:endParaRPr lang="en-GB" sz="2400" dirty="0">
              <a:solidFill>
                <a:srgbClr val="44649C"/>
              </a:solidFill>
              <a:latin typeface="+mn-lt"/>
            </a:endParaRPr>
          </a:p>
          <a:p>
            <a:endParaRPr lang="en-GB" sz="2400" dirty="0">
              <a:solidFill>
                <a:srgbClr val="4464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4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9D28-DCA2-4B7B-AF98-56B44A56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we should be measuring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7C29-6074-40DD-BE23-D33CF61F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What is the scale of success in the project? Is that changing at a rate that should concern us?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Key risks that we can fix before they impact the project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How well is the project being controlled and managed?</a:t>
            </a:r>
          </a:p>
        </p:txBody>
      </p:sp>
    </p:spTree>
    <p:extLst>
      <p:ext uri="{BB962C8B-B14F-4D97-AF65-F5344CB8AC3E}">
        <p14:creationId xmlns:p14="http://schemas.microsoft.com/office/powerpoint/2010/main" val="34107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413F-71A2-47A5-BE92-79A212D4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759803"/>
            <a:ext cx="10972800" cy="779462"/>
          </a:xfrm>
        </p:spPr>
        <p:txBody>
          <a:bodyPr/>
          <a:lstStyle/>
          <a:p>
            <a:r>
              <a:rPr lang="en-GB" sz="3200" dirty="0"/>
              <a:t>The right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91ED-C125-495E-A225-7E9FBF2C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839890"/>
            <a:ext cx="10972800" cy="39789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Measure at the right time – early enough to avoid rather than fix problems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Not all projects are equal, focus on the ones that matter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Leverage the expertise available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Ask the right questions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Lots of project data available – use it</a:t>
            </a:r>
          </a:p>
        </p:txBody>
      </p:sp>
    </p:spTree>
    <p:extLst>
      <p:ext uri="{BB962C8B-B14F-4D97-AF65-F5344CB8AC3E}">
        <p14:creationId xmlns:p14="http://schemas.microsoft.com/office/powerpoint/2010/main" val="13508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6" y="665256"/>
            <a:ext cx="8477956" cy="779462"/>
          </a:xfrm>
        </p:spPr>
        <p:txBody>
          <a:bodyPr/>
          <a:lstStyle/>
          <a:p>
            <a:r>
              <a:rPr lang="en-GB" sz="3600" dirty="0"/>
              <a:t>Where’s the Early in EWI?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4" y="1823353"/>
            <a:ext cx="6588713" cy="4105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0E067-0278-4190-8622-7B84DF34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1"/>
          <a:stretch/>
        </p:blipFill>
        <p:spPr>
          <a:xfrm>
            <a:off x="7240043" y="1907422"/>
            <a:ext cx="4672657" cy="4021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7D752-6305-4053-A5AA-96D9B43FE332}"/>
              </a:ext>
            </a:extLst>
          </p:cNvPr>
          <p:cNvSpPr txBox="1"/>
          <p:nvPr/>
        </p:nvSpPr>
        <p:spPr>
          <a:xfrm>
            <a:off x="977031" y="2141951"/>
            <a:ext cx="62501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Ask the right questions before the issues arise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Look for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15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08ACD-54C2-4285-AE03-8EEB8D05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65955"/>
            <a:ext cx="10972800" cy="779462"/>
          </a:xfrm>
        </p:spPr>
        <p:txBody>
          <a:bodyPr/>
          <a:lstStyle/>
          <a:p>
            <a:r>
              <a:rPr lang="en-GB" sz="3200" dirty="0"/>
              <a:t>Focus on what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356BC-AFEE-4DA8-A100-C777B0CB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962" y="1697519"/>
            <a:ext cx="5344438" cy="3978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We can reduce the volume of projects to check according as:</a:t>
            </a:r>
          </a:p>
          <a:p>
            <a:r>
              <a:rPr lang="en-GB" sz="2400" dirty="0"/>
              <a:t>Some work has higher priority</a:t>
            </a:r>
          </a:p>
          <a:p>
            <a:r>
              <a:rPr lang="en-GB" sz="2400" dirty="0"/>
              <a:t>Some PMs are more likely to manage projects well than others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Use portfolios/filters to split work into 3 categories:</a:t>
            </a:r>
          </a:p>
          <a:p>
            <a:r>
              <a:rPr lang="en-GB" sz="2400" dirty="0"/>
              <a:t>Projects we check very regularly</a:t>
            </a:r>
          </a:p>
          <a:p>
            <a:r>
              <a:rPr lang="en-GB" sz="2400" dirty="0"/>
              <a:t>Projects checked occasionally</a:t>
            </a:r>
          </a:p>
          <a:p>
            <a:r>
              <a:rPr lang="en-GB" sz="2400" dirty="0"/>
              <a:t>Projects checked very occasionally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91280-68D5-4047-8E3B-A86ADEE2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1697519"/>
            <a:ext cx="6096001" cy="42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0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105747" cy="779462"/>
          </a:xfrm>
        </p:spPr>
        <p:txBody>
          <a:bodyPr/>
          <a:lstStyle/>
          <a:p>
            <a:r>
              <a:rPr lang="en-GB" sz="3200" dirty="0"/>
              <a:t>Experts in 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50" y="1711240"/>
            <a:ext cx="5255582" cy="41056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As a profession, project managers are (mostly) skilled and also capable of giving insights into the project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Don’t ask the “How was school today”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Don't ask them to tell you questions you know the answer for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Focus on outcomes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8EA91-2506-4745-AFE9-94229E7E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01546"/>
            <a:ext cx="6160686" cy="4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5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105747" cy="779462"/>
          </a:xfrm>
        </p:spPr>
        <p:txBody>
          <a:bodyPr/>
          <a:lstStyle/>
          <a:p>
            <a:r>
              <a:rPr lang="en-GB" sz="3200" dirty="0"/>
              <a:t>Experts in 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50" y="1711240"/>
            <a:ext cx="5255582" cy="41056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What can the PM warn you about?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Stability and clarity of vision/goals or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Quality of communication around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Stability of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</a:rPr>
              <a:t>Concern about organisation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44649C"/>
                </a:solidFill>
              </a:rPr>
              <a:t>Can we apply RAG status to these?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8EA91-2506-4745-AFE9-94229E7E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01546"/>
            <a:ext cx="6160686" cy="4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5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6E98C-674C-441F-9250-5CF066048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9" t="35251" r="50000" b="14703"/>
          <a:stretch/>
        </p:blipFill>
        <p:spPr>
          <a:xfrm>
            <a:off x="535138" y="1851665"/>
            <a:ext cx="4901852" cy="38968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907A90-FF40-4415-8E03-2A4471D19D14}"/>
              </a:ext>
            </a:extLst>
          </p:cNvPr>
          <p:cNvSpPr/>
          <p:nvPr/>
        </p:nvSpPr>
        <p:spPr>
          <a:xfrm>
            <a:off x="5436990" y="1984200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33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Management is a ‘lean’ approach to programme and project management focused on delivering positive business outcomes, leading to realising the planned business benefits.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33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Budget, schedule, scope and quality needs are highly important. But achieving positive business outcomes still trumps them all and so must be at the heart of project management.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33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‘Programme success’ must be defined by the customer (not the supplier) based on the delivery of the desired business benefits.</a:t>
            </a:r>
            <a:endParaRPr lang="en-GB" sz="2000" b="0" i="0" dirty="0">
              <a:solidFill>
                <a:srgbClr val="33568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DA743-FB8E-411D-9F14-F0C9762D19CB}"/>
              </a:ext>
            </a:extLst>
          </p:cNvPr>
          <p:cNvSpPr/>
          <p:nvPr/>
        </p:nvSpPr>
        <p:spPr>
          <a:xfrm>
            <a:off x="731805" y="554446"/>
            <a:ext cx="589443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457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Bestoutcome</a:t>
            </a: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457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ethos: Outcome management</a:t>
            </a:r>
            <a:endParaRPr lang="en-GB" sz="3200" b="0" i="0" dirty="0">
              <a:solidFill>
                <a:srgbClr val="4575A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9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105747" cy="779462"/>
          </a:xfrm>
        </p:spPr>
        <p:txBody>
          <a:bodyPr/>
          <a:lstStyle/>
          <a:p>
            <a:r>
              <a:rPr lang="en-GB" sz="3200" dirty="0"/>
              <a:t>Experts in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50" y="1711240"/>
            <a:ext cx="5255582" cy="41056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What about the other experts on projects?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rgbClr val="44649C"/>
                </a:solidFill>
              </a:rPr>
              <a:t>Sponsor, stakeholders and senior management can know more about a project than the project team, can you capture this information?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44649C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8EA91-2506-4745-AFE9-94229E7EE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701546"/>
            <a:ext cx="6160686" cy="4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3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BC32-8AE1-4417-B04B-9C1023A7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658800"/>
            <a:ext cx="10515600" cy="614721"/>
          </a:xfrm>
        </p:spPr>
        <p:txBody>
          <a:bodyPr>
            <a:normAutofit/>
          </a:bodyPr>
          <a:lstStyle/>
          <a:p>
            <a:r>
              <a:rPr lang="en-GB" sz="3200" dirty="0"/>
              <a:t>Ask the right questions - stable is good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CFBD65-47C4-4011-AEB3-2F7A53696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221135"/>
              </p:ext>
            </p:extLst>
          </p:nvPr>
        </p:nvGraphicFramePr>
        <p:xfrm>
          <a:off x="607504" y="3244243"/>
          <a:ext cx="10398824" cy="25447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4761">
                  <a:extLst>
                    <a:ext uri="{9D8B030D-6E8A-4147-A177-3AD203B41FA5}">
                      <a16:colId xmlns:a16="http://schemas.microsoft.com/office/drawing/2014/main" val="2552324912"/>
                    </a:ext>
                  </a:extLst>
                </a:gridCol>
                <a:gridCol w="6614063">
                  <a:extLst>
                    <a:ext uri="{9D8B030D-6E8A-4147-A177-3AD203B41FA5}">
                      <a16:colId xmlns:a16="http://schemas.microsoft.com/office/drawing/2014/main" val="2163490647"/>
                    </a:ext>
                  </a:extLst>
                </a:gridCol>
              </a:tblGrid>
              <a:tr h="441619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n-lt"/>
                          <a:cs typeface="Arial" panose="020B0604020202020204" pitchFamily="34" charset="0"/>
                        </a:rPr>
                        <a:t>What to check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+mn-lt"/>
                          <a:cs typeface="Arial" panose="020B0604020202020204" pitchFamily="34" charset="0"/>
                        </a:rPr>
                        <a:t>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791374"/>
                  </a:ext>
                </a:extLst>
              </a:tr>
              <a:tr h="441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Is the schedule stable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Compare baseline (Planned) plan and milestone dates vs latest (Revised)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20567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Are costs changing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Compare Budget vs Actual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Monitor change in Forecast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56119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Are resources being used as expected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Compare Budget vs Actual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44649C"/>
                          </a:solidFill>
                          <a:latin typeface="+mn-lt"/>
                          <a:cs typeface="Arial" panose="020B0604020202020204" pitchFamily="34" charset="0"/>
                        </a:rPr>
                        <a:t>Monitor change in Forecast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09619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33B234-08E7-44A1-BFF5-09494A8B5823}"/>
              </a:ext>
            </a:extLst>
          </p:cNvPr>
          <p:cNvSpPr txBox="1"/>
          <p:nvPr/>
        </p:nvSpPr>
        <p:spPr>
          <a:xfrm>
            <a:off x="607504" y="1518880"/>
            <a:ext cx="1086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00000"/>
            </a:pPr>
            <a:r>
              <a:rPr lang="en-GB" sz="2400" dirty="0">
                <a:solidFill>
                  <a:srgbClr val="4274A9"/>
                </a:solidFill>
                <a:latin typeface="Calibri"/>
                <a:cs typeface="Calibri"/>
              </a:rPr>
              <a:t>After checking the basics, it’s not easy to evaluate project management performance without spending a lot of time understanding each project. However, there is a reasonable correlation between the stability of information and the control of that project and change is (relatively) easy to measure.</a:t>
            </a:r>
          </a:p>
        </p:txBody>
      </p:sp>
    </p:spTree>
    <p:extLst>
      <p:ext uri="{BB962C8B-B14F-4D97-AF65-F5344CB8AC3E}">
        <p14:creationId xmlns:p14="http://schemas.microsoft.com/office/powerpoint/2010/main" val="76583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BC32-8AE1-4417-B04B-9C1023A7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046" y="705631"/>
            <a:ext cx="10515600" cy="717951"/>
          </a:xfrm>
        </p:spPr>
        <p:txBody>
          <a:bodyPr>
            <a:normAutofit/>
          </a:bodyPr>
          <a:lstStyle/>
          <a:p>
            <a:r>
              <a:rPr lang="en-GB" sz="3200" dirty="0"/>
              <a:t>Ask the right questions - is project (still) set up for success?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CFBD65-47C4-4011-AEB3-2F7A53696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96351"/>
              </p:ext>
            </p:extLst>
          </p:nvPr>
        </p:nvGraphicFramePr>
        <p:xfrm>
          <a:off x="618923" y="2381595"/>
          <a:ext cx="10863072" cy="32918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63072">
                  <a:extLst>
                    <a:ext uri="{9D8B030D-6E8A-4147-A177-3AD203B41FA5}">
                      <a16:colId xmlns:a16="http://schemas.microsoft.com/office/drawing/2014/main" val="47465250"/>
                    </a:ext>
                  </a:extLst>
                </a:gridCol>
              </a:tblGrid>
              <a:tr h="248214">
                <a:tc>
                  <a:txBody>
                    <a:bodyPr/>
                    <a:lstStyle/>
                    <a:p>
                      <a:r>
                        <a:rPr lang="en-GB" sz="1800" dirty="0"/>
                        <a:t>Check</a:t>
                      </a:r>
                      <a:endParaRPr lang="en-GB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791374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there clear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205671"/>
                  </a:ext>
                </a:extLst>
              </a:tr>
              <a:tr h="21847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Does the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Description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make sense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76454"/>
                  </a:ext>
                </a:extLst>
              </a:tr>
              <a:tr h="21847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there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Benefits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outlined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77405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Does the schedule have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Gates, Milestones, Tasks </a:t>
                      </a:r>
                      <a:r>
                        <a:rPr lang="en-GB" sz="1800" b="0" dirty="0">
                          <a:solidFill>
                            <a:srgbClr val="44649C"/>
                          </a:solidFill>
                        </a:rPr>
                        <a:t>and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 Dependencies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? Do they make sense?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561193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Do the project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Costs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match what is in the finance system?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56493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 required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Resources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defined in the plan?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75834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there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Risks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with clear descriptions and owners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95509"/>
                  </a:ext>
                </a:extLst>
              </a:tr>
              <a:tr h="26379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Have the </a:t>
                      </a:r>
                      <a:r>
                        <a:rPr lang="en-GB" sz="1800" b="1" dirty="0">
                          <a:solidFill>
                            <a:srgbClr val="44649C"/>
                          </a:solidFill>
                        </a:rPr>
                        <a:t>Assumptions</a:t>
                      </a: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 been captured?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4817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33B234-08E7-44A1-BFF5-09494A8B5823}"/>
              </a:ext>
            </a:extLst>
          </p:cNvPr>
          <p:cNvSpPr txBox="1"/>
          <p:nvPr/>
        </p:nvSpPr>
        <p:spPr>
          <a:xfrm>
            <a:off x="533460" y="1671756"/>
            <a:ext cx="1094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4649C"/>
                </a:solidFill>
                <a:latin typeface="+mn-lt"/>
              </a:rPr>
              <a:t>Just checking that the basics are in place is an easy way to start the QA process. </a:t>
            </a:r>
          </a:p>
        </p:txBody>
      </p:sp>
    </p:spTree>
    <p:extLst>
      <p:ext uri="{BB962C8B-B14F-4D97-AF65-F5344CB8AC3E}">
        <p14:creationId xmlns:p14="http://schemas.microsoft.com/office/powerpoint/2010/main" val="714314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0948159" cy="779462"/>
          </a:xfrm>
        </p:spPr>
        <p:txBody>
          <a:bodyPr/>
          <a:lstStyle/>
          <a:p>
            <a:r>
              <a:rPr lang="en-GB" sz="3200" dirty="0"/>
              <a:t>Costs – what is the right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5" y="1823353"/>
            <a:ext cx="5255582" cy="410564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F4166-CE4E-405F-A359-55FBA887C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458" b="5064"/>
          <a:stretch/>
        </p:blipFill>
        <p:spPr>
          <a:xfrm>
            <a:off x="6167959" y="2127601"/>
            <a:ext cx="6024041" cy="3496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569C6-0865-4CBD-A1B7-8C3E4770ADA9}"/>
              </a:ext>
            </a:extLst>
          </p:cNvPr>
          <p:cNvSpPr txBox="1"/>
          <p:nvPr/>
        </p:nvSpPr>
        <p:spPr>
          <a:xfrm>
            <a:off x="656703" y="2127601"/>
            <a:ext cx="5022937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Project costs are similar to auction costs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In both cases you don’t know what the final price will be (but usually it goes up).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4649C"/>
                </a:solidFill>
                <a:latin typeface="+mn-lt"/>
              </a:rPr>
              <a:t>Problem comes when the cost exceeds the value, in an auction you just drop out!</a:t>
            </a:r>
          </a:p>
        </p:txBody>
      </p:sp>
    </p:spTree>
    <p:extLst>
      <p:ext uri="{BB962C8B-B14F-4D97-AF65-F5344CB8AC3E}">
        <p14:creationId xmlns:p14="http://schemas.microsoft.com/office/powerpoint/2010/main" val="2919041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105747" cy="779462"/>
          </a:xfrm>
        </p:spPr>
        <p:txBody>
          <a:bodyPr/>
          <a:lstStyle/>
          <a:p>
            <a:r>
              <a:rPr lang="en-GB" sz="3200" dirty="0"/>
              <a:t>Ask the right questions -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951" y="1893086"/>
            <a:ext cx="5255582" cy="41056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/>
              <a:t>3 key financial measures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Is this still the right place to invest?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Is the project managing money well?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/>
              <a:t>Is the work delivering the right Value?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F773F-25A7-4CBF-B6B3-BA88E4DB1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885496"/>
            <a:ext cx="6153658" cy="41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20" y="636497"/>
            <a:ext cx="11060893" cy="779462"/>
          </a:xfrm>
        </p:spPr>
        <p:txBody>
          <a:bodyPr/>
          <a:lstStyle/>
          <a:p>
            <a:r>
              <a:rPr lang="en-GB" sz="3200" dirty="0"/>
              <a:t>Costs - Value indicator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5" y="1823353"/>
            <a:ext cx="5255582" cy="4105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Cost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Max cost for work to still be worthwhile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B2400-9558-4F73-AC70-49FBA1CBBEC1}"/>
              </a:ext>
            </a:extLst>
          </p:cNvPr>
          <p:cNvCxnSpPr/>
          <p:nvPr/>
        </p:nvCxnSpPr>
        <p:spPr>
          <a:xfrm>
            <a:off x="578620" y="2290439"/>
            <a:ext cx="484847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6C89FF-BAC6-4D0D-9A9F-D45E7914ED90}"/>
              </a:ext>
            </a:extLst>
          </p:cNvPr>
          <p:cNvSpPr txBox="1"/>
          <p:nvPr/>
        </p:nvSpPr>
        <p:spPr>
          <a:xfrm>
            <a:off x="5394642" y="1967273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4274A9"/>
                </a:solidFill>
                <a:latin typeface="Calibri"/>
                <a:cs typeface="Calibri"/>
              </a:rPr>
              <a:t>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9F749-21C4-4C98-8C7E-0BEADE13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59" y="2127601"/>
            <a:ext cx="6024041" cy="26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0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0998263" cy="779462"/>
          </a:xfrm>
        </p:spPr>
        <p:txBody>
          <a:bodyPr/>
          <a:lstStyle/>
          <a:p>
            <a:r>
              <a:rPr lang="en-GB" sz="3200" dirty="0"/>
              <a:t>Schedule – schedule criticality indicator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24" y="1823353"/>
            <a:ext cx="6588713" cy="41056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Current Contingency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Original Contingency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“Spare” time is the gap between when you absolutely must deliver a key milestone and the current forecast.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Measuring the remaining “spare” is useful, as is the rate that the “spare” is decreasing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B2400-9558-4F73-AC70-49FBA1CBBEC1}"/>
              </a:ext>
            </a:extLst>
          </p:cNvPr>
          <p:cNvCxnSpPr>
            <a:cxnSpLocks/>
          </p:cNvCxnSpPr>
          <p:nvPr/>
        </p:nvCxnSpPr>
        <p:spPr>
          <a:xfrm>
            <a:off x="2414732" y="2308194"/>
            <a:ext cx="2459721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6C89FF-BAC6-4D0D-9A9F-D45E7914ED90}"/>
              </a:ext>
            </a:extLst>
          </p:cNvPr>
          <p:cNvSpPr txBox="1"/>
          <p:nvPr/>
        </p:nvSpPr>
        <p:spPr>
          <a:xfrm>
            <a:off x="5055421" y="1985028"/>
            <a:ext cx="51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4274A9"/>
                </a:solidFill>
                <a:latin typeface="Calibri"/>
                <a:cs typeface="Calibri"/>
              </a:rPr>
              <a:t>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0E067-0278-4190-8622-7B84DF34F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1"/>
          <a:stretch/>
        </p:blipFill>
        <p:spPr>
          <a:xfrm>
            <a:off x="7240043" y="1907422"/>
            <a:ext cx="4672657" cy="40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B627-D9BF-409E-AA1B-A0AADD24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85" y="665256"/>
            <a:ext cx="11105747" cy="779462"/>
          </a:xfrm>
        </p:spPr>
        <p:txBody>
          <a:bodyPr/>
          <a:lstStyle/>
          <a:p>
            <a:r>
              <a:rPr lang="en-GB" sz="3200" dirty="0"/>
              <a:t>Projects generate lots of data – use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7089-6329-4B36-BEF2-DD13659EF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657" y="1893086"/>
            <a:ext cx="5107876" cy="410564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Statistically, projects generate a lot of data points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Using a Project Management System, this data is available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At a portfolio level, you can correlate data and also draw upon history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D824C-7B86-4343-A5AD-362CDBC29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8459"/>
            <a:ext cx="4453451" cy="2962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1DA9F-4774-4BFB-BCE9-57E823D94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117" r="17121"/>
          <a:stretch/>
        </p:blipFill>
        <p:spPr>
          <a:xfrm>
            <a:off x="2914326" y="2738462"/>
            <a:ext cx="3659331" cy="3454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AA9E8-91A1-4072-90BD-4696EB91FB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246" t="4681" r="15786" b="21204"/>
          <a:stretch/>
        </p:blipFill>
        <p:spPr>
          <a:xfrm>
            <a:off x="575785" y="1553227"/>
            <a:ext cx="4677082" cy="23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BC32-8AE1-4417-B04B-9C1023A7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651590"/>
            <a:ext cx="10979223" cy="667987"/>
          </a:xfrm>
        </p:spPr>
        <p:txBody>
          <a:bodyPr>
            <a:normAutofit/>
          </a:bodyPr>
          <a:lstStyle/>
          <a:p>
            <a:r>
              <a:rPr lang="en-GB" sz="3200" dirty="0"/>
              <a:t>Is the project under control?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CFBD65-47C4-4011-AEB3-2F7A53696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09620"/>
              </p:ext>
            </p:extLst>
          </p:nvPr>
        </p:nvGraphicFramePr>
        <p:xfrm>
          <a:off x="619550" y="1604898"/>
          <a:ext cx="10850401" cy="38248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1513">
                  <a:extLst>
                    <a:ext uri="{9D8B030D-6E8A-4147-A177-3AD203B41FA5}">
                      <a16:colId xmlns:a16="http://schemas.microsoft.com/office/drawing/2014/main" val="2552324912"/>
                    </a:ext>
                  </a:extLst>
                </a:gridCol>
                <a:gridCol w="7348888">
                  <a:extLst>
                    <a:ext uri="{9D8B030D-6E8A-4147-A177-3AD203B41FA5}">
                      <a16:colId xmlns:a16="http://schemas.microsoft.com/office/drawing/2014/main" val="47465250"/>
                    </a:ext>
                  </a:extLst>
                </a:gridCol>
              </a:tblGrid>
              <a:tr h="441619">
                <a:tc>
                  <a:txBody>
                    <a:bodyPr/>
                    <a:lstStyle/>
                    <a:p>
                      <a:r>
                        <a:rPr lang="en-GB" sz="1800" b="1" dirty="0"/>
                        <a:t>What to check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Check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79137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Is the PM updating Delivery Status on a regular basis?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Is Delivery Status updated for this month and last month?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milestones being kept up to date?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205671"/>
                  </a:ext>
                </a:extLst>
              </a:tr>
              <a:tr h="29292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Is the schedule being maintained?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At a glance view of the status/quantity of milestones in all projects in a portfolio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774059"/>
                  </a:ext>
                </a:extLst>
              </a:tr>
              <a:tr h="112924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 risks being managed?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there “enough” open risks? If there are few open risks for a project, is this curious?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risks being updated? If so, the trend arrows should show 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risk actions being managed?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Is the level of risk concerningly high? Are there many high exposure risks?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956119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Are there a lot of issues?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rgbClr val="44649C"/>
                          </a:solidFill>
                        </a:rPr>
                        <a:t>A significant number of high severity issues MIGHT indicate that the risk identification is not working well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4261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7548F3-D6BC-4D17-A821-F925E71D85E5}"/>
              </a:ext>
            </a:extLst>
          </p:cNvPr>
          <p:cNvSpPr txBox="1"/>
          <p:nvPr/>
        </p:nvSpPr>
        <p:spPr>
          <a:xfrm>
            <a:off x="570060" y="5530451"/>
            <a:ext cx="10899891" cy="667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Projects not under complete control does not mean that the project is poor led or has a poor project team BUT it is a serious concern for future success</a:t>
            </a:r>
          </a:p>
        </p:txBody>
      </p:sp>
    </p:spTree>
    <p:extLst>
      <p:ext uri="{BB962C8B-B14F-4D97-AF65-F5344CB8AC3E}">
        <p14:creationId xmlns:p14="http://schemas.microsoft.com/office/powerpoint/2010/main" val="359359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7843-54FA-44D0-B05C-35954E69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33" y="607727"/>
            <a:ext cx="10515600" cy="806451"/>
          </a:xfrm>
        </p:spPr>
        <p:txBody>
          <a:bodyPr/>
          <a:lstStyle/>
          <a:p>
            <a:r>
              <a:rPr lang="en-GB" sz="3200" dirty="0"/>
              <a:t>Quantify the minimum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188A-E760-4CC1-B2C9-F50319FA0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15" y="1704268"/>
            <a:ext cx="10515600" cy="43513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At a basic level, it’s useful to have minimum criteria to measure. It doesn’t guarantee quality but does encourage quality. An example set of expectations: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It is expected that 95% of projects will complete the Delivery Status update each month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It is expected that &lt;25% of Risk Actions are late (Red) in each project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It is expected that &lt;25% of Milestones are late (Red) in each project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It is expected that each project will have &gt;10 milestones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/>
              <a:t>These give the PM quality expectations but also give you measures to show overall health of the portfolio. </a:t>
            </a:r>
          </a:p>
        </p:txBody>
      </p:sp>
    </p:spTree>
    <p:extLst>
      <p:ext uri="{BB962C8B-B14F-4D97-AF65-F5344CB8AC3E}">
        <p14:creationId xmlns:p14="http://schemas.microsoft.com/office/powerpoint/2010/main" val="208130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34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76BEB-3536-4183-859F-64AF088CA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362" y="1929658"/>
            <a:ext cx="7647774" cy="42276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C7091-9B0C-407A-9C62-448CEA4005C9}"/>
              </a:ext>
            </a:extLst>
          </p:cNvPr>
          <p:cNvSpPr txBox="1"/>
          <p:nvPr/>
        </p:nvSpPr>
        <p:spPr>
          <a:xfrm>
            <a:off x="601250" y="526114"/>
            <a:ext cx="10070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44649C"/>
                </a:solidFill>
                <a:latin typeface="+mn-lt"/>
              </a:rPr>
              <a:t>Align your measures to your organisation – and the different types of project within it</a:t>
            </a:r>
          </a:p>
        </p:txBody>
      </p:sp>
    </p:spTree>
    <p:extLst>
      <p:ext uri="{BB962C8B-B14F-4D97-AF65-F5344CB8AC3E}">
        <p14:creationId xmlns:p14="http://schemas.microsoft.com/office/powerpoint/2010/main" val="196461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D9A6550-9401-4C7E-AC18-41FB2D9E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623" y="1249455"/>
            <a:ext cx="7772400" cy="414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800" b="0" i="0">
                <a:solidFill>
                  <a:srgbClr val="4274A9"/>
                </a:solidFill>
                <a:latin typeface="Calibri"/>
                <a:ea typeface="+mn-ea"/>
                <a:cs typeface="Calibri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rgbClr val="4977C3"/>
                </a:solidFill>
                <a:latin typeface="Calibri"/>
                <a:cs typeface="Calibri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7pPr>
            <a:lvl8pPr marL="3428914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977C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altLang="ja-JP" sz="6000" kern="0" dirty="0">
                <a:solidFill>
                  <a:srgbClr val="003E5D"/>
                </a:solidFill>
                <a:ea typeface="ＭＳ Ｐゴシック" panose="020B0600070205080204" pitchFamily="34" charset="-128"/>
              </a:rPr>
              <a:t>Any questions?</a:t>
            </a:r>
            <a:endParaRPr lang="en-GB" altLang="ja-JP" sz="4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ja-JP" sz="2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ja-JP" sz="2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GB" altLang="ja-JP" sz="2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r>
              <a:rPr lang="en-GB" altLang="ja-JP" sz="4000" kern="0" dirty="0">
                <a:solidFill>
                  <a:srgbClr val="003E5D"/>
                </a:solidFill>
                <a:ea typeface="ＭＳ Ｐゴシック" panose="020B0600070205080204" pitchFamily="34" charset="-128"/>
              </a:rPr>
              <a:t>Please visit Bestoutcome at Stand 26</a:t>
            </a:r>
          </a:p>
          <a:p>
            <a:pPr marL="0" indent="0" algn="ctr">
              <a:buNone/>
            </a:pPr>
            <a:r>
              <a:rPr lang="en-GB" altLang="ja-JP" sz="4000" kern="0" dirty="0">
                <a:solidFill>
                  <a:srgbClr val="003E5D"/>
                </a:solidFill>
                <a:ea typeface="ＭＳ Ｐゴシック" panose="020B0600070205080204" pitchFamily="34" charset="-128"/>
                <a:hlinkClick r:id="rId3"/>
              </a:rPr>
              <a:t>www.bestoutcome.com</a:t>
            </a:r>
            <a:endParaRPr lang="en-GB" altLang="ja-JP" sz="4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None/>
            </a:pPr>
            <a:endParaRPr lang="en-GB" altLang="ja-JP" sz="2000" kern="0" dirty="0">
              <a:solidFill>
                <a:srgbClr val="003E5D"/>
              </a:solidFill>
              <a:ea typeface="ＭＳ Ｐゴシック" panose="020B0600070205080204" pitchFamily="34" charset="-128"/>
            </a:endParaRPr>
          </a:p>
          <a:p>
            <a:pPr marL="823913" lvl="1" indent="-361950">
              <a:buFontTx/>
              <a:buNone/>
            </a:pPr>
            <a:endParaRPr lang="en-GB" altLang="ja-JP" sz="105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29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AC23-53F3-46FF-8D38-7A4D7FAB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65955"/>
            <a:ext cx="10997851" cy="779462"/>
          </a:xfrm>
        </p:spPr>
        <p:txBody>
          <a:bodyPr/>
          <a:lstStyle/>
          <a:p>
            <a:r>
              <a:rPr lang="en-GB" sz="3200" dirty="0"/>
              <a:t>Early Warning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F944-95D2-4C15-B795-07397496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456" y="3039269"/>
            <a:ext cx="6333995" cy="779462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i="1" dirty="0"/>
              <a:t>Indicating what?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535F9-076A-4400-BBF0-B220149CB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429" t="22831" b="18904"/>
          <a:stretch/>
        </p:blipFill>
        <p:spPr>
          <a:xfrm>
            <a:off x="0" y="1445417"/>
            <a:ext cx="4935255" cy="45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AC23-53F3-46FF-8D38-7A4D7FAB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65955"/>
            <a:ext cx="10997851" cy="779462"/>
          </a:xfrm>
        </p:spPr>
        <p:txBody>
          <a:bodyPr/>
          <a:lstStyle/>
          <a:p>
            <a:r>
              <a:rPr lang="en-GB" sz="3200" dirty="0"/>
              <a:t>Early Warning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F944-95D2-4C15-B795-07397496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455" y="2421507"/>
            <a:ext cx="6333995" cy="235945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Key measure is whether the work will be successful in delivering value to the organisation.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535F9-076A-4400-BBF0-B220149CB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429" t="22831" b="18904"/>
          <a:stretch/>
        </p:blipFill>
        <p:spPr>
          <a:xfrm>
            <a:off x="0" y="1407472"/>
            <a:ext cx="4849000" cy="45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978-4D10-4548-8E00-A7A6779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50" y="662945"/>
            <a:ext cx="10972800" cy="779462"/>
          </a:xfrm>
        </p:spPr>
        <p:txBody>
          <a:bodyPr/>
          <a:lstStyle/>
          <a:p>
            <a:r>
              <a:rPr lang="en-GB" sz="3200" dirty="0"/>
              <a:t>Standard project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9F7A-CAD0-4EBB-AFCB-2EC1F23D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36" y="2129628"/>
            <a:ext cx="10972800" cy="2129222"/>
          </a:xfrm>
        </p:spPr>
        <p:txBody>
          <a:bodyPr/>
          <a:lstStyle/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dirty="0"/>
              <a:t>They don’t turn out as originally expected (to a greater or lesser degree)</a:t>
            </a:r>
          </a:p>
          <a:p>
            <a:pPr marL="742950" indent="-74295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400" dirty="0"/>
              <a:t>We (mostly) assume that things will turn out ok</a:t>
            </a:r>
          </a:p>
        </p:txBody>
      </p:sp>
    </p:spTree>
    <p:extLst>
      <p:ext uri="{BB962C8B-B14F-4D97-AF65-F5344CB8AC3E}">
        <p14:creationId xmlns:p14="http://schemas.microsoft.com/office/powerpoint/2010/main" val="166959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978-4D10-4548-8E00-A7A6779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50" y="662945"/>
            <a:ext cx="10972800" cy="779462"/>
          </a:xfrm>
        </p:spPr>
        <p:txBody>
          <a:bodyPr/>
          <a:lstStyle/>
          <a:p>
            <a:r>
              <a:rPr lang="en-GB" sz="3200" dirty="0"/>
              <a:t>The project F*%!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C9F7A-CAD0-4EBB-AFCB-2EC1F23D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10" y="2743402"/>
            <a:ext cx="10972800" cy="1690811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i="1" dirty="0"/>
              <a:t>“If you can meet with triumph and disaster</a:t>
            </a:r>
            <a:br>
              <a:rPr lang="en-GB" sz="3200" i="1" dirty="0"/>
            </a:br>
            <a:r>
              <a:rPr lang="en-GB" sz="3200" i="1" dirty="0"/>
              <a:t>   And treat those two impostors just the same;”</a:t>
            </a:r>
          </a:p>
          <a:p>
            <a:pPr marL="0" indent="0" algn="r">
              <a:buNone/>
            </a:pPr>
            <a:r>
              <a:rPr lang="en-GB" sz="2400" i="1" dirty="0"/>
              <a:t>Rudyard Kipling</a:t>
            </a:r>
          </a:p>
        </p:txBody>
      </p:sp>
    </p:spTree>
    <p:extLst>
      <p:ext uri="{BB962C8B-B14F-4D97-AF65-F5344CB8AC3E}">
        <p14:creationId xmlns:p14="http://schemas.microsoft.com/office/powerpoint/2010/main" val="19997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978-4D10-4548-8E00-A7A6779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50" y="662945"/>
            <a:ext cx="10989499" cy="779462"/>
          </a:xfrm>
        </p:spPr>
        <p:txBody>
          <a:bodyPr/>
          <a:lstStyle/>
          <a:p>
            <a:r>
              <a:rPr lang="en-GB" sz="3200" dirty="0"/>
              <a:t>Measuring the right things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E9E30-2440-42CC-BC7C-E2BE2A5C7821}"/>
              </a:ext>
            </a:extLst>
          </p:cNvPr>
          <p:cNvSpPr txBox="1"/>
          <p:nvPr/>
        </p:nvSpPr>
        <p:spPr>
          <a:xfrm>
            <a:off x="584550" y="1703539"/>
            <a:ext cx="11340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35684"/>
                </a:solidFill>
                <a:latin typeface="+mn-lt"/>
              </a:rPr>
              <a:t>PMI (Pulse of the Profession) cite the following factors for project f%*!</a:t>
            </a:r>
            <a:r>
              <a:rPr lang="en-GB" sz="2400" dirty="0" err="1">
                <a:solidFill>
                  <a:srgbClr val="335684"/>
                </a:solidFill>
                <a:latin typeface="+mn-lt"/>
              </a:rPr>
              <a:t>ure</a:t>
            </a:r>
            <a:endParaRPr lang="en-GB" sz="2400" dirty="0">
              <a:solidFill>
                <a:srgbClr val="335684"/>
              </a:solidFill>
              <a:latin typeface="+mn-lt"/>
            </a:endParaRPr>
          </a:p>
          <a:p>
            <a:endParaRPr lang="en-GB" sz="2400" dirty="0">
              <a:solidFill>
                <a:srgbClr val="335684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Poor vision/goals or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Poor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Poor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Poorly managed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Organisation changes</a:t>
            </a:r>
          </a:p>
          <a:p>
            <a:endParaRPr lang="en-GB" sz="2400" dirty="0">
              <a:solidFill>
                <a:srgbClr val="335684"/>
              </a:solidFill>
              <a:latin typeface="+mn-lt"/>
            </a:endParaRPr>
          </a:p>
          <a:p>
            <a:r>
              <a:rPr lang="en-GB" sz="2400" dirty="0">
                <a:solidFill>
                  <a:srgbClr val="335684"/>
                </a:solidFill>
                <a:latin typeface="+mn-lt"/>
              </a:rPr>
              <a:t>A similar story comes from the Standish Group (Chaos Report) and the work done by Boston Consulting Group led to creation of their DICE approach </a:t>
            </a:r>
          </a:p>
        </p:txBody>
      </p:sp>
    </p:spTree>
    <p:extLst>
      <p:ext uri="{BB962C8B-B14F-4D97-AF65-F5344CB8AC3E}">
        <p14:creationId xmlns:p14="http://schemas.microsoft.com/office/powerpoint/2010/main" val="241212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F978-4D10-4548-8E00-A7A6779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184" y="738101"/>
            <a:ext cx="7880959" cy="779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/>
              <a:t>Does your organisation track these as part of project weekly/monthly status checks?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E9E30-2440-42CC-BC7C-E2BE2A5C7821}"/>
              </a:ext>
            </a:extLst>
          </p:cNvPr>
          <p:cNvSpPr txBox="1"/>
          <p:nvPr/>
        </p:nvSpPr>
        <p:spPr>
          <a:xfrm>
            <a:off x="584549" y="2151727"/>
            <a:ext cx="11340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Clarity of vision/goals or objectives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Quality of communication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Effectiveness of risk management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Stability of requirements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335684"/>
                </a:solidFill>
                <a:latin typeface="+mn-lt"/>
              </a:rPr>
              <a:t>Impact on project of organisation changes</a:t>
            </a:r>
          </a:p>
        </p:txBody>
      </p:sp>
    </p:spTree>
    <p:extLst>
      <p:ext uri="{BB962C8B-B14F-4D97-AF65-F5344CB8AC3E}">
        <p14:creationId xmlns:p14="http://schemas.microsoft.com/office/powerpoint/2010/main" val="2543919480"/>
      </p:ext>
    </p:extLst>
  </p:cSld>
  <p:clrMapOvr>
    <a:masterClrMapping/>
  </p:clrMapOvr>
</p:sld>
</file>

<file path=ppt/theme/theme1.xml><?xml version="1.0" encoding="utf-8"?>
<a:theme xmlns:a="http://schemas.openxmlformats.org/drawingml/2006/main" name="BO_PPT_template_2015">
  <a:themeElements>
    <a:clrScheme name="Bestoutco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5684"/>
      </a:accent1>
      <a:accent2>
        <a:srgbClr val="4274A9"/>
      </a:accent2>
      <a:accent3>
        <a:srgbClr val="2290C4"/>
      </a:accent3>
      <a:accent4>
        <a:srgbClr val="000000"/>
      </a:accent4>
      <a:accent5>
        <a:srgbClr val="017795"/>
      </a:accent5>
      <a:accent6>
        <a:srgbClr val="DA5141"/>
      </a:accent6>
      <a:hlink>
        <a:srgbClr val="2290C4"/>
      </a:hlink>
      <a:folHlink>
        <a:srgbClr val="4274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stoutcom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outcom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outcom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outcom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outcom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stoutcom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stoutcom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1BFDE9FAD064C89D9A8DC0B3719FB" ma:contentTypeVersion="0" ma:contentTypeDescription="Create a new document." ma:contentTypeScope="" ma:versionID="2c1f2ed48e4102128095e7f3764ea3b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4AC846-181F-4A18-A8BC-B72419C51B3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62AA88-4A4F-472A-AA00-2A1B26806D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343C6A-D457-43A5-BF35-DF4DB18A2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6803</TotalTime>
  <Words>1546</Words>
  <Application>Microsoft Office PowerPoint</Application>
  <PresentationFormat>Widescreen</PresentationFormat>
  <Paragraphs>192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Trebuchet MS</vt:lpstr>
      <vt:lpstr>BO_PPT_template_2015</vt:lpstr>
      <vt:lpstr>PowerPoint Presentation</vt:lpstr>
      <vt:lpstr>PowerPoint Presentation</vt:lpstr>
      <vt:lpstr>PowerPoint Presentation</vt:lpstr>
      <vt:lpstr>Early Warning Indicators</vt:lpstr>
      <vt:lpstr>Early Warning Indicators</vt:lpstr>
      <vt:lpstr>Standard project behaviour</vt:lpstr>
      <vt:lpstr>The project F*%! word</vt:lpstr>
      <vt:lpstr>Measuring the right things</vt:lpstr>
      <vt:lpstr>Does your organisation track these as part of project weekly/monthly status checks?</vt:lpstr>
      <vt:lpstr>Are we measuring the right things?</vt:lpstr>
      <vt:lpstr>The Iron Triangle  We know it’s insufficient but we still use it!</vt:lpstr>
      <vt:lpstr>Leading and Lagging indicators</vt:lpstr>
      <vt:lpstr>Aren’t all projects unique?</vt:lpstr>
      <vt:lpstr>What we should be measuring</vt:lpstr>
      <vt:lpstr>The right indicators</vt:lpstr>
      <vt:lpstr>Where’s the Early in EWI?</vt:lpstr>
      <vt:lpstr>Focus on what is important</vt:lpstr>
      <vt:lpstr>Experts in project management</vt:lpstr>
      <vt:lpstr>Experts in project management</vt:lpstr>
      <vt:lpstr>Experts in projects</vt:lpstr>
      <vt:lpstr>Ask the right questions - stable is good</vt:lpstr>
      <vt:lpstr>Ask the right questions - is project (still) set up for success?</vt:lpstr>
      <vt:lpstr>Costs – what is the right question?</vt:lpstr>
      <vt:lpstr>Ask the right questions - Costs</vt:lpstr>
      <vt:lpstr>Costs - Value indicator</vt:lpstr>
      <vt:lpstr>Schedule – schedule criticality indicator</vt:lpstr>
      <vt:lpstr>Projects generate lots of data – use it</vt:lpstr>
      <vt:lpstr>Is the project under control?</vt:lpstr>
      <vt:lpstr>Quantify the minimum expectations</vt:lpstr>
      <vt:lpstr>PowerPoint Presentation</vt:lpstr>
      <vt:lpstr>PowerPoint Presentation</vt:lpstr>
    </vt:vector>
  </TitlesOfParts>
  <Company>Bestoutcome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Bestoutcome PPT presentation Template</dc:title>
  <dc:creator>David</dc:creator>
  <cp:lastModifiedBy>Tim Schmeising-Barnes</cp:lastModifiedBy>
  <cp:revision>1156</cp:revision>
  <cp:lastPrinted>2019-09-22T19:59:16Z</cp:lastPrinted>
  <dcterms:created xsi:type="dcterms:W3CDTF">2007-12-18T15:27:44Z</dcterms:created>
  <dcterms:modified xsi:type="dcterms:W3CDTF">2019-09-26T09:33:57Z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0x010100CC01BFDE9FAD064C89D9A8DC0B3719FB</vt:lpwstr>
  </property>
</Properties>
</file>